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sldIdLst>
    <p:sldId id="272" r:id="rId2"/>
    <p:sldId id="316" r:id="rId3"/>
    <p:sldId id="273" r:id="rId4"/>
    <p:sldId id="305" r:id="rId5"/>
    <p:sldId id="306" r:id="rId6"/>
    <p:sldId id="313" r:id="rId7"/>
    <p:sldId id="276" r:id="rId8"/>
    <p:sldId id="277" r:id="rId9"/>
    <p:sldId id="312" r:id="rId10"/>
    <p:sldId id="308" r:id="rId11"/>
    <p:sldId id="293" r:id="rId12"/>
    <p:sldId id="301" r:id="rId13"/>
    <p:sldId id="300" r:id="rId14"/>
    <p:sldId id="291" r:id="rId15"/>
    <p:sldId id="302" r:id="rId16"/>
    <p:sldId id="309" r:id="rId17"/>
    <p:sldId id="310" r:id="rId18"/>
    <p:sldId id="284" r:id="rId19"/>
    <p:sldId id="311" r:id="rId20"/>
    <p:sldId id="304" r:id="rId21"/>
    <p:sldId id="314" r:id="rId22"/>
    <p:sldId id="315" r:id="rId23"/>
    <p:sldId id="287" r:id="rId24"/>
    <p:sldId id="30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251F13-4DBC-4309-AD3C-73A79B3415BF}" v="196" dt="2020-04-07T03:17:58.100"/>
  </p1510:revLst>
</p1510:revInfo>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4" d="100"/>
          <a:sy n="104" d="100"/>
        </p:scale>
        <p:origin x="732" y="13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7FD236-AE3A-4C4C-8897-9C5B655FE2CE}" type="doc">
      <dgm:prSet loTypeId="urn:microsoft.com/office/officeart/2005/8/layout/bProcess3" loCatId="process" qsTypeId="urn:microsoft.com/office/officeart/2005/8/quickstyle/3d3" qsCatId="3D" csTypeId="urn:microsoft.com/office/officeart/2005/8/colors/colorful1" csCatId="colorful" phldr="1"/>
      <dgm:spPr/>
      <dgm:t>
        <a:bodyPr/>
        <a:lstStyle/>
        <a:p>
          <a:endParaRPr lang="en-US"/>
        </a:p>
      </dgm:t>
    </dgm:pt>
    <dgm:pt modelId="{EF96DDFB-03B1-4204-A480-67B4905C26AE}">
      <dgm:prSet phldrT="[Text]" custT="1">
        <dgm:style>
          <a:lnRef idx="1">
            <a:schemeClr val="dk1"/>
          </a:lnRef>
          <a:fillRef idx="2">
            <a:schemeClr val="dk1"/>
          </a:fillRef>
          <a:effectRef idx="1">
            <a:schemeClr val="dk1"/>
          </a:effectRef>
          <a:fontRef idx="minor">
            <a:schemeClr val="dk1"/>
          </a:fontRef>
        </dgm:style>
      </dgm:prSet>
      <dgm:spPr>
        <a:ln/>
      </dgm:spPr>
      <dgm:t>
        <a:bodyPr/>
        <a:lstStyle/>
        <a:p>
          <a:pPr algn="ctr"/>
          <a:r>
            <a:rPr lang="en-US" sz="1400" b="1" dirty="0">
              <a:solidFill>
                <a:schemeClr val="tx1"/>
              </a:solidFill>
              <a:latin typeface="Cambria" panose="02040503050406030204" pitchFamily="18" charset="0"/>
              <a:ea typeface="Cambria" panose="02040503050406030204" pitchFamily="18" charset="0"/>
            </a:rPr>
            <a:t>Pre-Screening (RSC)</a:t>
          </a:r>
        </a:p>
      </dgm:t>
    </dgm:pt>
    <dgm:pt modelId="{62058218-8128-4853-BE2F-0FD983FEE05E}" type="parTrans" cxnId="{39BBACDE-7E6B-4670-91C9-E65B3F405D0F}">
      <dgm:prSet/>
      <dgm:spPr/>
      <dgm:t>
        <a:bodyPr/>
        <a:lstStyle/>
        <a:p>
          <a:pPr algn="ctr"/>
          <a:endParaRPr lang="en-US"/>
        </a:p>
      </dgm:t>
    </dgm:pt>
    <dgm:pt modelId="{ED87FCDD-3D63-43A6-AE10-FEED1019C376}" type="sibTrans" cxnId="{39BBACDE-7E6B-4670-91C9-E65B3F405D0F}">
      <dgm:prSet>
        <dgm:style>
          <a:lnRef idx="2">
            <a:schemeClr val="dk1"/>
          </a:lnRef>
          <a:fillRef idx="0">
            <a:schemeClr val="dk1"/>
          </a:fillRef>
          <a:effectRef idx="1">
            <a:schemeClr val="dk1"/>
          </a:effectRef>
          <a:fontRef idx="minor">
            <a:schemeClr val="tx1"/>
          </a:fontRef>
        </dgm:style>
      </dgm:prSet>
      <dgm:spPr/>
      <dgm:t>
        <a:bodyPr/>
        <a:lstStyle/>
        <a:p>
          <a:pPr algn="ctr"/>
          <a:endParaRPr lang="en-US" dirty="0"/>
        </a:p>
      </dgm:t>
    </dgm:pt>
    <dgm:pt modelId="{15B6FD53-E03B-4D42-92CD-AD852E5E6527}">
      <dgm:prSet phldrT="[Text]" custT="1">
        <dgm:style>
          <a:lnRef idx="3">
            <a:schemeClr val="lt1"/>
          </a:lnRef>
          <a:fillRef idx="1">
            <a:schemeClr val="accent1"/>
          </a:fillRef>
          <a:effectRef idx="1">
            <a:schemeClr val="accent1"/>
          </a:effectRef>
          <a:fontRef idx="minor">
            <a:schemeClr val="lt1"/>
          </a:fontRef>
        </dgm:style>
      </dgm:prSet>
      <dgm:spPr/>
      <dgm:t>
        <a:bodyPr/>
        <a:lstStyle/>
        <a:p>
          <a:pPr algn="ctr"/>
          <a:r>
            <a:rPr lang="en-US" sz="2400" b="1" dirty="0">
              <a:latin typeface="Cambria" panose="02040503050406030204" pitchFamily="18" charset="0"/>
              <a:ea typeface="Cambria" panose="02040503050406030204" pitchFamily="18" charset="0"/>
            </a:rPr>
            <a:t>Travel/Arrival to the U.S. (IOM)</a:t>
          </a:r>
        </a:p>
      </dgm:t>
    </dgm:pt>
    <dgm:pt modelId="{B34AC9CB-4F2B-4AF2-890F-AA2A972D2F1A}" type="parTrans" cxnId="{93F47A20-CA1A-44B5-8DD4-64112A834BEE}">
      <dgm:prSet/>
      <dgm:spPr/>
      <dgm:t>
        <a:bodyPr/>
        <a:lstStyle/>
        <a:p>
          <a:pPr algn="ctr"/>
          <a:endParaRPr lang="en-US"/>
        </a:p>
      </dgm:t>
    </dgm:pt>
    <dgm:pt modelId="{EA293B4E-13F4-43E3-BE38-1CA5BCB09B81}" type="sibTrans" cxnId="{93F47A20-CA1A-44B5-8DD4-64112A834BEE}">
      <dgm:prSet/>
      <dgm:spPr/>
      <dgm:t>
        <a:bodyPr/>
        <a:lstStyle/>
        <a:p>
          <a:pPr algn="ctr"/>
          <a:endParaRPr lang="en-US"/>
        </a:p>
      </dgm:t>
    </dgm:pt>
    <dgm:pt modelId="{16F9839D-1636-4FAD-A8D5-89CC1235A79D}">
      <dgm:prSet phldrT="[Text]" custT="1">
        <dgm:style>
          <a:lnRef idx="1">
            <a:schemeClr val="accent5"/>
          </a:lnRef>
          <a:fillRef idx="2">
            <a:schemeClr val="accent5"/>
          </a:fillRef>
          <a:effectRef idx="1">
            <a:schemeClr val="accent5"/>
          </a:effectRef>
          <a:fontRef idx="minor">
            <a:schemeClr val="dk1"/>
          </a:fontRef>
        </dgm:style>
      </dgm:prSet>
      <dgm:spPr/>
      <dgm:t>
        <a:bodyPr/>
        <a:lstStyle/>
        <a:p>
          <a:pPr algn="ctr"/>
          <a:r>
            <a:rPr lang="en-US" sz="1400" b="1" dirty="0">
              <a:latin typeface="Cambria" panose="02040503050406030204" pitchFamily="18" charset="0"/>
              <a:ea typeface="Cambria" panose="02040503050406030204" pitchFamily="18" charset="0"/>
            </a:rPr>
            <a:t>DHS interview (USCIS)</a:t>
          </a:r>
        </a:p>
      </dgm:t>
    </dgm:pt>
    <dgm:pt modelId="{5A2795BF-9241-4F6E-AF77-EE8C5CFC6B3B}" type="parTrans" cxnId="{0D2F54CF-580C-4FC7-89A2-84CF17A0BA2C}">
      <dgm:prSet/>
      <dgm:spPr/>
      <dgm:t>
        <a:bodyPr/>
        <a:lstStyle/>
        <a:p>
          <a:pPr algn="ctr"/>
          <a:endParaRPr lang="en-US"/>
        </a:p>
      </dgm:t>
    </dgm:pt>
    <dgm:pt modelId="{8FDBE582-2656-48BF-A863-86AB1247AC64}" type="sibTrans" cxnId="{0D2F54CF-580C-4FC7-89A2-84CF17A0BA2C}">
      <dgm:prSet>
        <dgm:style>
          <a:lnRef idx="2">
            <a:schemeClr val="accent5"/>
          </a:lnRef>
          <a:fillRef idx="0">
            <a:schemeClr val="accent5"/>
          </a:fillRef>
          <a:effectRef idx="1">
            <a:schemeClr val="accent5"/>
          </a:effectRef>
          <a:fontRef idx="minor">
            <a:schemeClr val="tx1"/>
          </a:fontRef>
        </dgm:style>
      </dgm:prSet>
      <dgm:spPr/>
      <dgm:t>
        <a:bodyPr/>
        <a:lstStyle/>
        <a:p>
          <a:pPr algn="ctr"/>
          <a:endParaRPr lang="en-US" dirty="0"/>
        </a:p>
      </dgm:t>
    </dgm:pt>
    <dgm:pt modelId="{927983BF-CC40-40CB-AC12-1410FACBD92B}">
      <dgm:prSet phldrT="[Text]" custT="1">
        <dgm:style>
          <a:lnRef idx="0">
            <a:scrgbClr r="0" g="0" b="0"/>
          </a:lnRef>
          <a:fillRef idx="0">
            <a:scrgbClr r="0" g="0" b="0"/>
          </a:fillRef>
          <a:effectRef idx="0">
            <a:scrgbClr r="0" g="0" b="0"/>
          </a:effectRef>
          <a:fontRef idx="minor">
            <a:schemeClr val="lt1"/>
          </a:fontRef>
        </dgm:style>
      </dgm:prSet>
      <dgm:spPr>
        <a:solidFill>
          <a:schemeClr val="accent6"/>
        </a:solidFill>
        <a:ln>
          <a:noFill/>
        </a:ln>
      </dgm:spPr>
      <dgm:t>
        <a:bodyPr/>
        <a:lstStyle/>
        <a:p>
          <a:pPr algn="ctr"/>
          <a:r>
            <a:rPr lang="en-US" sz="1600" b="1" dirty="0">
              <a:solidFill>
                <a:schemeClr val="tx1"/>
              </a:solidFill>
              <a:latin typeface="Cambria" panose="02040503050406030204" pitchFamily="18" charset="0"/>
              <a:ea typeface="Cambria" panose="02040503050406030204" pitchFamily="18" charset="0"/>
            </a:rPr>
            <a:t>Security Checks (feds)</a:t>
          </a:r>
        </a:p>
      </dgm:t>
    </dgm:pt>
    <dgm:pt modelId="{7B99CA0C-F721-4E35-AB33-CCC550777F38}" type="parTrans" cxnId="{A236B112-62C4-4BFD-AE66-E35454755D39}">
      <dgm:prSet/>
      <dgm:spPr/>
      <dgm:t>
        <a:bodyPr/>
        <a:lstStyle/>
        <a:p>
          <a:pPr algn="ctr"/>
          <a:endParaRPr lang="en-US"/>
        </a:p>
      </dgm:t>
    </dgm:pt>
    <dgm:pt modelId="{7D0A76BE-2D59-4F52-A2E0-7EA952798E99}" type="sibTrans" cxnId="{A236B112-62C4-4BFD-AE66-E35454755D39}">
      <dgm:prSet>
        <dgm:style>
          <a:lnRef idx="2">
            <a:schemeClr val="accent6"/>
          </a:lnRef>
          <a:fillRef idx="0">
            <a:schemeClr val="accent6"/>
          </a:fillRef>
          <a:effectRef idx="1">
            <a:schemeClr val="accent6"/>
          </a:effectRef>
          <a:fontRef idx="minor">
            <a:schemeClr val="tx1"/>
          </a:fontRef>
        </dgm:style>
      </dgm:prSet>
      <dgm:spPr>
        <a:ln>
          <a:headEnd type="arrow" w="med" len="med"/>
          <a:tailEnd type="arrow" w="med" len="med"/>
        </a:ln>
      </dgm:spPr>
      <dgm:t>
        <a:bodyPr/>
        <a:lstStyle/>
        <a:p>
          <a:pPr algn="ctr"/>
          <a:endParaRPr lang="en-US" dirty="0"/>
        </a:p>
      </dgm:t>
    </dgm:pt>
    <dgm:pt modelId="{1FCAA284-1E28-4999-93A3-10394D43BE72}">
      <dgm:prSet phldrT="[Text]" custT="1">
        <dgm:style>
          <a:lnRef idx="3">
            <a:schemeClr val="lt1"/>
          </a:lnRef>
          <a:fillRef idx="1">
            <a:schemeClr val="accent3"/>
          </a:fillRef>
          <a:effectRef idx="1">
            <a:schemeClr val="accent3"/>
          </a:effectRef>
          <a:fontRef idx="minor">
            <a:schemeClr val="lt1"/>
          </a:fontRef>
        </dgm:style>
      </dgm:prSet>
      <dgm:spPr>
        <a:ln/>
      </dgm:spPr>
      <dgm:t>
        <a:bodyPr/>
        <a:lstStyle/>
        <a:p>
          <a:pPr algn="ctr"/>
          <a:r>
            <a:rPr lang="en-US" sz="1400" b="1" dirty="0">
              <a:solidFill>
                <a:schemeClr val="tx1"/>
              </a:solidFill>
              <a:latin typeface="Cambria" panose="02040503050406030204" pitchFamily="18" charset="0"/>
              <a:ea typeface="Cambria" panose="02040503050406030204" pitchFamily="18" charset="0"/>
            </a:rPr>
            <a:t>Medical Checks/Cultural Orientation (IOM/RSC)</a:t>
          </a:r>
        </a:p>
      </dgm:t>
    </dgm:pt>
    <dgm:pt modelId="{7480C80A-61FD-4C5B-8F83-0785E8AC727A}" type="parTrans" cxnId="{71926A9D-32BF-44AF-B43F-D4225C78B0AA}">
      <dgm:prSet/>
      <dgm:spPr/>
      <dgm:t>
        <a:bodyPr/>
        <a:lstStyle/>
        <a:p>
          <a:pPr algn="ctr"/>
          <a:endParaRPr lang="en-US"/>
        </a:p>
      </dgm:t>
    </dgm:pt>
    <dgm:pt modelId="{CF93061F-3D04-498D-962B-FBEAC64C1808}" type="sibTrans" cxnId="{71926A9D-32BF-44AF-B43F-D4225C78B0AA}">
      <dgm:prSet>
        <dgm:style>
          <a:lnRef idx="3">
            <a:schemeClr val="accent3"/>
          </a:lnRef>
          <a:fillRef idx="0">
            <a:schemeClr val="accent3"/>
          </a:fillRef>
          <a:effectRef idx="2">
            <a:schemeClr val="accent3"/>
          </a:effectRef>
          <a:fontRef idx="minor">
            <a:schemeClr val="tx1"/>
          </a:fontRef>
        </dgm:style>
      </dgm:prSet>
      <dgm:spPr/>
      <dgm:t>
        <a:bodyPr/>
        <a:lstStyle/>
        <a:p>
          <a:pPr algn="ctr"/>
          <a:endParaRPr lang="en-US" dirty="0"/>
        </a:p>
      </dgm:t>
    </dgm:pt>
    <dgm:pt modelId="{65BE2E27-A4EC-4DC7-8B2E-1286B84A810C}">
      <dgm:prSet phldrT="[Text]" custT="1">
        <dgm:style>
          <a:lnRef idx="2">
            <a:schemeClr val="accent2">
              <a:shade val="50000"/>
            </a:schemeClr>
          </a:lnRef>
          <a:fillRef idx="1">
            <a:schemeClr val="accent2"/>
          </a:fillRef>
          <a:effectRef idx="0">
            <a:schemeClr val="accent2"/>
          </a:effectRef>
          <a:fontRef idx="minor">
            <a:schemeClr val="lt1"/>
          </a:fontRef>
        </dgm:style>
      </dgm:prSet>
      <dgm:spPr/>
      <dgm:t>
        <a:bodyPr/>
        <a:lstStyle/>
        <a:p>
          <a:pPr algn="ctr"/>
          <a:r>
            <a:rPr lang="en-US" sz="1400" b="1" dirty="0">
              <a:solidFill>
                <a:schemeClr val="tx1"/>
              </a:solidFill>
              <a:latin typeface="Cambria" panose="02040503050406030204" pitchFamily="18" charset="0"/>
              <a:ea typeface="Cambria" panose="02040503050406030204" pitchFamily="18" charset="0"/>
            </a:rPr>
            <a:t>Verification &amp; Assurance (RA)</a:t>
          </a:r>
        </a:p>
      </dgm:t>
    </dgm:pt>
    <dgm:pt modelId="{72FA3BD0-B6E2-4ED7-928D-9C65AC58EA72}" type="parTrans" cxnId="{BFCF4E59-26FB-42C7-87B1-100A820AB79A}">
      <dgm:prSet/>
      <dgm:spPr/>
      <dgm:t>
        <a:bodyPr/>
        <a:lstStyle/>
        <a:p>
          <a:pPr algn="ctr"/>
          <a:endParaRPr lang="en-US"/>
        </a:p>
      </dgm:t>
    </dgm:pt>
    <dgm:pt modelId="{20A6900E-5428-4A80-A0CB-B1BA34A082B1}" type="sibTrans" cxnId="{BFCF4E59-26FB-42C7-87B1-100A820AB79A}">
      <dgm:prSet>
        <dgm:style>
          <a:lnRef idx="3">
            <a:schemeClr val="accent2"/>
          </a:lnRef>
          <a:fillRef idx="0">
            <a:schemeClr val="accent2"/>
          </a:fillRef>
          <a:effectRef idx="2">
            <a:schemeClr val="accent2"/>
          </a:effectRef>
          <a:fontRef idx="minor">
            <a:schemeClr val="tx1"/>
          </a:fontRef>
        </dgm:style>
      </dgm:prSet>
      <dgm:spPr/>
      <dgm:t>
        <a:bodyPr/>
        <a:lstStyle/>
        <a:p>
          <a:pPr algn="ctr"/>
          <a:endParaRPr lang="en-US" dirty="0"/>
        </a:p>
      </dgm:t>
    </dgm:pt>
    <dgm:pt modelId="{6000BCA3-6782-4D76-8C48-EC2E65E02F3B}">
      <dgm:prSet phldrT="[Text]" custT="1">
        <dgm:style>
          <a:lnRef idx="1">
            <a:schemeClr val="accent1"/>
          </a:lnRef>
          <a:fillRef idx="2">
            <a:schemeClr val="accent1"/>
          </a:fillRef>
          <a:effectRef idx="1">
            <a:schemeClr val="accent1"/>
          </a:effectRef>
          <a:fontRef idx="minor">
            <a:schemeClr val="dk1"/>
          </a:fontRef>
        </dgm:style>
      </dgm:prSet>
      <dgm:spPr/>
      <dgm:t>
        <a:bodyPr/>
        <a:lstStyle/>
        <a:p>
          <a:pPr algn="ctr"/>
          <a:r>
            <a:rPr lang="en-US" sz="1600" b="1" dirty="0">
              <a:latin typeface="Cambria" panose="02040503050406030204" pitchFamily="18" charset="0"/>
              <a:ea typeface="Cambria" panose="02040503050406030204" pitchFamily="18" charset="0"/>
            </a:rPr>
            <a:t>Allocations (RPC)</a:t>
          </a:r>
        </a:p>
      </dgm:t>
    </dgm:pt>
    <dgm:pt modelId="{7FC464EA-C695-439A-B5E3-6629D9C1A0E9}" type="parTrans" cxnId="{6F951B22-1E4F-4FC7-A791-92DC4AB11F21}">
      <dgm:prSet/>
      <dgm:spPr/>
      <dgm:t>
        <a:bodyPr/>
        <a:lstStyle/>
        <a:p>
          <a:pPr algn="ctr"/>
          <a:endParaRPr lang="en-US"/>
        </a:p>
      </dgm:t>
    </dgm:pt>
    <dgm:pt modelId="{BB9FDBE1-5A93-45BE-800E-9839F165DB02}" type="sibTrans" cxnId="{6F951B22-1E4F-4FC7-A791-92DC4AB11F21}">
      <dgm:prSet>
        <dgm:style>
          <a:lnRef idx="3">
            <a:schemeClr val="accent2"/>
          </a:lnRef>
          <a:fillRef idx="0">
            <a:schemeClr val="accent2"/>
          </a:fillRef>
          <a:effectRef idx="2">
            <a:schemeClr val="accent2"/>
          </a:effectRef>
          <a:fontRef idx="minor">
            <a:schemeClr val="tx1"/>
          </a:fontRef>
        </dgm:style>
      </dgm:prSet>
      <dgm:spPr/>
      <dgm:t>
        <a:bodyPr/>
        <a:lstStyle/>
        <a:p>
          <a:pPr algn="ctr"/>
          <a:endParaRPr lang="en-US" dirty="0"/>
        </a:p>
      </dgm:t>
    </dgm:pt>
    <dgm:pt modelId="{CCED18D6-526B-4F4D-9498-AD9E677FD3E0}" type="pres">
      <dgm:prSet presAssocID="{F77FD236-AE3A-4C4C-8897-9C5B655FE2CE}" presName="Name0" presStyleCnt="0">
        <dgm:presLayoutVars>
          <dgm:dir/>
          <dgm:resizeHandles val="exact"/>
        </dgm:presLayoutVars>
      </dgm:prSet>
      <dgm:spPr/>
    </dgm:pt>
    <dgm:pt modelId="{2080704A-3C41-4842-840E-6A12DCC4C927}" type="pres">
      <dgm:prSet presAssocID="{EF96DDFB-03B1-4204-A480-67B4905C26AE}" presName="node" presStyleLbl="node1" presStyleIdx="0" presStyleCnt="7" custLinFactNeighborX="4287" custLinFactNeighborY="-63151">
        <dgm:presLayoutVars>
          <dgm:bulletEnabled val="1"/>
        </dgm:presLayoutVars>
      </dgm:prSet>
      <dgm:spPr/>
    </dgm:pt>
    <dgm:pt modelId="{482063A4-529C-4E11-BA75-1D2D46FC42F8}" type="pres">
      <dgm:prSet presAssocID="{ED87FCDD-3D63-43A6-AE10-FEED1019C376}" presName="sibTrans" presStyleLbl="sibTrans1D1" presStyleIdx="0" presStyleCnt="6"/>
      <dgm:spPr/>
    </dgm:pt>
    <dgm:pt modelId="{BAFB83A8-59A9-4C7C-8B50-1EC2D9AEC579}" type="pres">
      <dgm:prSet presAssocID="{ED87FCDD-3D63-43A6-AE10-FEED1019C376}" presName="connectorText" presStyleLbl="sibTrans1D1" presStyleIdx="0" presStyleCnt="6"/>
      <dgm:spPr/>
    </dgm:pt>
    <dgm:pt modelId="{D600F46D-D932-4C76-9B9B-4F4BD8291A5B}" type="pres">
      <dgm:prSet presAssocID="{16F9839D-1636-4FAD-A8D5-89CC1235A79D}" presName="node" presStyleLbl="node1" presStyleIdx="1" presStyleCnt="7" custLinFactNeighborX="3874" custLinFactNeighborY="-54616">
        <dgm:presLayoutVars>
          <dgm:bulletEnabled val="1"/>
        </dgm:presLayoutVars>
      </dgm:prSet>
      <dgm:spPr/>
    </dgm:pt>
    <dgm:pt modelId="{595D440F-AC54-415C-B1AC-A9E33DFBAFA5}" type="pres">
      <dgm:prSet presAssocID="{8FDBE582-2656-48BF-A863-86AB1247AC64}" presName="sibTrans" presStyleLbl="sibTrans1D1" presStyleIdx="1" presStyleCnt="6"/>
      <dgm:spPr/>
    </dgm:pt>
    <dgm:pt modelId="{41E30471-D185-4BAD-ACBF-B1BDD8D5D315}" type="pres">
      <dgm:prSet presAssocID="{8FDBE582-2656-48BF-A863-86AB1247AC64}" presName="connectorText" presStyleLbl="sibTrans1D1" presStyleIdx="1" presStyleCnt="6"/>
      <dgm:spPr/>
    </dgm:pt>
    <dgm:pt modelId="{5F464B4E-328D-4BAA-A749-8B781828189E}" type="pres">
      <dgm:prSet presAssocID="{927983BF-CC40-40CB-AC12-1410FACBD92B}" presName="node" presStyleLbl="node1" presStyleIdx="2" presStyleCnt="7" custLinFactNeighborX="-946" custLinFactNeighborY="-62203">
        <dgm:presLayoutVars>
          <dgm:bulletEnabled val="1"/>
        </dgm:presLayoutVars>
      </dgm:prSet>
      <dgm:spPr/>
    </dgm:pt>
    <dgm:pt modelId="{A0F8AC67-089A-4052-A9FE-A60369C38098}" type="pres">
      <dgm:prSet presAssocID="{7D0A76BE-2D59-4F52-A2E0-7EA952798E99}" presName="sibTrans" presStyleLbl="sibTrans1D1" presStyleIdx="2" presStyleCnt="6"/>
      <dgm:spPr/>
    </dgm:pt>
    <dgm:pt modelId="{CD5C122B-4640-4C6A-B9CA-602C0FC714C7}" type="pres">
      <dgm:prSet presAssocID="{7D0A76BE-2D59-4F52-A2E0-7EA952798E99}" presName="connectorText" presStyleLbl="sibTrans1D1" presStyleIdx="2" presStyleCnt="6"/>
      <dgm:spPr/>
    </dgm:pt>
    <dgm:pt modelId="{EA0121FF-1AAC-4C4E-A857-70C4B0E203A6}" type="pres">
      <dgm:prSet presAssocID="{1FCAA284-1E28-4999-93A3-10394D43BE72}" presName="node" presStyleLbl="node1" presStyleIdx="3" presStyleCnt="7" custLinFactNeighborX="4287" custLinFactNeighborY="-23388">
        <dgm:presLayoutVars>
          <dgm:bulletEnabled val="1"/>
        </dgm:presLayoutVars>
      </dgm:prSet>
      <dgm:spPr/>
    </dgm:pt>
    <dgm:pt modelId="{A4472530-EE4E-4028-A0B8-ED9FE4F917FB}" type="pres">
      <dgm:prSet presAssocID="{CF93061F-3D04-498D-962B-FBEAC64C1808}" presName="sibTrans" presStyleLbl="sibTrans1D1" presStyleIdx="3" presStyleCnt="6"/>
      <dgm:spPr/>
    </dgm:pt>
    <dgm:pt modelId="{6E79CE80-D061-47BC-97A2-00143647FA86}" type="pres">
      <dgm:prSet presAssocID="{CF93061F-3D04-498D-962B-FBEAC64C1808}" presName="connectorText" presStyleLbl="sibTrans1D1" presStyleIdx="3" presStyleCnt="6"/>
      <dgm:spPr/>
    </dgm:pt>
    <dgm:pt modelId="{5D7B53C9-5E45-40AA-B806-35383DEF93B9}" type="pres">
      <dgm:prSet presAssocID="{6000BCA3-6782-4D76-8C48-EC2E65E02F3B}" presName="node" presStyleLbl="node1" presStyleIdx="4" presStyleCnt="7" custLinFactNeighborX="3170" custLinFactNeighborY="-23793">
        <dgm:presLayoutVars>
          <dgm:bulletEnabled val="1"/>
        </dgm:presLayoutVars>
      </dgm:prSet>
      <dgm:spPr/>
    </dgm:pt>
    <dgm:pt modelId="{DDDD71D6-4F6C-4993-8ADD-8732ED744C8C}" type="pres">
      <dgm:prSet presAssocID="{BB9FDBE1-5A93-45BE-800E-9839F165DB02}" presName="sibTrans" presStyleLbl="sibTrans1D1" presStyleIdx="4" presStyleCnt="6"/>
      <dgm:spPr/>
    </dgm:pt>
    <dgm:pt modelId="{FD67FD74-3EE6-4F99-8A42-0BA47B07A40E}" type="pres">
      <dgm:prSet presAssocID="{BB9FDBE1-5A93-45BE-800E-9839F165DB02}" presName="connectorText" presStyleLbl="sibTrans1D1" presStyleIdx="4" presStyleCnt="6"/>
      <dgm:spPr/>
    </dgm:pt>
    <dgm:pt modelId="{6FCB085C-38E5-4381-9619-20CD06898485}" type="pres">
      <dgm:prSet presAssocID="{65BE2E27-A4EC-4DC7-8B2E-1286B84A810C}" presName="node" presStyleLbl="node1" presStyleIdx="5" presStyleCnt="7" custLinFactNeighborX="266" custLinFactNeighborY="-23817">
        <dgm:presLayoutVars>
          <dgm:bulletEnabled val="1"/>
        </dgm:presLayoutVars>
      </dgm:prSet>
      <dgm:spPr/>
    </dgm:pt>
    <dgm:pt modelId="{DED038A6-DB9B-46A1-BB2E-8ACD41A618C7}" type="pres">
      <dgm:prSet presAssocID="{20A6900E-5428-4A80-A0CB-B1BA34A082B1}" presName="sibTrans" presStyleLbl="sibTrans1D1" presStyleIdx="5" presStyleCnt="6"/>
      <dgm:spPr/>
    </dgm:pt>
    <dgm:pt modelId="{22042468-D48D-449F-B900-C48C1E1D865E}" type="pres">
      <dgm:prSet presAssocID="{20A6900E-5428-4A80-A0CB-B1BA34A082B1}" presName="connectorText" presStyleLbl="sibTrans1D1" presStyleIdx="5" presStyleCnt="6"/>
      <dgm:spPr/>
    </dgm:pt>
    <dgm:pt modelId="{3B9BA3EB-ACF9-46BC-AFC6-496B9DD69BE4}" type="pres">
      <dgm:prSet presAssocID="{15B6FD53-E03B-4D42-92CD-AD852E5E6527}" presName="node" presStyleLbl="node1" presStyleIdx="6" presStyleCnt="7" custScaleX="249230" custLinFactNeighborX="52811" custLinFactNeighborY="7198">
        <dgm:presLayoutVars>
          <dgm:bulletEnabled val="1"/>
        </dgm:presLayoutVars>
      </dgm:prSet>
      <dgm:spPr/>
    </dgm:pt>
  </dgm:ptLst>
  <dgm:cxnLst>
    <dgm:cxn modelId="{A236B112-62C4-4BFD-AE66-E35454755D39}" srcId="{F77FD236-AE3A-4C4C-8897-9C5B655FE2CE}" destId="{927983BF-CC40-40CB-AC12-1410FACBD92B}" srcOrd="2" destOrd="0" parTransId="{7B99CA0C-F721-4E35-AB33-CCC550777F38}" sibTransId="{7D0A76BE-2D59-4F52-A2E0-7EA952798E99}"/>
    <dgm:cxn modelId="{030DBD1D-2F7F-45DF-9FA3-857EFC73786F}" type="presOf" srcId="{ED87FCDD-3D63-43A6-AE10-FEED1019C376}" destId="{482063A4-529C-4E11-BA75-1D2D46FC42F8}" srcOrd="0" destOrd="0" presId="urn:microsoft.com/office/officeart/2005/8/layout/bProcess3"/>
    <dgm:cxn modelId="{93F47A20-CA1A-44B5-8DD4-64112A834BEE}" srcId="{F77FD236-AE3A-4C4C-8897-9C5B655FE2CE}" destId="{15B6FD53-E03B-4D42-92CD-AD852E5E6527}" srcOrd="6" destOrd="0" parTransId="{B34AC9CB-4F2B-4AF2-890F-AA2A972D2F1A}" sibTransId="{EA293B4E-13F4-43E3-BE38-1CA5BCB09B81}"/>
    <dgm:cxn modelId="{6F951B22-1E4F-4FC7-A791-92DC4AB11F21}" srcId="{F77FD236-AE3A-4C4C-8897-9C5B655FE2CE}" destId="{6000BCA3-6782-4D76-8C48-EC2E65E02F3B}" srcOrd="4" destOrd="0" parTransId="{7FC464EA-C695-439A-B5E3-6629D9C1A0E9}" sibTransId="{BB9FDBE1-5A93-45BE-800E-9839F165DB02}"/>
    <dgm:cxn modelId="{22137D26-7A78-4693-8B12-20B4A86DA3D4}" type="presOf" srcId="{ED87FCDD-3D63-43A6-AE10-FEED1019C376}" destId="{BAFB83A8-59A9-4C7C-8B50-1EC2D9AEC579}" srcOrd="1" destOrd="0" presId="urn:microsoft.com/office/officeart/2005/8/layout/bProcess3"/>
    <dgm:cxn modelId="{895F8C2D-C867-45B9-A3D5-F58E83936A8A}" type="presOf" srcId="{F77FD236-AE3A-4C4C-8897-9C5B655FE2CE}" destId="{CCED18D6-526B-4F4D-9498-AD9E677FD3E0}" srcOrd="0" destOrd="0" presId="urn:microsoft.com/office/officeart/2005/8/layout/bProcess3"/>
    <dgm:cxn modelId="{05E45432-10DF-4ACB-8B62-C3D5D500F0D1}" type="presOf" srcId="{BB9FDBE1-5A93-45BE-800E-9839F165DB02}" destId="{FD67FD74-3EE6-4F99-8A42-0BA47B07A40E}" srcOrd="1" destOrd="0" presId="urn:microsoft.com/office/officeart/2005/8/layout/bProcess3"/>
    <dgm:cxn modelId="{C258383D-4486-487D-88B2-BBF5B8BD571E}" type="presOf" srcId="{CF93061F-3D04-498D-962B-FBEAC64C1808}" destId="{6E79CE80-D061-47BC-97A2-00143647FA86}" srcOrd="1" destOrd="0" presId="urn:microsoft.com/office/officeart/2005/8/layout/bProcess3"/>
    <dgm:cxn modelId="{7C4AEC3E-89DF-4D70-AC34-AC1EB94B60C4}" type="presOf" srcId="{7D0A76BE-2D59-4F52-A2E0-7EA952798E99}" destId="{A0F8AC67-089A-4052-A9FE-A60369C38098}" srcOrd="0" destOrd="0" presId="urn:microsoft.com/office/officeart/2005/8/layout/bProcess3"/>
    <dgm:cxn modelId="{CC3ACB5F-9FFB-4DC4-9B8F-C3BC788669A1}" type="presOf" srcId="{7D0A76BE-2D59-4F52-A2E0-7EA952798E99}" destId="{CD5C122B-4640-4C6A-B9CA-602C0FC714C7}" srcOrd="1" destOrd="0" presId="urn:microsoft.com/office/officeart/2005/8/layout/bProcess3"/>
    <dgm:cxn modelId="{A81DED42-10EC-4A21-AC65-9CB483FDD8E0}" type="presOf" srcId="{8FDBE582-2656-48BF-A863-86AB1247AC64}" destId="{595D440F-AC54-415C-B1AC-A9E33DFBAFA5}" srcOrd="0" destOrd="0" presId="urn:microsoft.com/office/officeart/2005/8/layout/bProcess3"/>
    <dgm:cxn modelId="{77378E64-95EC-439A-A60D-16257B106445}" type="presOf" srcId="{8FDBE582-2656-48BF-A863-86AB1247AC64}" destId="{41E30471-D185-4BAD-ACBF-B1BDD8D5D315}" srcOrd="1" destOrd="0" presId="urn:microsoft.com/office/officeart/2005/8/layout/bProcess3"/>
    <dgm:cxn modelId="{5351EA50-B0F4-468D-86A3-36B46445329A}" type="presOf" srcId="{BB9FDBE1-5A93-45BE-800E-9839F165DB02}" destId="{DDDD71D6-4F6C-4993-8ADD-8732ED744C8C}" srcOrd="0" destOrd="0" presId="urn:microsoft.com/office/officeart/2005/8/layout/bProcess3"/>
    <dgm:cxn modelId="{BFCF4E59-26FB-42C7-87B1-100A820AB79A}" srcId="{F77FD236-AE3A-4C4C-8897-9C5B655FE2CE}" destId="{65BE2E27-A4EC-4DC7-8B2E-1286B84A810C}" srcOrd="5" destOrd="0" parTransId="{72FA3BD0-B6E2-4ED7-928D-9C65AC58EA72}" sibTransId="{20A6900E-5428-4A80-A0CB-B1BA34A082B1}"/>
    <dgm:cxn modelId="{26B67C8B-B67B-47DA-8FA4-1A8017654F43}" type="presOf" srcId="{CF93061F-3D04-498D-962B-FBEAC64C1808}" destId="{A4472530-EE4E-4028-A0B8-ED9FE4F917FB}" srcOrd="0" destOrd="0" presId="urn:microsoft.com/office/officeart/2005/8/layout/bProcess3"/>
    <dgm:cxn modelId="{71926A9D-32BF-44AF-B43F-D4225C78B0AA}" srcId="{F77FD236-AE3A-4C4C-8897-9C5B655FE2CE}" destId="{1FCAA284-1E28-4999-93A3-10394D43BE72}" srcOrd="3" destOrd="0" parTransId="{7480C80A-61FD-4C5B-8F83-0785E8AC727A}" sibTransId="{CF93061F-3D04-498D-962B-FBEAC64C1808}"/>
    <dgm:cxn modelId="{C77BE7AA-154D-43B3-91CB-68D212A0FBDE}" type="presOf" srcId="{EF96DDFB-03B1-4204-A480-67B4905C26AE}" destId="{2080704A-3C41-4842-840E-6A12DCC4C927}" srcOrd="0" destOrd="0" presId="urn:microsoft.com/office/officeart/2005/8/layout/bProcess3"/>
    <dgm:cxn modelId="{3437B5AB-78F1-4C17-9FF8-4C30728C2462}" type="presOf" srcId="{16F9839D-1636-4FAD-A8D5-89CC1235A79D}" destId="{D600F46D-D932-4C76-9B9B-4F4BD8291A5B}" srcOrd="0" destOrd="0" presId="urn:microsoft.com/office/officeart/2005/8/layout/bProcess3"/>
    <dgm:cxn modelId="{51E464C5-7A06-4C52-A0BF-E61EA6923BA6}" type="presOf" srcId="{20A6900E-5428-4A80-A0CB-B1BA34A082B1}" destId="{DED038A6-DB9B-46A1-BB2E-8ACD41A618C7}" srcOrd="0" destOrd="0" presId="urn:microsoft.com/office/officeart/2005/8/layout/bProcess3"/>
    <dgm:cxn modelId="{E84B35CC-3EAA-47AC-96F9-BD722D19015A}" type="presOf" srcId="{1FCAA284-1E28-4999-93A3-10394D43BE72}" destId="{EA0121FF-1AAC-4C4E-A857-70C4B0E203A6}" srcOrd="0" destOrd="0" presId="urn:microsoft.com/office/officeart/2005/8/layout/bProcess3"/>
    <dgm:cxn modelId="{0D2F54CF-580C-4FC7-89A2-84CF17A0BA2C}" srcId="{F77FD236-AE3A-4C4C-8897-9C5B655FE2CE}" destId="{16F9839D-1636-4FAD-A8D5-89CC1235A79D}" srcOrd="1" destOrd="0" parTransId="{5A2795BF-9241-4F6E-AF77-EE8C5CFC6B3B}" sibTransId="{8FDBE582-2656-48BF-A863-86AB1247AC64}"/>
    <dgm:cxn modelId="{39461BD8-6529-4E78-B11F-D83AC3FFC04F}" type="presOf" srcId="{15B6FD53-E03B-4D42-92CD-AD852E5E6527}" destId="{3B9BA3EB-ACF9-46BC-AFC6-496B9DD69BE4}" srcOrd="0" destOrd="0" presId="urn:microsoft.com/office/officeart/2005/8/layout/bProcess3"/>
    <dgm:cxn modelId="{39BBACDE-7E6B-4670-91C9-E65B3F405D0F}" srcId="{F77FD236-AE3A-4C4C-8897-9C5B655FE2CE}" destId="{EF96DDFB-03B1-4204-A480-67B4905C26AE}" srcOrd="0" destOrd="0" parTransId="{62058218-8128-4853-BE2F-0FD983FEE05E}" sibTransId="{ED87FCDD-3D63-43A6-AE10-FEED1019C376}"/>
    <dgm:cxn modelId="{623B1CF6-4C56-4EA4-A4A1-0FF1DD6366B9}" type="presOf" srcId="{6000BCA3-6782-4D76-8C48-EC2E65E02F3B}" destId="{5D7B53C9-5E45-40AA-B806-35383DEF93B9}" srcOrd="0" destOrd="0" presId="urn:microsoft.com/office/officeart/2005/8/layout/bProcess3"/>
    <dgm:cxn modelId="{EEFCD8F7-711F-4CB1-8DCC-EB09101D558D}" type="presOf" srcId="{20A6900E-5428-4A80-A0CB-B1BA34A082B1}" destId="{22042468-D48D-449F-B900-C48C1E1D865E}" srcOrd="1" destOrd="0" presId="urn:microsoft.com/office/officeart/2005/8/layout/bProcess3"/>
    <dgm:cxn modelId="{B26D26F9-4364-4F71-903A-72167CB71A32}" type="presOf" srcId="{927983BF-CC40-40CB-AC12-1410FACBD92B}" destId="{5F464B4E-328D-4BAA-A749-8B781828189E}" srcOrd="0" destOrd="0" presId="urn:microsoft.com/office/officeart/2005/8/layout/bProcess3"/>
    <dgm:cxn modelId="{A2A9D0FD-D974-4D58-A185-0935F7C4014B}" type="presOf" srcId="{65BE2E27-A4EC-4DC7-8B2E-1286B84A810C}" destId="{6FCB085C-38E5-4381-9619-20CD06898485}" srcOrd="0" destOrd="0" presId="urn:microsoft.com/office/officeart/2005/8/layout/bProcess3"/>
    <dgm:cxn modelId="{EABBA7A9-2CD2-42D7-AFD6-91DC645E338C}" type="presParOf" srcId="{CCED18D6-526B-4F4D-9498-AD9E677FD3E0}" destId="{2080704A-3C41-4842-840E-6A12DCC4C927}" srcOrd="0" destOrd="0" presId="urn:microsoft.com/office/officeart/2005/8/layout/bProcess3"/>
    <dgm:cxn modelId="{A3552738-D922-4381-B941-1AF4E5CD9A77}" type="presParOf" srcId="{CCED18D6-526B-4F4D-9498-AD9E677FD3E0}" destId="{482063A4-529C-4E11-BA75-1D2D46FC42F8}" srcOrd="1" destOrd="0" presId="urn:microsoft.com/office/officeart/2005/8/layout/bProcess3"/>
    <dgm:cxn modelId="{3BEDE304-067B-499F-BA81-698DFC0C500B}" type="presParOf" srcId="{482063A4-529C-4E11-BA75-1D2D46FC42F8}" destId="{BAFB83A8-59A9-4C7C-8B50-1EC2D9AEC579}" srcOrd="0" destOrd="0" presId="urn:microsoft.com/office/officeart/2005/8/layout/bProcess3"/>
    <dgm:cxn modelId="{432840C1-FD85-438E-A655-AA264A849CB4}" type="presParOf" srcId="{CCED18D6-526B-4F4D-9498-AD9E677FD3E0}" destId="{D600F46D-D932-4C76-9B9B-4F4BD8291A5B}" srcOrd="2" destOrd="0" presId="urn:microsoft.com/office/officeart/2005/8/layout/bProcess3"/>
    <dgm:cxn modelId="{F45134E9-0013-4598-878A-6143605483B4}" type="presParOf" srcId="{CCED18D6-526B-4F4D-9498-AD9E677FD3E0}" destId="{595D440F-AC54-415C-B1AC-A9E33DFBAFA5}" srcOrd="3" destOrd="0" presId="urn:microsoft.com/office/officeart/2005/8/layout/bProcess3"/>
    <dgm:cxn modelId="{98AE0CB6-1F56-494F-A919-0A5D5AC3770A}" type="presParOf" srcId="{595D440F-AC54-415C-B1AC-A9E33DFBAFA5}" destId="{41E30471-D185-4BAD-ACBF-B1BDD8D5D315}" srcOrd="0" destOrd="0" presId="urn:microsoft.com/office/officeart/2005/8/layout/bProcess3"/>
    <dgm:cxn modelId="{B9483BDF-1265-435C-85A3-B7F0F24842FA}" type="presParOf" srcId="{CCED18D6-526B-4F4D-9498-AD9E677FD3E0}" destId="{5F464B4E-328D-4BAA-A749-8B781828189E}" srcOrd="4" destOrd="0" presId="urn:microsoft.com/office/officeart/2005/8/layout/bProcess3"/>
    <dgm:cxn modelId="{8E5DBD3D-0BC2-401C-A6FC-34BA98587B83}" type="presParOf" srcId="{CCED18D6-526B-4F4D-9498-AD9E677FD3E0}" destId="{A0F8AC67-089A-4052-A9FE-A60369C38098}" srcOrd="5" destOrd="0" presId="urn:microsoft.com/office/officeart/2005/8/layout/bProcess3"/>
    <dgm:cxn modelId="{70969871-44FB-4886-B2F8-C528436089BF}" type="presParOf" srcId="{A0F8AC67-089A-4052-A9FE-A60369C38098}" destId="{CD5C122B-4640-4C6A-B9CA-602C0FC714C7}" srcOrd="0" destOrd="0" presId="urn:microsoft.com/office/officeart/2005/8/layout/bProcess3"/>
    <dgm:cxn modelId="{223EE365-C40F-474F-BA02-F33FDFE7465B}" type="presParOf" srcId="{CCED18D6-526B-4F4D-9498-AD9E677FD3E0}" destId="{EA0121FF-1AAC-4C4E-A857-70C4B0E203A6}" srcOrd="6" destOrd="0" presId="urn:microsoft.com/office/officeart/2005/8/layout/bProcess3"/>
    <dgm:cxn modelId="{8834AC0E-DCB2-4B51-AB60-3FEE261B293E}" type="presParOf" srcId="{CCED18D6-526B-4F4D-9498-AD9E677FD3E0}" destId="{A4472530-EE4E-4028-A0B8-ED9FE4F917FB}" srcOrd="7" destOrd="0" presId="urn:microsoft.com/office/officeart/2005/8/layout/bProcess3"/>
    <dgm:cxn modelId="{81F1B151-5B4B-494B-9AEC-9C1C355CD3B6}" type="presParOf" srcId="{A4472530-EE4E-4028-A0B8-ED9FE4F917FB}" destId="{6E79CE80-D061-47BC-97A2-00143647FA86}" srcOrd="0" destOrd="0" presId="urn:microsoft.com/office/officeart/2005/8/layout/bProcess3"/>
    <dgm:cxn modelId="{8D6CEBB7-BC86-4278-8E8B-D2B137634853}" type="presParOf" srcId="{CCED18D6-526B-4F4D-9498-AD9E677FD3E0}" destId="{5D7B53C9-5E45-40AA-B806-35383DEF93B9}" srcOrd="8" destOrd="0" presId="urn:microsoft.com/office/officeart/2005/8/layout/bProcess3"/>
    <dgm:cxn modelId="{522E8F2A-76AA-4C16-9B97-141A74C3AF05}" type="presParOf" srcId="{CCED18D6-526B-4F4D-9498-AD9E677FD3E0}" destId="{DDDD71D6-4F6C-4993-8ADD-8732ED744C8C}" srcOrd="9" destOrd="0" presId="urn:microsoft.com/office/officeart/2005/8/layout/bProcess3"/>
    <dgm:cxn modelId="{85FE24A8-CEAD-43C2-93E9-CD20B8D21900}" type="presParOf" srcId="{DDDD71D6-4F6C-4993-8ADD-8732ED744C8C}" destId="{FD67FD74-3EE6-4F99-8A42-0BA47B07A40E}" srcOrd="0" destOrd="0" presId="urn:microsoft.com/office/officeart/2005/8/layout/bProcess3"/>
    <dgm:cxn modelId="{773C6421-DD7A-406B-BAB2-EC14A20EA89A}" type="presParOf" srcId="{CCED18D6-526B-4F4D-9498-AD9E677FD3E0}" destId="{6FCB085C-38E5-4381-9619-20CD06898485}" srcOrd="10" destOrd="0" presId="urn:microsoft.com/office/officeart/2005/8/layout/bProcess3"/>
    <dgm:cxn modelId="{7A6C1A48-E01A-41EC-ADB7-97A49AF911A0}" type="presParOf" srcId="{CCED18D6-526B-4F4D-9498-AD9E677FD3E0}" destId="{DED038A6-DB9B-46A1-BB2E-8ACD41A618C7}" srcOrd="11" destOrd="0" presId="urn:microsoft.com/office/officeart/2005/8/layout/bProcess3"/>
    <dgm:cxn modelId="{FA14AA40-0751-457D-AB7F-13F2D2E6B23E}" type="presParOf" srcId="{DED038A6-DB9B-46A1-BB2E-8ACD41A618C7}" destId="{22042468-D48D-449F-B900-C48C1E1D865E}" srcOrd="0" destOrd="0" presId="urn:microsoft.com/office/officeart/2005/8/layout/bProcess3"/>
    <dgm:cxn modelId="{7559401E-6C3C-4509-8D2E-941A38D2A9D6}" type="presParOf" srcId="{CCED18D6-526B-4F4D-9498-AD9E677FD3E0}" destId="{3B9BA3EB-ACF9-46BC-AFC6-496B9DD69BE4}" srcOrd="12"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A75379-47B1-4E68-A1E2-13A32E5BD6ED}" type="doc">
      <dgm:prSet loTypeId="urn:microsoft.com/office/officeart/2005/8/layout/hList2" loCatId="list" qsTypeId="urn:microsoft.com/office/officeart/2005/8/quickstyle/simple1" qsCatId="simple" csTypeId="urn:microsoft.com/office/officeart/2005/8/colors/accent1_2" csCatId="accent1" phldr="1"/>
      <dgm:spPr/>
      <dgm:t>
        <a:bodyPr/>
        <a:lstStyle/>
        <a:p>
          <a:endParaRPr lang="en-US"/>
        </a:p>
      </dgm:t>
    </dgm:pt>
    <dgm:pt modelId="{D74E0F96-CF7A-4F99-856A-4BDCFCCF4C28}">
      <dgm:prSet phldrT="[Text]" custT="1"/>
      <dgm:spPr/>
      <dgm:t>
        <a:bodyPr/>
        <a:lstStyle/>
        <a:p>
          <a:r>
            <a:rPr lang="en-US" sz="3200" dirty="0">
              <a:solidFill>
                <a:srgbClr val="7030A0"/>
              </a:solidFill>
              <a:latin typeface="Cambria" panose="02040503050406030204" pitchFamily="18" charset="0"/>
              <a:ea typeface="Cambria" panose="02040503050406030204" pitchFamily="18" charset="0"/>
            </a:rPr>
            <a:t>Standalone</a:t>
          </a:r>
        </a:p>
      </dgm:t>
    </dgm:pt>
    <dgm:pt modelId="{DD5C37F1-E28E-4F02-BCF8-94417FF6689A}" type="parTrans" cxnId="{D752880A-8EF0-4DB1-A26B-A8930D03F3D5}">
      <dgm:prSet/>
      <dgm:spPr/>
      <dgm:t>
        <a:bodyPr/>
        <a:lstStyle/>
        <a:p>
          <a:endParaRPr lang="en-US"/>
        </a:p>
      </dgm:t>
    </dgm:pt>
    <dgm:pt modelId="{F9FCF41F-BBDA-44BB-81D5-9FF135423D0B}" type="sibTrans" cxnId="{D752880A-8EF0-4DB1-A26B-A8930D03F3D5}">
      <dgm:prSet/>
      <dgm:spPr/>
      <dgm:t>
        <a:bodyPr/>
        <a:lstStyle/>
        <a:p>
          <a:endParaRPr lang="en-US"/>
        </a:p>
      </dgm:t>
    </dgm:pt>
    <dgm:pt modelId="{B7732D44-187C-469E-BD1C-160FA11E4979}">
      <dgm:prSet phldrT="[Text]" custT="1">
        <dgm:style>
          <a:lnRef idx="1">
            <a:schemeClr val="accent2"/>
          </a:lnRef>
          <a:fillRef idx="2">
            <a:schemeClr val="accent2"/>
          </a:fillRef>
          <a:effectRef idx="1">
            <a:schemeClr val="accent2"/>
          </a:effectRef>
          <a:fontRef idx="minor">
            <a:schemeClr val="dk1"/>
          </a:fontRef>
        </dgm:style>
      </dgm:prSet>
      <dgm:spPr/>
      <dgm:t>
        <a:bodyPr/>
        <a:lstStyle/>
        <a:p>
          <a:pPr>
            <a:buFont typeface="Wingdings" panose="05000000000000000000" pitchFamily="2" charset="2"/>
            <a:buChar char="Ø"/>
          </a:pPr>
          <a:r>
            <a:rPr lang="en-US" sz="2000" dirty="0">
              <a:solidFill>
                <a:schemeClr val="tx1"/>
              </a:solidFill>
              <a:latin typeface="Cambria" panose="02040503050406030204" pitchFamily="18" charset="0"/>
              <a:ea typeface="Cambria" panose="02040503050406030204" pitchFamily="18" charset="0"/>
            </a:rPr>
            <a:t>Only affiliate in one city</a:t>
          </a:r>
          <a:br>
            <a:rPr lang="en-US" sz="2000" dirty="0">
              <a:solidFill>
                <a:schemeClr val="tx1"/>
              </a:solidFill>
              <a:latin typeface="Cambria" panose="02040503050406030204" pitchFamily="18" charset="0"/>
              <a:ea typeface="Cambria" panose="02040503050406030204" pitchFamily="18" charset="0"/>
            </a:rPr>
          </a:br>
          <a:br>
            <a:rPr lang="en-US" sz="2000" dirty="0">
              <a:solidFill>
                <a:schemeClr val="tx1"/>
              </a:solidFill>
              <a:latin typeface="Cambria" panose="02040503050406030204" pitchFamily="18" charset="0"/>
              <a:ea typeface="Cambria" panose="02040503050406030204" pitchFamily="18" charset="0"/>
            </a:rPr>
          </a:br>
          <a:br>
            <a:rPr lang="en-US" sz="2000" dirty="0">
              <a:solidFill>
                <a:schemeClr val="tx1"/>
              </a:solidFill>
              <a:latin typeface="Cambria" panose="02040503050406030204" pitchFamily="18" charset="0"/>
              <a:ea typeface="Cambria" panose="02040503050406030204" pitchFamily="18" charset="0"/>
            </a:rPr>
          </a:br>
          <a:br>
            <a:rPr lang="en-US" sz="2000" dirty="0">
              <a:solidFill>
                <a:schemeClr val="tx1"/>
              </a:solidFill>
              <a:latin typeface="Cambria" panose="02040503050406030204" pitchFamily="18" charset="0"/>
              <a:ea typeface="Cambria" panose="02040503050406030204" pitchFamily="18" charset="0"/>
            </a:rPr>
          </a:br>
          <a:endParaRPr lang="en-US" sz="2000" dirty="0">
            <a:solidFill>
              <a:schemeClr val="tx1"/>
            </a:solidFill>
            <a:latin typeface="Cambria" panose="02040503050406030204" pitchFamily="18" charset="0"/>
            <a:ea typeface="Cambria" panose="02040503050406030204" pitchFamily="18" charset="0"/>
          </a:endParaRPr>
        </a:p>
      </dgm:t>
    </dgm:pt>
    <dgm:pt modelId="{B82B1DC0-D6CA-409A-BA20-666CBDB17ECD}" type="parTrans" cxnId="{D5E7CF00-1BA4-4ADA-990C-E68C0D8D85CF}">
      <dgm:prSet/>
      <dgm:spPr/>
      <dgm:t>
        <a:bodyPr/>
        <a:lstStyle/>
        <a:p>
          <a:endParaRPr lang="en-US"/>
        </a:p>
      </dgm:t>
    </dgm:pt>
    <dgm:pt modelId="{FBE9CEDD-23A3-43DC-8C00-C0D3ACE236A9}" type="sibTrans" cxnId="{D5E7CF00-1BA4-4ADA-990C-E68C0D8D85CF}">
      <dgm:prSet/>
      <dgm:spPr/>
      <dgm:t>
        <a:bodyPr/>
        <a:lstStyle/>
        <a:p>
          <a:endParaRPr lang="en-US"/>
        </a:p>
      </dgm:t>
    </dgm:pt>
    <dgm:pt modelId="{D1AD7CC4-C36D-488D-9A9A-5461180FAD0D}">
      <dgm:prSet phldrT="[Text]" custT="1"/>
      <dgm:spPr/>
      <dgm:t>
        <a:bodyPr/>
        <a:lstStyle/>
        <a:p>
          <a:r>
            <a:rPr lang="en-US" sz="2800" dirty="0">
              <a:solidFill>
                <a:srgbClr val="FF9900"/>
              </a:solidFill>
              <a:latin typeface="Cambria" panose="02040503050406030204" pitchFamily="18" charset="0"/>
              <a:ea typeface="Cambria" panose="02040503050406030204" pitchFamily="18" charset="0"/>
            </a:rPr>
            <a:t>Dual Locations</a:t>
          </a:r>
        </a:p>
      </dgm:t>
    </dgm:pt>
    <dgm:pt modelId="{3B715CCE-8B86-489F-8AF2-473F04AB0938}" type="parTrans" cxnId="{FF94CCCE-7024-4B99-AB6C-3ABBE855E944}">
      <dgm:prSet/>
      <dgm:spPr/>
      <dgm:t>
        <a:bodyPr/>
        <a:lstStyle/>
        <a:p>
          <a:endParaRPr lang="en-US"/>
        </a:p>
      </dgm:t>
    </dgm:pt>
    <dgm:pt modelId="{9FF52479-B69C-4D77-9B70-23DEF4F8B94C}" type="sibTrans" cxnId="{FF94CCCE-7024-4B99-AB6C-3ABBE855E944}">
      <dgm:prSet/>
      <dgm:spPr/>
      <dgm:t>
        <a:bodyPr/>
        <a:lstStyle/>
        <a:p>
          <a:endParaRPr lang="en-US"/>
        </a:p>
      </dgm:t>
    </dgm:pt>
    <dgm:pt modelId="{F3D74104-E87B-445F-8A6C-61EDE8E74F2C}">
      <dgm:prSet phldrT="[Text]">
        <dgm:style>
          <a:lnRef idx="1">
            <a:schemeClr val="accent2"/>
          </a:lnRef>
          <a:fillRef idx="2">
            <a:schemeClr val="accent2"/>
          </a:fillRef>
          <a:effectRef idx="1">
            <a:schemeClr val="accent2"/>
          </a:effectRef>
          <a:fontRef idx="minor">
            <a:schemeClr val="dk1"/>
          </a:fontRef>
        </dgm:style>
      </dgm:prSet>
      <dgm:spPr/>
      <dgm:t>
        <a:bodyPr/>
        <a:lstStyle/>
        <a:p>
          <a:pPr>
            <a:buFont typeface="Wingdings" panose="05000000000000000000" pitchFamily="2" charset="2"/>
            <a:buChar char="Ø"/>
          </a:pPr>
          <a:r>
            <a:rPr lang="en-US" dirty="0">
              <a:latin typeface="Cambria" panose="02040503050406030204" pitchFamily="18" charset="0"/>
              <a:ea typeface="Cambria" panose="02040503050406030204" pitchFamily="18" charset="0"/>
            </a:rPr>
            <a:t>Two affiliates in one city</a:t>
          </a:r>
          <a:br>
            <a:rPr lang="en-US" dirty="0">
              <a:latin typeface="Cambria" panose="02040503050406030204" pitchFamily="18" charset="0"/>
              <a:ea typeface="Cambria" panose="02040503050406030204" pitchFamily="18" charset="0"/>
            </a:rPr>
          </a:br>
          <a:br>
            <a:rPr lang="en-US" dirty="0">
              <a:latin typeface="Cambria" panose="02040503050406030204" pitchFamily="18" charset="0"/>
              <a:ea typeface="Cambria" panose="02040503050406030204" pitchFamily="18" charset="0"/>
            </a:rPr>
          </a:br>
          <a:br>
            <a:rPr lang="en-US" dirty="0">
              <a:latin typeface="Cambria" panose="02040503050406030204" pitchFamily="18" charset="0"/>
              <a:ea typeface="Cambria" panose="02040503050406030204" pitchFamily="18" charset="0"/>
            </a:rPr>
          </a:br>
          <a:endParaRPr lang="en-US" dirty="0">
            <a:latin typeface="Cambria" panose="02040503050406030204" pitchFamily="18" charset="0"/>
            <a:ea typeface="Cambria" panose="02040503050406030204" pitchFamily="18" charset="0"/>
          </a:endParaRPr>
        </a:p>
      </dgm:t>
    </dgm:pt>
    <dgm:pt modelId="{E697D7A8-FB23-4DB7-BD10-B7FB7C5D65BA}" type="parTrans" cxnId="{3CA6E165-1C58-4E6A-B3B4-FB8140751D8A}">
      <dgm:prSet/>
      <dgm:spPr/>
      <dgm:t>
        <a:bodyPr/>
        <a:lstStyle/>
        <a:p>
          <a:endParaRPr lang="en-US"/>
        </a:p>
      </dgm:t>
    </dgm:pt>
    <dgm:pt modelId="{4EFE370C-E0F5-4812-9A49-5D667450E786}" type="sibTrans" cxnId="{3CA6E165-1C58-4E6A-B3B4-FB8140751D8A}">
      <dgm:prSet/>
      <dgm:spPr/>
      <dgm:t>
        <a:bodyPr/>
        <a:lstStyle/>
        <a:p>
          <a:endParaRPr lang="en-US"/>
        </a:p>
      </dgm:t>
    </dgm:pt>
    <dgm:pt modelId="{A8D0B042-A576-4D39-ABE6-9A1BE35630AC}">
      <dgm:prSet phldrT="[Text]" custT="1"/>
      <dgm:spPr/>
      <dgm:t>
        <a:bodyPr/>
        <a:lstStyle/>
        <a:p>
          <a:r>
            <a:rPr lang="en-US" sz="2800" dirty="0">
              <a:solidFill>
                <a:srgbClr val="0066FF"/>
              </a:solidFill>
              <a:latin typeface="Cambria" panose="02040503050406030204" pitchFamily="18" charset="0"/>
              <a:ea typeface="Cambria" panose="02040503050406030204" pitchFamily="18" charset="0"/>
            </a:rPr>
            <a:t>Special Rounds</a:t>
          </a:r>
        </a:p>
      </dgm:t>
    </dgm:pt>
    <dgm:pt modelId="{B0F690A9-3F29-4F5F-B716-F79BCF52BBAE}" type="parTrans" cxnId="{6E934FB1-C53B-4632-8131-58EE3827767E}">
      <dgm:prSet/>
      <dgm:spPr/>
      <dgm:t>
        <a:bodyPr/>
        <a:lstStyle/>
        <a:p>
          <a:endParaRPr lang="en-US"/>
        </a:p>
      </dgm:t>
    </dgm:pt>
    <dgm:pt modelId="{582E1CF0-6A24-45FC-BB7B-3470C43B20FF}" type="sibTrans" cxnId="{6E934FB1-C53B-4632-8131-58EE3827767E}">
      <dgm:prSet/>
      <dgm:spPr/>
      <dgm:t>
        <a:bodyPr/>
        <a:lstStyle/>
        <a:p>
          <a:endParaRPr lang="en-US"/>
        </a:p>
      </dgm:t>
    </dgm:pt>
    <dgm:pt modelId="{8D93C1DF-A4BE-480B-9AE6-DD90481EB4D7}">
      <dgm:prSet phldrT="[Text]">
        <dgm:style>
          <a:lnRef idx="1">
            <a:schemeClr val="accent2"/>
          </a:lnRef>
          <a:fillRef idx="2">
            <a:schemeClr val="accent2"/>
          </a:fillRef>
          <a:effectRef idx="1">
            <a:schemeClr val="accent2"/>
          </a:effectRef>
          <a:fontRef idx="minor">
            <a:schemeClr val="dk1"/>
          </a:fontRef>
        </dgm:style>
      </dgm:prSet>
      <dgm:spPr/>
      <dgm:t>
        <a:bodyPr/>
        <a:lstStyle/>
        <a:p>
          <a:pPr>
            <a:buFont typeface="Wingdings" panose="05000000000000000000" pitchFamily="2" charset="2"/>
            <a:buChar char="Ø"/>
          </a:pPr>
          <a:r>
            <a:rPr lang="en-US" dirty="0">
              <a:latin typeface="Cambria" panose="02040503050406030204" pitchFamily="18" charset="0"/>
              <a:ea typeface="Cambria" panose="02040503050406030204" pitchFamily="18" charset="0"/>
            </a:rPr>
            <a:t>Set apart from normal rounds (many reasons)</a:t>
          </a:r>
          <a:br>
            <a:rPr lang="en-US" dirty="0">
              <a:latin typeface="Cambria" panose="02040503050406030204" pitchFamily="18" charset="0"/>
              <a:ea typeface="Cambria" panose="02040503050406030204" pitchFamily="18" charset="0"/>
            </a:rPr>
          </a:br>
          <a:endParaRPr lang="en-US" dirty="0">
            <a:latin typeface="Cambria" panose="02040503050406030204" pitchFamily="18" charset="0"/>
            <a:ea typeface="Cambria" panose="02040503050406030204" pitchFamily="18" charset="0"/>
          </a:endParaRPr>
        </a:p>
      </dgm:t>
    </dgm:pt>
    <dgm:pt modelId="{457E0CE9-884A-41F4-B806-727E1FCE18CB}" type="parTrans" cxnId="{463361E3-90E4-48DF-805F-DEB2A0A0D019}">
      <dgm:prSet/>
      <dgm:spPr/>
      <dgm:t>
        <a:bodyPr/>
        <a:lstStyle/>
        <a:p>
          <a:endParaRPr lang="en-US"/>
        </a:p>
      </dgm:t>
    </dgm:pt>
    <dgm:pt modelId="{DDE8EC84-1E71-4080-BD4D-53A6D49B4244}" type="sibTrans" cxnId="{463361E3-90E4-48DF-805F-DEB2A0A0D019}">
      <dgm:prSet/>
      <dgm:spPr/>
      <dgm:t>
        <a:bodyPr/>
        <a:lstStyle/>
        <a:p>
          <a:endParaRPr lang="en-US"/>
        </a:p>
      </dgm:t>
    </dgm:pt>
    <dgm:pt modelId="{2AC352D5-501C-47CA-9F06-643108580ED6}">
      <dgm:prSet phldrT="[Text]">
        <dgm:style>
          <a:lnRef idx="1">
            <a:schemeClr val="accent2"/>
          </a:lnRef>
          <a:fillRef idx="2">
            <a:schemeClr val="accent2"/>
          </a:fillRef>
          <a:effectRef idx="1">
            <a:schemeClr val="accent2"/>
          </a:effectRef>
          <a:fontRef idx="minor">
            <a:schemeClr val="dk1"/>
          </a:fontRef>
        </dgm:style>
      </dgm:prSet>
      <dgm:spPr/>
      <dgm:t>
        <a:bodyPr/>
        <a:lstStyle/>
        <a:p>
          <a:pPr>
            <a:buFont typeface="Arial" panose="020B0604020202020204" pitchFamily="34" charset="0"/>
            <a:buChar char="•"/>
          </a:pPr>
          <a:r>
            <a:rPr lang="en-US" dirty="0">
              <a:latin typeface="Cambria" panose="02040503050406030204" pitchFamily="18" charset="0"/>
              <a:ea typeface="Cambria" panose="02040503050406030204" pitchFamily="18" charset="0"/>
            </a:rPr>
            <a:t>Sacramento</a:t>
          </a:r>
        </a:p>
      </dgm:t>
    </dgm:pt>
    <dgm:pt modelId="{690DCD67-016B-4551-9983-5952E5AC1A42}" type="parTrans" cxnId="{36C0C2D2-716A-4602-A327-7A0BF206A570}">
      <dgm:prSet/>
      <dgm:spPr/>
      <dgm:t>
        <a:bodyPr/>
        <a:lstStyle/>
        <a:p>
          <a:endParaRPr lang="en-US"/>
        </a:p>
      </dgm:t>
    </dgm:pt>
    <dgm:pt modelId="{9197428D-413D-47E2-A66B-25FC211570E7}" type="sibTrans" cxnId="{36C0C2D2-716A-4602-A327-7A0BF206A570}">
      <dgm:prSet/>
      <dgm:spPr/>
      <dgm:t>
        <a:bodyPr/>
        <a:lstStyle/>
        <a:p>
          <a:endParaRPr lang="en-US"/>
        </a:p>
      </dgm:t>
    </dgm:pt>
    <dgm:pt modelId="{BC574D5F-66F2-42F7-B380-C39A9B4961E7}">
      <dgm:prSet phldrT="[Text]" custT="1">
        <dgm:style>
          <a:lnRef idx="1">
            <a:schemeClr val="accent2"/>
          </a:lnRef>
          <a:fillRef idx="2">
            <a:schemeClr val="accent2"/>
          </a:fillRef>
          <a:effectRef idx="1">
            <a:schemeClr val="accent2"/>
          </a:effectRef>
          <a:fontRef idx="minor">
            <a:schemeClr val="dk1"/>
          </a:fontRef>
        </dgm:style>
      </dgm:prSet>
      <dgm:spPr/>
      <dgm:t>
        <a:bodyPr/>
        <a:lstStyle/>
        <a:p>
          <a:pPr>
            <a:buFont typeface="Arial" panose="020B0604020202020204" pitchFamily="34" charset="0"/>
            <a:buChar char="•"/>
          </a:pPr>
          <a:r>
            <a:rPr lang="en-US" sz="2000" dirty="0">
              <a:solidFill>
                <a:schemeClr val="tx1"/>
              </a:solidFill>
              <a:latin typeface="Cambria" panose="02040503050406030204" pitchFamily="18" charset="0"/>
              <a:ea typeface="Cambria" panose="02040503050406030204" pitchFamily="18" charset="0"/>
            </a:rPr>
            <a:t>Anchorage Newport News, Dayton</a:t>
          </a:r>
        </a:p>
      </dgm:t>
    </dgm:pt>
    <dgm:pt modelId="{1F1A8765-D916-4034-9CE5-96AA2B3883F6}" type="parTrans" cxnId="{569BCC09-B406-4CE4-8987-4B701BE24361}">
      <dgm:prSet/>
      <dgm:spPr/>
      <dgm:t>
        <a:bodyPr/>
        <a:lstStyle/>
        <a:p>
          <a:endParaRPr lang="en-US"/>
        </a:p>
      </dgm:t>
    </dgm:pt>
    <dgm:pt modelId="{18882838-46CA-41EF-870F-CAB8DAC376D3}" type="sibTrans" cxnId="{569BCC09-B406-4CE4-8987-4B701BE24361}">
      <dgm:prSet/>
      <dgm:spPr/>
      <dgm:t>
        <a:bodyPr/>
        <a:lstStyle/>
        <a:p>
          <a:endParaRPr lang="en-US"/>
        </a:p>
      </dgm:t>
    </dgm:pt>
    <dgm:pt modelId="{C24F7AD1-E636-4333-9A6D-4CBB1041AD0A}">
      <dgm:prSet>
        <dgm:style>
          <a:lnRef idx="1">
            <a:schemeClr val="accent2"/>
          </a:lnRef>
          <a:fillRef idx="2">
            <a:schemeClr val="accent2"/>
          </a:fillRef>
          <a:effectRef idx="1">
            <a:schemeClr val="accent2"/>
          </a:effectRef>
          <a:fontRef idx="minor">
            <a:schemeClr val="dk1"/>
          </a:fontRef>
        </dgm:style>
      </dgm:prSet>
      <dgm:spPr/>
      <dgm:t>
        <a:bodyPr/>
        <a:lstStyle/>
        <a:p>
          <a:pPr>
            <a:buFont typeface="Arial" panose="020B0604020202020204" pitchFamily="34" charset="0"/>
            <a:buChar char="•"/>
          </a:pPr>
          <a:r>
            <a:rPr lang="en-US" dirty="0">
              <a:latin typeface="Cambria" panose="02040503050406030204" pitchFamily="18" charset="0"/>
              <a:ea typeface="Cambria" panose="02040503050406030204" pitchFamily="18" charset="0"/>
            </a:rPr>
            <a:t>Lincoln</a:t>
          </a:r>
        </a:p>
      </dgm:t>
    </dgm:pt>
    <dgm:pt modelId="{BE6229AF-4BB6-4D04-A6B8-A867252DBA9B}" type="parTrans" cxnId="{CFCC2844-019E-4350-9856-9B46C469C38E}">
      <dgm:prSet/>
      <dgm:spPr/>
      <dgm:t>
        <a:bodyPr/>
        <a:lstStyle/>
        <a:p>
          <a:endParaRPr lang="en-US"/>
        </a:p>
      </dgm:t>
    </dgm:pt>
    <dgm:pt modelId="{6B3D0648-C6E1-47F9-AE2B-408A1663D243}" type="sibTrans" cxnId="{CFCC2844-019E-4350-9856-9B46C469C38E}">
      <dgm:prSet/>
      <dgm:spPr/>
      <dgm:t>
        <a:bodyPr/>
        <a:lstStyle/>
        <a:p>
          <a:endParaRPr lang="en-US"/>
        </a:p>
      </dgm:t>
    </dgm:pt>
    <dgm:pt modelId="{D6BC11D4-673B-48C8-BAEB-E8D41C28ACAD}">
      <dgm:prSet phldrT="[Text]" custT="1">
        <dgm:style>
          <a:lnRef idx="1">
            <a:schemeClr val="accent2"/>
          </a:lnRef>
          <a:fillRef idx="2">
            <a:schemeClr val="accent2"/>
          </a:fillRef>
          <a:effectRef idx="1">
            <a:schemeClr val="accent2"/>
          </a:effectRef>
          <a:fontRef idx="minor">
            <a:schemeClr val="dk1"/>
          </a:fontRef>
        </dgm:style>
      </dgm:prSet>
      <dgm:spPr/>
      <dgm:t>
        <a:bodyPr/>
        <a:lstStyle/>
        <a:p>
          <a:pPr>
            <a:buFont typeface="Wingdings" panose="05000000000000000000" pitchFamily="2" charset="2"/>
            <a:buNone/>
          </a:pPr>
          <a:r>
            <a:rPr lang="en-US" sz="2000" dirty="0">
              <a:solidFill>
                <a:schemeClr val="tx1"/>
              </a:solidFill>
              <a:latin typeface="Cambria" panose="02040503050406030204" pitchFamily="18" charset="0"/>
              <a:ea typeface="Cambria" panose="02040503050406030204" pitchFamily="18" charset="0"/>
            </a:rPr>
            <a:t>Rockford</a:t>
          </a:r>
        </a:p>
      </dgm:t>
    </dgm:pt>
    <dgm:pt modelId="{A45F2EEF-CF81-45F8-BCED-BAF7475731CC}" type="parTrans" cxnId="{E2FE7DE3-D9FD-4D48-A216-B0B504C62B11}">
      <dgm:prSet/>
      <dgm:spPr/>
      <dgm:t>
        <a:bodyPr/>
        <a:lstStyle/>
        <a:p>
          <a:endParaRPr lang="en-US"/>
        </a:p>
      </dgm:t>
    </dgm:pt>
    <dgm:pt modelId="{6CCBA2A2-EBAA-4A15-9190-597C13DBD06B}" type="sibTrans" cxnId="{E2FE7DE3-D9FD-4D48-A216-B0B504C62B11}">
      <dgm:prSet/>
      <dgm:spPr/>
      <dgm:t>
        <a:bodyPr/>
        <a:lstStyle/>
        <a:p>
          <a:endParaRPr lang="en-US"/>
        </a:p>
      </dgm:t>
    </dgm:pt>
    <dgm:pt modelId="{8A128861-034E-4813-A978-D8DA1CB7BA7F}">
      <dgm:prSet phldrT="[Text]" custT="1">
        <dgm:style>
          <a:lnRef idx="1">
            <a:schemeClr val="accent2"/>
          </a:lnRef>
          <a:fillRef idx="2">
            <a:schemeClr val="accent2"/>
          </a:fillRef>
          <a:effectRef idx="1">
            <a:schemeClr val="accent2"/>
          </a:effectRef>
          <a:fontRef idx="minor">
            <a:schemeClr val="dk1"/>
          </a:fontRef>
        </dgm:style>
      </dgm:prSet>
      <dgm:spPr/>
      <dgm:t>
        <a:bodyPr/>
        <a:lstStyle/>
        <a:p>
          <a:pPr>
            <a:buFont typeface="Wingdings" panose="05000000000000000000" pitchFamily="2" charset="2"/>
            <a:buNone/>
          </a:pPr>
          <a:r>
            <a:rPr lang="en-US" sz="2000" dirty="0">
              <a:solidFill>
                <a:schemeClr val="tx1"/>
              </a:solidFill>
              <a:latin typeface="Cambria" panose="02040503050406030204" pitchFamily="18" charset="0"/>
              <a:ea typeface="Cambria" panose="02040503050406030204" pitchFamily="18" charset="0"/>
            </a:rPr>
            <a:t>Fort Wayne</a:t>
          </a:r>
        </a:p>
      </dgm:t>
    </dgm:pt>
    <dgm:pt modelId="{C86715BF-6E32-4CF3-B7E8-310EE8ECE6E6}" type="parTrans" cxnId="{4C2160DF-765D-4704-B78C-7095B4D418B6}">
      <dgm:prSet/>
      <dgm:spPr/>
      <dgm:t>
        <a:bodyPr/>
        <a:lstStyle/>
        <a:p>
          <a:endParaRPr lang="en-US"/>
        </a:p>
      </dgm:t>
    </dgm:pt>
    <dgm:pt modelId="{F09B136F-6687-4B7F-8740-C289A1AC5C1D}" type="sibTrans" cxnId="{4C2160DF-765D-4704-B78C-7095B4D418B6}">
      <dgm:prSet/>
      <dgm:spPr/>
      <dgm:t>
        <a:bodyPr/>
        <a:lstStyle/>
        <a:p>
          <a:endParaRPr lang="en-US"/>
        </a:p>
      </dgm:t>
    </dgm:pt>
    <dgm:pt modelId="{6A59EB3B-5D63-4970-9A72-6A2F7AD81DE1}">
      <dgm:prSet>
        <dgm:style>
          <a:lnRef idx="1">
            <a:schemeClr val="accent2"/>
          </a:lnRef>
          <a:fillRef idx="2">
            <a:schemeClr val="accent2"/>
          </a:fillRef>
          <a:effectRef idx="1">
            <a:schemeClr val="accent2"/>
          </a:effectRef>
          <a:fontRef idx="minor">
            <a:schemeClr val="dk1"/>
          </a:fontRef>
        </dgm:style>
      </dgm:prSet>
      <dgm:spPr/>
      <dgm:t>
        <a:bodyPr/>
        <a:lstStyle/>
        <a:p>
          <a:pPr>
            <a:buFont typeface="Wingdings" panose="05000000000000000000" pitchFamily="2" charset="2"/>
            <a:buNone/>
          </a:pPr>
          <a:r>
            <a:rPr lang="en-US" dirty="0">
              <a:latin typeface="Cambria" panose="02040503050406030204" pitchFamily="18" charset="0"/>
              <a:ea typeface="Cambria" panose="02040503050406030204" pitchFamily="18" charset="0"/>
            </a:rPr>
            <a:t>Des Moines</a:t>
          </a:r>
        </a:p>
      </dgm:t>
    </dgm:pt>
    <dgm:pt modelId="{C42DE60E-2CAA-4018-80E9-8C1D8CF5DF2C}" type="parTrans" cxnId="{F52D5649-4653-4905-BEA6-7283C1BC3CEA}">
      <dgm:prSet/>
      <dgm:spPr/>
      <dgm:t>
        <a:bodyPr/>
        <a:lstStyle/>
        <a:p>
          <a:endParaRPr lang="en-US"/>
        </a:p>
      </dgm:t>
    </dgm:pt>
    <dgm:pt modelId="{DB3063E8-7517-47A7-B719-E2B18768C8E3}" type="sibTrans" cxnId="{F52D5649-4653-4905-BEA6-7283C1BC3CEA}">
      <dgm:prSet/>
      <dgm:spPr/>
      <dgm:t>
        <a:bodyPr/>
        <a:lstStyle/>
        <a:p>
          <a:endParaRPr lang="en-US"/>
        </a:p>
      </dgm:t>
    </dgm:pt>
    <dgm:pt modelId="{9910169A-F562-4B10-8EBB-0C40F6AB06CC}">
      <dgm:prSet>
        <dgm:style>
          <a:lnRef idx="1">
            <a:schemeClr val="accent2"/>
          </a:lnRef>
          <a:fillRef idx="2">
            <a:schemeClr val="accent2"/>
          </a:fillRef>
          <a:effectRef idx="1">
            <a:schemeClr val="accent2"/>
          </a:effectRef>
          <a:fontRef idx="minor">
            <a:schemeClr val="dk1"/>
          </a:fontRef>
        </dgm:style>
      </dgm:prSet>
      <dgm:spPr/>
      <dgm:t>
        <a:bodyPr/>
        <a:lstStyle/>
        <a:p>
          <a:pPr>
            <a:buFont typeface="Wingdings" panose="05000000000000000000" pitchFamily="2" charset="2"/>
            <a:buNone/>
          </a:pPr>
          <a:r>
            <a:rPr lang="en-US" dirty="0">
              <a:latin typeface="Cambria" panose="02040503050406030204" pitchFamily="18" charset="0"/>
              <a:ea typeface="Cambria" panose="02040503050406030204" pitchFamily="18" charset="0"/>
            </a:rPr>
            <a:t>Salt Lake</a:t>
          </a:r>
        </a:p>
      </dgm:t>
    </dgm:pt>
    <dgm:pt modelId="{6C9890E8-44E4-4D15-91D6-D82AEE03F6BE}" type="parTrans" cxnId="{78928A31-94CF-47C4-AF32-8F7D2C12C96E}">
      <dgm:prSet/>
      <dgm:spPr/>
      <dgm:t>
        <a:bodyPr/>
        <a:lstStyle/>
        <a:p>
          <a:endParaRPr lang="en-US"/>
        </a:p>
      </dgm:t>
    </dgm:pt>
    <dgm:pt modelId="{B745927D-9BA3-4B1B-AEE1-FC639E526265}" type="sibTrans" cxnId="{78928A31-94CF-47C4-AF32-8F7D2C12C96E}">
      <dgm:prSet/>
      <dgm:spPr/>
      <dgm:t>
        <a:bodyPr/>
        <a:lstStyle/>
        <a:p>
          <a:endParaRPr lang="en-US"/>
        </a:p>
      </dgm:t>
    </dgm:pt>
    <dgm:pt modelId="{6FEDC829-C126-4ED4-8403-2961AAB904B0}">
      <dgm:prSet>
        <dgm:style>
          <a:lnRef idx="1">
            <a:schemeClr val="accent2"/>
          </a:lnRef>
          <a:fillRef idx="2">
            <a:schemeClr val="accent2"/>
          </a:fillRef>
          <a:effectRef idx="1">
            <a:schemeClr val="accent2"/>
          </a:effectRef>
          <a:fontRef idx="minor">
            <a:schemeClr val="dk1"/>
          </a:fontRef>
        </dgm:style>
      </dgm:prSet>
      <dgm:spPr/>
      <dgm:t>
        <a:bodyPr/>
        <a:lstStyle/>
        <a:p>
          <a:pPr>
            <a:buFont typeface="Wingdings" panose="05000000000000000000" pitchFamily="2" charset="2"/>
            <a:buNone/>
          </a:pPr>
          <a:r>
            <a:rPr lang="en-US" dirty="0">
              <a:latin typeface="Cambria" panose="02040503050406030204" pitchFamily="18" charset="0"/>
              <a:ea typeface="Cambria" panose="02040503050406030204" pitchFamily="18" charset="0"/>
            </a:rPr>
            <a:t>City</a:t>
          </a:r>
        </a:p>
      </dgm:t>
    </dgm:pt>
    <dgm:pt modelId="{3FEF9340-65B3-4983-9618-ECC232E72BCA}" type="parTrans" cxnId="{5802566F-81C0-40E2-81D1-50D32BD63506}">
      <dgm:prSet/>
      <dgm:spPr/>
      <dgm:t>
        <a:bodyPr/>
        <a:lstStyle/>
        <a:p>
          <a:endParaRPr lang="en-US"/>
        </a:p>
      </dgm:t>
    </dgm:pt>
    <dgm:pt modelId="{242C012B-3C0A-4B47-A6E0-EF3BDEB1353E}" type="sibTrans" cxnId="{5802566F-81C0-40E2-81D1-50D32BD63506}">
      <dgm:prSet/>
      <dgm:spPr/>
      <dgm:t>
        <a:bodyPr/>
        <a:lstStyle/>
        <a:p>
          <a:endParaRPr lang="en-US"/>
        </a:p>
      </dgm:t>
    </dgm:pt>
    <dgm:pt modelId="{8CB787A7-EC71-4E55-ADB7-49D68529BBD4}">
      <dgm:prSet>
        <dgm:style>
          <a:lnRef idx="1">
            <a:schemeClr val="accent2"/>
          </a:lnRef>
          <a:fillRef idx="2">
            <a:schemeClr val="accent2"/>
          </a:fillRef>
          <a:effectRef idx="1">
            <a:schemeClr val="accent2"/>
          </a:effectRef>
          <a:fontRef idx="minor">
            <a:schemeClr val="dk1"/>
          </a:fontRef>
        </dgm:style>
      </dgm:prSet>
      <dgm:spPr/>
      <dgm:t>
        <a:bodyPr/>
        <a:lstStyle/>
        <a:p>
          <a:pPr>
            <a:buFont typeface="Wingdings" panose="05000000000000000000" pitchFamily="2" charset="2"/>
            <a:buNone/>
          </a:pPr>
          <a:r>
            <a:rPr lang="en-US" dirty="0">
              <a:latin typeface="Cambria" panose="02040503050406030204" pitchFamily="18" charset="0"/>
              <a:ea typeface="Cambria" panose="02040503050406030204" pitchFamily="18" charset="0"/>
            </a:rPr>
            <a:t>Louisville</a:t>
          </a:r>
        </a:p>
      </dgm:t>
    </dgm:pt>
    <dgm:pt modelId="{13EE687D-87E2-4158-BE16-CD996217BC32}" type="parTrans" cxnId="{8BA48160-0777-45FD-82AC-0F776B728AA6}">
      <dgm:prSet/>
      <dgm:spPr/>
      <dgm:t>
        <a:bodyPr/>
        <a:lstStyle/>
        <a:p>
          <a:endParaRPr lang="en-US"/>
        </a:p>
      </dgm:t>
    </dgm:pt>
    <dgm:pt modelId="{4F8D7C8A-6185-492F-A23B-24CA6296E174}" type="sibTrans" cxnId="{8BA48160-0777-45FD-82AC-0F776B728AA6}">
      <dgm:prSet/>
      <dgm:spPr/>
      <dgm:t>
        <a:bodyPr/>
        <a:lstStyle/>
        <a:p>
          <a:endParaRPr lang="en-US"/>
        </a:p>
      </dgm:t>
    </dgm:pt>
    <dgm:pt modelId="{9B497CA4-0260-4279-AA67-D74D2BB8B8BB}">
      <dgm:prSet>
        <dgm:style>
          <a:lnRef idx="1">
            <a:schemeClr val="accent2"/>
          </a:lnRef>
          <a:fillRef idx="2">
            <a:schemeClr val="accent2"/>
          </a:fillRef>
          <a:effectRef idx="1">
            <a:schemeClr val="accent2"/>
          </a:effectRef>
          <a:fontRef idx="minor">
            <a:schemeClr val="dk1"/>
          </a:fontRef>
        </dgm:style>
      </dgm:prSet>
      <dgm:spPr/>
      <dgm:t>
        <a:bodyPr/>
        <a:lstStyle/>
        <a:p>
          <a:pPr>
            <a:buFont typeface="Wingdings" panose="05000000000000000000" pitchFamily="2" charset="2"/>
            <a:buNone/>
          </a:pPr>
          <a:r>
            <a:rPr lang="en-US" dirty="0">
              <a:latin typeface="Cambria" panose="02040503050406030204" pitchFamily="18" charset="0"/>
              <a:ea typeface="Cambria" panose="02040503050406030204" pitchFamily="18" charset="0"/>
            </a:rPr>
            <a:t>Indianapolis</a:t>
          </a:r>
        </a:p>
      </dgm:t>
    </dgm:pt>
    <dgm:pt modelId="{E2241C21-831E-46DB-9292-8BF81DC25982}" type="parTrans" cxnId="{8E3AA872-9097-4F96-84AD-95BD806D2E06}">
      <dgm:prSet/>
      <dgm:spPr/>
      <dgm:t>
        <a:bodyPr/>
        <a:lstStyle/>
        <a:p>
          <a:endParaRPr lang="en-US"/>
        </a:p>
      </dgm:t>
    </dgm:pt>
    <dgm:pt modelId="{8556ACAB-371A-4889-B137-DCE0001F3B70}" type="sibTrans" cxnId="{8E3AA872-9097-4F96-84AD-95BD806D2E06}">
      <dgm:prSet/>
      <dgm:spPr/>
      <dgm:t>
        <a:bodyPr/>
        <a:lstStyle/>
        <a:p>
          <a:endParaRPr lang="en-US"/>
        </a:p>
      </dgm:t>
    </dgm:pt>
    <dgm:pt modelId="{3B1E69C1-CADA-49D8-94EE-941279D11AEE}" type="pres">
      <dgm:prSet presAssocID="{90A75379-47B1-4E68-A1E2-13A32E5BD6ED}" presName="linearFlow" presStyleCnt="0">
        <dgm:presLayoutVars>
          <dgm:dir/>
          <dgm:animLvl val="lvl"/>
          <dgm:resizeHandles/>
        </dgm:presLayoutVars>
      </dgm:prSet>
      <dgm:spPr/>
    </dgm:pt>
    <dgm:pt modelId="{9A91CB2A-ACD3-4603-984E-F8902B9E2D8C}" type="pres">
      <dgm:prSet presAssocID="{D74E0F96-CF7A-4F99-856A-4BDCFCCF4C28}" presName="compositeNode" presStyleCnt="0">
        <dgm:presLayoutVars>
          <dgm:bulletEnabled val="1"/>
        </dgm:presLayoutVars>
      </dgm:prSet>
      <dgm:spPr/>
    </dgm:pt>
    <dgm:pt modelId="{D034643A-4EB8-4E7C-B654-BA224C17A857}" type="pres">
      <dgm:prSet presAssocID="{D74E0F96-CF7A-4F99-856A-4BDCFCCF4C28}" presName="image"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Man"/>
        </a:ext>
      </dgm:extLst>
    </dgm:pt>
    <dgm:pt modelId="{10F7071C-D661-4C9B-AADD-15C787DE161D}" type="pres">
      <dgm:prSet presAssocID="{D74E0F96-CF7A-4F99-856A-4BDCFCCF4C28}" presName="childNode" presStyleLbl="node1" presStyleIdx="0" presStyleCnt="3">
        <dgm:presLayoutVars>
          <dgm:bulletEnabled val="1"/>
        </dgm:presLayoutVars>
      </dgm:prSet>
      <dgm:spPr/>
    </dgm:pt>
    <dgm:pt modelId="{0E17BF62-1AFC-48B1-8654-2F927334BEC8}" type="pres">
      <dgm:prSet presAssocID="{D74E0F96-CF7A-4F99-856A-4BDCFCCF4C28}" presName="parentNode" presStyleLbl="revTx" presStyleIdx="0" presStyleCnt="3">
        <dgm:presLayoutVars>
          <dgm:chMax val="0"/>
          <dgm:bulletEnabled val="1"/>
        </dgm:presLayoutVars>
      </dgm:prSet>
      <dgm:spPr/>
    </dgm:pt>
    <dgm:pt modelId="{1D330B3D-B5D8-4B12-A6F0-93AA2C12ECC2}" type="pres">
      <dgm:prSet presAssocID="{F9FCF41F-BBDA-44BB-81D5-9FF135423D0B}" presName="sibTrans" presStyleCnt="0"/>
      <dgm:spPr/>
    </dgm:pt>
    <dgm:pt modelId="{B71E34B8-7FC7-4D0F-9C31-584783F77070}" type="pres">
      <dgm:prSet presAssocID="{D1AD7CC4-C36D-488D-9A9A-5461180FAD0D}" presName="compositeNode" presStyleCnt="0">
        <dgm:presLayoutVars>
          <dgm:bulletEnabled val="1"/>
        </dgm:presLayoutVars>
      </dgm:prSet>
      <dgm:spPr/>
    </dgm:pt>
    <dgm:pt modelId="{EB158564-15A4-48C4-87F7-84B8A707D173}" type="pres">
      <dgm:prSet presAssocID="{D1AD7CC4-C36D-488D-9A9A-5461180FAD0D}" presName="image" presStyleLbl="fgImgPlac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Two Men"/>
        </a:ext>
      </dgm:extLst>
    </dgm:pt>
    <dgm:pt modelId="{E073898E-154A-42DB-ADC9-F49F24D3039F}" type="pres">
      <dgm:prSet presAssocID="{D1AD7CC4-C36D-488D-9A9A-5461180FAD0D}" presName="childNode" presStyleLbl="node1" presStyleIdx="1" presStyleCnt="3">
        <dgm:presLayoutVars>
          <dgm:bulletEnabled val="1"/>
        </dgm:presLayoutVars>
      </dgm:prSet>
      <dgm:spPr/>
    </dgm:pt>
    <dgm:pt modelId="{CF468A3B-6D18-4B99-B964-3CF8BA3528C5}" type="pres">
      <dgm:prSet presAssocID="{D1AD7CC4-C36D-488D-9A9A-5461180FAD0D}" presName="parentNode" presStyleLbl="revTx" presStyleIdx="1" presStyleCnt="3">
        <dgm:presLayoutVars>
          <dgm:chMax val="0"/>
          <dgm:bulletEnabled val="1"/>
        </dgm:presLayoutVars>
      </dgm:prSet>
      <dgm:spPr/>
    </dgm:pt>
    <dgm:pt modelId="{7F725CAA-7266-426F-8E00-B76C322D1E9A}" type="pres">
      <dgm:prSet presAssocID="{9FF52479-B69C-4D77-9B70-23DEF4F8B94C}" presName="sibTrans" presStyleCnt="0"/>
      <dgm:spPr/>
    </dgm:pt>
    <dgm:pt modelId="{961C47BD-1BFE-4557-85C1-BA0B97ED1158}" type="pres">
      <dgm:prSet presAssocID="{A8D0B042-A576-4D39-ABE6-9A1BE35630AC}" presName="compositeNode" presStyleCnt="0">
        <dgm:presLayoutVars>
          <dgm:bulletEnabled val="1"/>
        </dgm:presLayoutVars>
      </dgm:prSet>
      <dgm:spPr/>
    </dgm:pt>
    <dgm:pt modelId="{59820D4E-C6BA-4049-A180-C0BD2B3EF972}" type="pres">
      <dgm:prSet presAssocID="{A8D0B042-A576-4D39-ABE6-9A1BE35630AC}" presName="image" presStyleLbl="fgImgPlace1" presStyleIdx="2" presStyleCnt="3" custScaleY="10489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Group success"/>
        </a:ext>
      </dgm:extLst>
    </dgm:pt>
    <dgm:pt modelId="{E52C9495-FFEC-4D6D-AA67-C798EB8CA2BD}" type="pres">
      <dgm:prSet presAssocID="{A8D0B042-A576-4D39-ABE6-9A1BE35630AC}" presName="childNode" presStyleLbl="node1" presStyleIdx="2" presStyleCnt="3">
        <dgm:presLayoutVars>
          <dgm:bulletEnabled val="1"/>
        </dgm:presLayoutVars>
      </dgm:prSet>
      <dgm:spPr/>
    </dgm:pt>
    <dgm:pt modelId="{D8DA9E08-A412-4EAB-A146-AC7CB325DFE7}" type="pres">
      <dgm:prSet presAssocID="{A8D0B042-A576-4D39-ABE6-9A1BE35630AC}" presName="parentNode" presStyleLbl="revTx" presStyleIdx="2" presStyleCnt="3">
        <dgm:presLayoutVars>
          <dgm:chMax val="0"/>
          <dgm:bulletEnabled val="1"/>
        </dgm:presLayoutVars>
      </dgm:prSet>
      <dgm:spPr/>
    </dgm:pt>
  </dgm:ptLst>
  <dgm:cxnLst>
    <dgm:cxn modelId="{D5E7CF00-1BA4-4ADA-990C-E68C0D8D85CF}" srcId="{D74E0F96-CF7A-4F99-856A-4BDCFCCF4C28}" destId="{B7732D44-187C-469E-BD1C-160FA11E4979}" srcOrd="0" destOrd="0" parTransId="{B82B1DC0-D6CA-409A-BA20-666CBDB17ECD}" sibTransId="{FBE9CEDD-23A3-43DC-8C00-C0D3ACE236A9}"/>
    <dgm:cxn modelId="{569BCC09-B406-4CE4-8987-4B701BE24361}" srcId="{D74E0F96-CF7A-4F99-856A-4BDCFCCF4C28}" destId="{BC574D5F-66F2-42F7-B380-C39A9B4961E7}" srcOrd="1" destOrd="0" parTransId="{1F1A8765-D916-4034-9CE5-96AA2B3883F6}" sibTransId="{18882838-46CA-41EF-870F-CAB8DAC376D3}"/>
    <dgm:cxn modelId="{D752880A-8EF0-4DB1-A26B-A8930D03F3D5}" srcId="{90A75379-47B1-4E68-A1E2-13A32E5BD6ED}" destId="{D74E0F96-CF7A-4F99-856A-4BDCFCCF4C28}" srcOrd="0" destOrd="0" parTransId="{DD5C37F1-E28E-4F02-BCF8-94417FF6689A}" sibTransId="{F9FCF41F-BBDA-44BB-81D5-9FF135423D0B}"/>
    <dgm:cxn modelId="{34F6E020-A973-40AB-A0EA-A312C27A2289}" type="presOf" srcId="{6FEDC829-C126-4ED4-8403-2961AAB904B0}" destId="{E073898E-154A-42DB-ADC9-F49F24D3039F}" srcOrd="0" destOrd="6" presId="urn:microsoft.com/office/officeart/2005/8/layout/hList2"/>
    <dgm:cxn modelId="{BE51B82A-D6C0-4396-9165-568448D2B281}" type="presOf" srcId="{A8D0B042-A576-4D39-ABE6-9A1BE35630AC}" destId="{D8DA9E08-A412-4EAB-A146-AC7CB325DFE7}" srcOrd="0" destOrd="0" presId="urn:microsoft.com/office/officeart/2005/8/layout/hList2"/>
    <dgm:cxn modelId="{78928A31-94CF-47C4-AF32-8F7D2C12C96E}" srcId="{C24F7AD1-E636-4333-9A6D-4CBB1041AD0A}" destId="{9910169A-F562-4B10-8EBB-0C40F6AB06CC}" srcOrd="3" destOrd="0" parTransId="{6C9890E8-44E4-4D15-91D6-D82AEE03F6BE}" sibTransId="{B745927D-9BA3-4B1B-AEE1-FC639E526265}"/>
    <dgm:cxn modelId="{F82E2339-7438-4C45-A66C-7171D0D79B85}" type="presOf" srcId="{9B497CA4-0260-4279-AA67-D74D2BB8B8BB}" destId="{E073898E-154A-42DB-ADC9-F49F24D3039F}" srcOrd="0" destOrd="4" presId="urn:microsoft.com/office/officeart/2005/8/layout/hList2"/>
    <dgm:cxn modelId="{8BA48160-0777-45FD-82AC-0F776B728AA6}" srcId="{C24F7AD1-E636-4333-9A6D-4CBB1041AD0A}" destId="{8CB787A7-EC71-4E55-ADB7-49D68529BBD4}" srcOrd="1" destOrd="0" parTransId="{13EE687D-87E2-4158-BE16-CD996217BC32}" sibTransId="{4F8D7C8A-6185-492F-A23B-24CA6296E174}"/>
    <dgm:cxn modelId="{BFBB0861-EB75-42E5-99D6-38DBF0E6F546}" type="presOf" srcId="{F3D74104-E87B-445F-8A6C-61EDE8E74F2C}" destId="{E073898E-154A-42DB-ADC9-F49F24D3039F}" srcOrd="0" destOrd="0" presId="urn:microsoft.com/office/officeart/2005/8/layout/hList2"/>
    <dgm:cxn modelId="{CFCC2844-019E-4350-9856-9B46C469C38E}" srcId="{D1AD7CC4-C36D-488D-9A9A-5461180FAD0D}" destId="{C24F7AD1-E636-4333-9A6D-4CBB1041AD0A}" srcOrd="1" destOrd="0" parTransId="{BE6229AF-4BB6-4D04-A6B8-A867252DBA9B}" sibTransId="{6B3D0648-C6E1-47F9-AE2B-408A1663D243}"/>
    <dgm:cxn modelId="{3CA6E165-1C58-4E6A-B3B4-FB8140751D8A}" srcId="{D1AD7CC4-C36D-488D-9A9A-5461180FAD0D}" destId="{F3D74104-E87B-445F-8A6C-61EDE8E74F2C}" srcOrd="0" destOrd="0" parTransId="{E697D7A8-FB23-4DB7-BD10-B7FB7C5D65BA}" sibTransId="{4EFE370C-E0F5-4812-9A49-5D667450E786}"/>
    <dgm:cxn modelId="{F52D5649-4653-4905-BEA6-7283C1BC3CEA}" srcId="{C24F7AD1-E636-4333-9A6D-4CBB1041AD0A}" destId="{6A59EB3B-5D63-4970-9A72-6A2F7AD81DE1}" srcOrd="0" destOrd="0" parTransId="{C42DE60E-2CAA-4018-80E9-8C1D8CF5DF2C}" sibTransId="{DB3063E8-7517-47A7-B719-E2B18768C8E3}"/>
    <dgm:cxn modelId="{26A2074D-BE61-49A1-B610-30E6503456D8}" type="presOf" srcId="{C24F7AD1-E636-4333-9A6D-4CBB1041AD0A}" destId="{E073898E-154A-42DB-ADC9-F49F24D3039F}" srcOrd="0" destOrd="1" presId="urn:microsoft.com/office/officeart/2005/8/layout/hList2"/>
    <dgm:cxn modelId="{5802566F-81C0-40E2-81D1-50D32BD63506}" srcId="{C24F7AD1-E636-4333-9A6D-4CBB1041AD0A}" destId="{6FEDC829-C126-4ED4-8403-2961AAB904B0}" srcOrd="4" destOrd="0" parTransId="{3FEF9340-65B3-4983-9618-ECC232E72BCA}" sibTransId="{242C012B-3C0A-4B47-A6E0-EF3BDEB1353E}"/>
    <dgm:cxn modelId="{B957A26F-6D16-452E-A24D-E8E67FAE93B2}" type="presOf" srcId="{8D93C1DF-A4BE-480B-9AE6-DD90481EB4D7}" destId="{E52C9495-FFEC-4D6D-AA67-C798EB8CA2BD}" srcOrd="0" destOrd="0" presId="urn:microsoft.com/office/officeart/2005/8/layout/hList2"/>
    <dgm:cxn modelId="{64CDF470-8559-4563-B088-E186B33C54D4}" type="presOf" srcId="{8CB787A7-EC71-4E55-ADB7-49D68529BBD4}" destId="{E073898E-154A-42DB-ADC9-F49F24D3039F}" srcOrd="0" destOrd="3" presId="urn:microsoft.com/office/officeart/2005/8/layout/hList2"/>
    <dgm:cxn modelId="{FB889252-0D5C-478C-804F-ED3C4A0971CE}" type="presOf" srcId="{D6BC11D4-673B-48C8-BAEB-E8D41C28ACAD}" destId="{10F7071C-D661-4C9B-AADD-15C787DE161D}" srcOrd="0" destOrd="3" presId="urn:microsoft.com/office/officeart/2005/8/layout/hList2"/>
    <dgm:cxn modelId="{8E3AA872-9097-4F96-84AD-95BD806D2E06}" srcId="{C24F7AD1-E636-4333-9A6D-4CBB1041AD0A}" destId="{9B497CA4-0260-4279-AA67-D74D2BB8B8BB}" srcOrd="2" destOrd="0" parTransId="{E2241C21-831E-46DB-9292-8BF81DC25982}" sibTransId="{8556ACAB-371A-4889-B137-DCE0001F3B70}"/>
    <dgm:cxn modelId="{4E429A78-C8C5-4FA9-B949-F008EAC4745F}" type="presOf" srcId="{BC574D5F-66F2-42F7-B380-C39A9B4961E7}" destId="{10F7071C-D661-4C9B-AADD-15C787DE161D}" srcOrd="0" destOrd="1" presId="urn:microsoft.com/office/officeart/2005/8/layout/hList2"/>
    <dgm:cxn modelId="{77071985-C415-410C-8E0E-0F8144208EE0}" type="presOf" srcId="{9910169A-F562-4B10-8EBB-0C40F6AB06CC}" destId="{E073898E-154A-42DB-ADC9-F49F24D3039F}" srcOrd="0" destOrd="5" presId="urn:microsoft.com/office/officeart/2005/8/layout/hList2"/>
    <dgm:cxn modelId="{3402A1A9-D5CC-458E-B238-FBF95F4DC5D4}" type="presOf" srcId="{D1AD7CC4-C36D-488D-9A9A-5461180FAD0D}" destId="{CF468A3B-6D18-4B99-B964-3CF8BA3528C5}" srcOrd="0" destOrd="0" presId="urn:microsoft.com/office/officeart/2005/8/layout/hList2"/>
    <dgm:cxn modelId="{1B4545AC-612F-4368-BFBF-5ACCB8140EB9}" type="presOf" srcId="{2AC352D5-501C-47CA-9F06-643108580ED6}" destId="{E52C9495-FFEC-4D6D-AA67-C798EB8CA2BD}" srcOrd="0" destOrd="1" presId="urn:microsoft.com/office/officeart/2005/8/layout/hList2"/>
    <dgm:cxn modelId="{6E934FB1-C53B-4632-8131-58EE3827767E}" srcId="{90A75379-47B1-4E68-A1E2-13A32E5BD6ED}" destId="{A8D0B042-A576-4D39-ABE6-9A1BE35630AC}" srcOrd="2" destOrd="0" parTransId="{B0F690A9-3F29-4F5F-B716-F79BCF52BBAE}" sibTransId="{582E1CF0-6A24-45FC-BB7B-3470C43B20FF}"/>
    <dgm:cxn modelId="{3177CBB1-7722-411F-82AA-9190FDBFDFEA}" type="presOf" srcId="{90A75379-47B1-4E68-A1E2-13A32E5BD6ED}" destId="{3B1E69C1-CADA-49D8-94EE-941279D11AEE}" srcOrd="0" destOrd="0" presId="urn:microsoft.com/office/officeart/2005/8/layout/hList2"/>
    <dgm:cxn modelId="{0FA13BB6-31F5-4BE4-AD7B-86263FF8A2B6}" type="presOf" srcId="{D74E0F96-CF7A-4F99-856A-4BDCFCCF4C28}" destId="{0E17BF62-1AFC-48B1-8654-2F927334BEC8}" srcOrd="0" destOrd="0" presId="urn:microsoft.com/office/officeart/2005/8/layout/hList2"/>
    <dgm:cxn modelId="{FF94CCCE-7024-4B99-AB6C-3ABBE855E944}" srcId="{90A75379-47B1-4E68-A1E2-13A32E5BD6ED}" destId="{D1AD7CC4-C36D-488D-9A9A-5461180FAD0D}" srcOrd="1" destOrd="0" parTransId="{3B715CCE-8B86-489F-8AF2-473F04AB0938}" sibTransId="{9FF52479-B69C-4D77-9B70-23DEF4F8B94C}"/>
    <dgm:cxn modelId="{36C0C2D2-716A-4602-A327-7A0BF206A570}" srcId="{A8D0B042-A576-4D39-ABE6-9A1BE35630AC}" destId="{2AC352D5-501C-47CA-9F06-643108580ED6}" srcOrd="1" destOrd="0" parTransId="{690DCD67-016B-4551-9983-5952E5AC1A42}" sibTransId="{9197428D-413D-47E2-A66B-25FC211570E7}"/>
    <dgm:cxn modelId="{966612D9-127C-4D8F-8BB6-12B949D4A83D}" type="presOf" srcId="{6A59EB3B-5D63-4970-9A72-6A2F7AD81DE1}" destId="{E073898E-154A-42DB-ADC9-F49F24D3039F}" srcOrd="0" destOrd="2" presId="urn:microsoft.com/office/officeart/2005/8/layout/hList2"/>
    <dgm:cxn modelId="{AD24C9DC-8E26-496E-BF14-2A7B44E27E81}" type="presOf" srcId="{8A128861-034E-4813-A978-D8DA1CB7BA7F}" destId="{10F7071C-D661-4C9B-AADD-15C787DE161D}" srcOrd="0" destOrd="2" presId="urn:microsoft.com/office/officeart/2005/8/layout/hList2"/>
    <dgm:cxn modelId="{4C2160DF-765D-4704-B78C-7095B4D418B6}" srcId="{BC574D5F-66F2-42F7-B380-C39A9B4961E7}" destId="{8A128861-034E-4813-A978-D8DA1CB7BA7F}" srcOrd="0" destOrd="0" parTransId="{C86715BF-6E32-4CF3-B7E8-310EE8ECE6E6}" sibTransId="{F09B136F-6687-4B7F-8740-C289A1AC5C1D}"/>
    <dgm:cxn modelId="{463361E3-90E4-48DF-805F-DEB2A0A0D019}" srcId="{A8D0B042-A576-4D39-ABE6-9A1BE35630AC}" destId="{8D93C1DF-A4BE-480B-9AE6-DD90481EB4D7}" srcOrd="0" destOrd="0" parTransId="{457E0CE9-884A-41F4-B806-727E1FCE18CB}" sibTransId="{DDE8EC84-1E71-4080-BD4D-53A6D49B4244}"/>
    <dgm:cxn modelId="{E2FE7DE3-D9FD-4D48-A216-B0B504C62B11}" srcId="{BC574D5F-66F2-42F7-B380-C39A9B4961E7}" destId="{D6BC11D4-673B-48C8-BAEB-E8D41C28ACAD}" srcOrd="1" destOrd="0" parTransId="{A45F2EEF-CF81-45F8-BCED-BAF7475731CC}" sibTransId="{6CCBA2A2-EBAA-4A15-9190-597C13DBD06B}"/>
    <dgm:cxn modelId="{F28BDEE4-30D4-4C55-9DBC-C928CE54ECB5}" type="presOf" srcId="{B7732D44-187C-469E-BD1C-160FA11E4979}" destId="{10F7071C-D661-4C9B-AADD-15C787DE161D}" srcOrd="0" destOrd="0" presId="urn:microsoft.com/office/officeart/2005/8/layout/hList2"/>
    <dgm:cxn modelId="{87B32F13-FAF3-4AEF-A72C-65E3213CB381}" type="presParOf" srcId="{3B1E69C1-CADA-49D8-94EE-941279D11AEE}" destId="{9A91CB2A-ACD3-4603-984E-F8902B9E2D8C}" srcOrd="0" destOrd="0" presId="urn:microsoft.com/office/officeart/2005/8/layout/hList2"/>
    <dgm:cxn modelId="{E8D4F4B2-E27A-4A84-B091-24A35A444F37}" type="presParOf" srcId="{9A91CB2A-ACD3-4603-984E-F8902B9E2D8C}" destId="{D034643A-4EB8-4E7C-B654-BA224C17A857}" srcOrd="0" destOrd="0" presId="urn:microsoft.com/office/officeart/2005/8/layout/hList2"/>
    <dgm:cxn modelId="{EC204DA8-95FB-44FF-911A-0A7F418AF2B1}" type="presParOf" srcId="{9A91CB2A-ACD3-4603-984E-F8902B9E2D8C}" destId="{10F7071C-D661-4C9B-AADD-15C787DE161D}" srcOrd="1" destOrd="0" presId="urn:microsoft.com/office/officeart/2005/8/layout/hList2"/>
    <dgm:cxn modelId="{AA4DD7DA-C92B-4DB7-9A66-0358E9AD6389}" type="presParOf" srcId="{9A91CB2A-ACD3-4603-984E-F8902B9E2D8C}" destId="{0E17BF62-1AFC-48B1-8654-2F927334BEC8}" srcOrd="2" destOrd="0" presId="urn:microsoft.com/office/officeart/2005/8/layout/hList2"/>
    <dgm:cxn modelId="{B34A30CA-E4BD-4A1B-874F-E621700E7F39}" type="presParOf" srcId="{3B1E69C1-CADA-49D8-94EE-941279D11AEE}" destId="{1D330B3D-B5D8-4B12-A6F0-93AA2C12ECC2}" srcOrd="1" destOrd="0" presId="urn:microsoft.com/office/officeart/2005/8/layout/hList2"/>
    <dgm:cxn modelId="{26A77533-B06C-432B-A0A2-069FADFECD8A}" type="presParOf" srcId="{3B1E69C1-CADA-49D8-94EE-941279D11AEE}" destId="{B71E34B8-7FC7-4D0F-9C31-584783F77070}" srcOrd="2" destOrd="0" presId="urn:microsoft.com/office/officeart/2005/8/layout/hList2"/>
    <dgm:cxn modelId="{4EEFC198-06A6-4B6E-8761-6C8DC8DA9743}" type="presParOf" srcId="{B71E34B8-7FC7-4D0F-9C31-584783F77070}" destId="{EB158564-15A4-48C4-87F7-84B8A707D173}" srcOrd="0" destOrd="0" presId="urn:microsoft.com/office/officeart/2005/8/layout/hList2"/>
    <dgm:cxn modelId="{F2804BFE-D756-4523-AED4-892783160BDA}" type="presParOf" srcId="{B71E34B8-7FC7-4D0F-9C31-584783F77070}" destId="{E073898E-154A-42DB-ADC9-F49F24D3039F}" srcOrd="1" destOrd="0" presId="urn:microsoft.com/office/officeart/2005/8/layout/hList2"/>
    <dgm:cxn modelId="{8C686829-C6D0-49CD-A841-EE093D4036F8}" type="presParOf" srcId="{B71E34B8-7FC7-4D0F-9C31-584783F77070}" destId="{CF468A3B-6D18-4B99-B964-3CF8BA3528C5}" srcOrd="2" destOrd="0" presId="urn:microsoft.com/office/officeart/2005/8/layout/hList2"/>
    <dgm:cxn modelId="{B2269C93-FAF7-49C3-A602-B63FB90666C5}" type="presParOf" srcId="{3B1E69C1-CADA-49D8-94EE-941279D11AEE}" destId="{7F725CAA-7266-426F-8E00-B76C322D1E9A}" srcOrd="3" destOrd="0" presId="urn:microsoft.com/office/officeart/2005/8/layout/hList2"/>
    <dgm:cxn modelId="{ABDE2F30-9B70-4DCE-AECA-BB1F373BCDA3}" type="presParOf" srcId="{3B1E69C1-CADA-49D8-94EE-941279D11AEE}" destId="{961C47BD-1BFE-4557-85C1-BA0B97ED1158}" srcOrd="4" destOrd="0" presId="urn:microsoft.com/office/officeart/2005/8/layout/hList2"/>
    <dgm:cxn modelId="{254934C5-7E6F-4939-8F6D-8158AB6B8CAA}" type="presParOf" srcId="{961C47BD-1BFE-4557-85C1-BA0B97ED1158}" destId="{59820D4E-C6BA-4049-A180-C0BD2B3EF972}" srcOrd="0" destOrd="0" presId="urn:microsoft.com/office/officeart/2005/8/layout/hList2"/>
    <dgm:cxn modelId="{69939F52-DF5E-4FB4-909E-A3490B10899E}" type="presParOf" srcId="{961C47BD-1BFE-4557-85C1-BA0B97ED1158}" destId="{E52C9495-FFEC-4D6D-AA67-C798EB8CA2BD}" srcOrd="1" destOrd="0" presId="urn:microsoft.com/office/officeart/2005/8/layout/hList2"/>
    <dgm:cxn modelId="{497EA66B-2713-447E-8EB9-D9A1FDC68039}" type="presParOf" srcId="{961C47BD-1BFE-4557-85C1-BA0B97ED1158}" destId="{D8DA9E08-A412-4EAB-A146-AC7CB325DFE7}" srcOrd="2" destOrd="0" presId="urn:microsoft.com/office/officeart/2005/8/layout/hList2"/>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2063A4-529C-4E11-BA75-1D2D46FC42F8}">
      <dsp:nvSpPr>
        <dsp:cNvPr id="0" name=""/>
        <dsp:cNvSpPr/>
      </dsp:nvSpPr>
      <dsp:spPr>
        <a:xfrm>
          <a:off x="1749471" y="455971"/>
          <a:ext cx="347123" cy="91440"/>
        </a:xfrm>
        <a:custGeom>
          <a:avLst/>
          <a:gdLst/>
          <a:ahLst/>
          <a:cxnLst/>
          <a:rect l="0" t="0" r="0" b="0"/>
          <a:pathLst>
            <a:path>
              <a:moveTo>
                <a:pt x="0" y="45720"/>
              </a:moveTo>
              <a:lnTo>
                <a:pt x="190661" y="45720"/>
              </a:lnTo>
              <a:lnTo>
                <a:pt x="190661" y="48102"/>
              </a:lnTo>
              <a:lnTo>
                <a:pt x="347123" y="48102"/>
              </a:lnTo>
            </a:path>
          </a:pathLst>
        </a:custGeom>
        <a:noFill/>
        <a:ln w="12700" cap="flat" cmpd="sng" algn="ctr">
          <a:solidFill>
            <a:schemeClr val="dk1"/>
          </a:solidFill>
          <a:prstDash val="solid"/>
          <a:miter lim="800000"/>
          <a:tailEnd type="arrow"/>
        </a:ln>
        <a:effectLst/>
        <a:scene3d>
          <a:camera prst="orthographicFront">
            <a:rot lat="0" lon="0" rev="0"/>
          </a:camera>
          <a:lightRig rig="contrasting" dir="t">
            <a:rot lat="0" lon="0" rev="1200000"/>
          </a:lightRig>
        </a:scene3d>
        <a:sp3d z="-110000"/>
      </dsp:spPr>
      <dsp:style>
        <a:lnRef idx="2">
          <a:schemeClr val="dk1"/>
        </a:lnRef>
        <a:fillRef idx="0">
          <a:schemeClr val="dk1"/>
        </a:fillRef>
        <a:effectRef idx="1">
          <a:schemeClr val="dk1"/>
        </a:effectRef>
        <a:fontRef idx="minor">
          <a:schemeClr val="tx1"/>
        </a:fontRef>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1913590" y="499766"/>
        <a:ext cx="18886" cy="3850"/>
      </dsp:txXfrm>
    </dsp:sp>
    <dsp:sp modelId="{2080704A-3C41-4842-840E-6A12DCC4C927}">
      <dsp:nvSpPr>
        <dsp:cNvPr id="0" name=""/>
        <dsp:cNvSpPr/>
      </dsp:nvSpPr>
      <dsp:spPr>
        <a:xfrm>
          <a:off x="78966" y="0"/>
          <a:ext cx="1672304" cy="1003382"/>
        </a:xfrm>
        <a:prstGeom prst="rect">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6350" cap="flat" cmpd="sng" algn="ctr">
          <a:solidFill>
            <a:schemeClr val="dk1"/>
          </a:solidFill>
          <a:prstDash val="solid"/>
          <a:miter lim="800000"/>
        </a:ln>
        <a:effectLst/>
        <a:scene3d>
          <a:camera prst="orthographicFront">
            <a:rot lat="0" lon="0" rev="0"/>
          </a:camera>
          <a:lightRig rig="contrasting" dir="t">
            <a:rot lat="0" lon="0" rev="1200000"/>
          </a:lightRig>
        </a:scene3d>
      </dsp:spPr>
      <dsp:style>
        <a:lnRef idx="1">
          <a:schemeClr val="dk1"/>
        </a:lnRef>
        <a:fillRef idx="2">
          <a:schemeClr val="dk1"/>
        </a:fillRef>
        <a:effectRef idx="1">
          <a:schemeClr val="dk1"/>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latin typeface="Cambria" panose="02040503050406030204" pitchFamily="18" charset="0"/>
              <a:ea typeface="Cambria" panose="02040503050406030204" pitchFamily="18" charset="0"/>
            </a:rPr>
            <a:t>Pre-Screening (RSC)</a:t>
          </a:r>
        </a:p>
      </dsp:txBody>
      <dsp:txXfrm>
        <a:off x="78966" y="0"/>
        <a:ext cx="1672304" cy="1003382"/>
      </dsp:txXfrm>
    </dsp:sp>
    <dsp:sp modelId="{595D440F-AC54-415C-B1AC-A9E33DFBAFA5}">
      <dsp:nvSpPr>
        <dsp:cNvPr id="0" name=""/>
        <dsp:cNvSpPr/>
      </dsp:nvSpPr>
      <dsp:spPr>
        <a:xfrm>
          <a:off x="3799500" y="455971"/>
          <a:ext cx="273425" cy="91440"/>
        </a:xfrm>
        <a:custGeom>
          <a:avLst/>
          <a:gdLst/>
          <a:ahLst/>
          <a:cxnLst/>
          <a:rect l="0" t="0" r="0" b="0"/>
          <a:pathLst>
            <a:path>
              <a:moveTo>
                <a:pt x="0" y="48102"/>
              </a:moveTo>
              <a:lnTo>
                <a:pt x="153812" y="48102"/>
              </a:lnTo>
              <a:lnTo>
                <a:pt x="153812" y="45720"/>
              </a:lnTo>
              <a:lnTo>
                <a:pt x="273425" y="45720"/>
              </a:lnTo>
            </a:path>
          </a:pathLst>
        </a:custGeom>
        <a:noFill/>
        <a:ln w="12700" cap="flat" cmpd="sng" algn="ctr">
          <a:solidFill>
            <a:schemeClr val="accent5"/>
          </a:solidFill>
          <a:prstDash val="solid"/>
          <a:miter lim="800000"/>
          <a:tailEnd type="arrow"/>
        </a:ln>
        <a:effectLst/>
        <a:scene3d>
          <a:camera prst="orthographicFront">
            <a:rot lat="0" lon="0" rev="0"/>
          </a:camera>
          <a:lightRig rig="contrasting" dir="t">
            <a:rot lat="0" lon="0" rev="1200000"/>
          </a:lightRig>
        </a:scene3d>
        <a:sp3d z="-110000"/>
      </dsp:spPr>
      <dsp:style>
        <a:lnRef idx="2">
          <a:schemeClr val="accent5"/>
        </a:lnRef>
        <a:fillRef idx="0">
          <a:schemeClr val="accent5"/>
        </a:fillRef>
        <a:effectRef idx="1">
          <a:schemeClr val="accent5"/>
        </a:effectRef>
        <a:fontRef idx="minor">
          <a:schemeClr val="tx1"/>
        </a:fontRef>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3928611" y="499766"/>
        <a:ext cx="15201" cy="3850"/>
      </dsp:txXfrm>
    </dsp:sp>
    <dsp:sp modelId="{D600F46D-D932-4C76-9B9B-4F4BD8291A5B}">
      <dsp:nvSpPr>
        <dsp:cNvPr id="0" name=""/>
        <dsp:cNvSpPr/>
      </dsp:nvSpPr>
      <dsp:spPr>
        <a:xfrm>
          <a:off x="2128995" y="2382"/>
          <a:ext cx="1672304" cy="1003382"/>
        </a:xfrm>
        <a:prstGeom prst="rect">
          <a:avLst/>
        </a:prstGeom>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6350" cap="flat" cmpd="sng" algn="ctr">
          <a:solidFill>
            <a:schemeClr val="accent5"/>
          </a:solidFill>
          <a:prstDash val="solid"/>
          <a:miter lim="800000"/>
        </a:ln>
        <a:effectLst/>
        <a:scene3d>
          <a:camera prst="orthographicFront">
            <a:rot lat="0" lon="0" rev="0"/>
          </a:camera>
          <a:lightRig rig="contrasting" dir="t">
            <a:rot lat="0" lon="0" rev="1200000"/>
          </a:lightRig>
        </a:scene3d>
      </dsp:spPr>
      <dsp:style>
        <a:lnRef idx="1">
          <a:schemeClr val="accent5"/>
        </a:lnRef>
        <a:fillRef idx="2">
          <a:schemeClr val="accent5"/>
        </a:fillRef>
        <a:effectRef idx="1">
          <a:schemeClr val="accent5"/>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latin typeface="Cambria" panose="02040503050406030204" pitchFamily="18" charset="0"/>
              <a:ea typeface="Cambria" panose="02040503050406030204" pitchFamily="18" charset="0"/>
            </a:rPr>
            <a:t>DHS interview (USCIS)</a:t>
          </a:r>
        </a:p>
      </dsp:txBody>
      <dsp:txXfrm>
        <a:off x="2128995" y="2382"/>
        <a:ext cx="1672304" cy="1003382"/>
      </dsp:txXfrm>
    </dsp:sp>
    <dsp:sp modelId="{A0F8AC67-089A-4052-A9FE-A60369C38098}">
      <dsp:nvSpPr>
        <dsp:cNvPr id="0" name=""/>
        <dsp:cNvSpPr/>
      </dsp:nvSpPr>
      <dsp:spPr>
        <a:xfrm>
          <a:off x="915119" y="1001582"/>
          <a:ext cx="4026358" cy="669748"/>
        </a:xfrm>
        <a:custGeom>
          <a:avLst/>
          <a:gdLst/>
          <a:ahLst/>
          <a:cxnLst/>
          <a:rect l="0" t="0" r="0" b="0"/>
          <a:pathLst>
            <a:path>
              <a:moveTo>
                <a:pt x="4026358" y="0"/>
              </a:moveTo>
              <a:lnTo>
                <a:pt x="4026358" y="351974"/>
              </a:lnTo>
              <a:lnTo>
                <a:pt x="0" y="351974"/>
              </a:lnTo>
              <a:lnTo>
                <a:pt x="0" y="669748"/>
              </a:lnTo>
            </a:path>
          </a:pathLst>
        </a:custGeom>
        <a:noFill/>
        <a:ln w="12700" cap="flat" cmpd="sng" algn="ctr">
          <a:solidFill>
            <a:schemeClr val="accent6"/>
          </a:solidFill>
          <a:prstDash val="solid"/>
          <a:miter lim="800000"/>
          <a:headEnd type="arrow" w="med" len="med"/>
          <a:tailEnd type="arrow" w="med" len="med"/>
        </a:ln>
        <a:effectLst/>
        <a:scene3d>
          <a:camera prst="orthographicFront">
            <a:rot lat="0" lon="0" rev="0"/>
          </a:camera>
          <a:lightRig rig="contrasting" dir="t">
            <a:rot lat="0" lon="0" rev="1200000"/>
          </a:lightRig>
        </a:scene3d>
        <a:sp3d z="-110000"/>
      </dsp:spPr>
      <dsp:style>
        <a:lnRef idx="2">
          <a:schemeClr val="accent6"/>
        </a:lnRef>
        <a:fillRef idx="0">
          <a:schemeClr val="accent6"/>
        </a:fillRef>
        <a:effectRef idx="1">
          <a:schemeClr val="accent6"/>
        </a:effectRef>
        <a:fontRef idx="minor">
          <a:schemeClr val="tx1"/>
        </a:fontRef>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2826127" y="1334532"/>
        <a:ext cx="204340" cy="3850"/>
      </dsp:txXfrm>
    </dsp:sp>
    <dsp:sp modelId="{5F464B4E-328D-4BAA-A749-8B781828189E}">
      <dsp:nvSpPr>
        <dsp:cNvPr id="0" name=""/>
        <dsp:cNvSpPr/>
      </dsp:nvSpPr>
      <dsp:spPr>
        <a:xfrm>
          <a:off x="4105325" y="0"/>
          <a:ext cx="1672304" cy="1003382"/>
        </a:xfrm>
        <a:prstGeom prst="rect">
          <a:avLst/>
        </a:prstGeom>
        <a:solidFill>
          <a:schemeClr val="accent6"/>
        </a:solidFill>
        <a:ln>
          <a:noFill/>
        </a:ln>
        <a:effectLst/>
        <a:scene3d>
          <a:camera prst="orthographicFront">
            <a:rot lat="0" lon="0" rev="0"/>
          </a:camera>
          <a:lightRig rig="contrasting" dir="t">
            <a:rot lat="0" lon="0" rev="1200000"/>
          </a:lightRig>
        </a:scene3d>
      </dsp:spPr>
      <dsp:style>
        <a:lnRef idx="0">
          <a:scrgbClr r="0" g="0" b="0"/>
        </a:lnRef>
        <a:fillRef idx="0">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1"/>
              </a:solidFill>
              <a:latin typeface="Cambria" panose="02040503050406030204" pitchFamily="18" charset="0"/>
              <a:ea typeface="Cambria" panose="02040503050406030204" pitchFamily="18" charset="0"/>
            </a:rPr>
            <a:t>Security Checks (feds)</a:t>
          </a:r>
        </a:p>
      </dsp:txBody>
      <dsp:txXfrm>
        <a:off x="4105325" y="0"/>
        <a:ext cx="1672304" cy="1003382"/>
      </dsp:txXfrm>
    </dsp:sp>
    <dsp:sp modelId="{A4472530-EE4E-4028-A0B8-ED9FE4F917FB}">
      <dsp:nvSpPr>
        <dsp:cNvPr id="0" name=""/>
        <dsp:cNvSpPr/>
      </dsp:nvSpPr>
      <dsp:spPr>
        <a:xfrm>
          <a:off x="1749471" y="2155639"/>
          <a:ext cx="335350" cy="91440"/>
        </a:xfrm>
        <a:custGeom>
          <a:avLst/>
          <a:gdLst/>
          <a:ahLst/>
          <a:cxnLst/>
          <a:rect l="0" t="0" r="0" b="0"/>
          <a:pathLst>
            <a:path>
              <a:moveTo>
                <a:pt x="0" y="49783"/>
              </a:moveTo>
              <a:lnTo>
                <a:pt x="184775" y="49783"/>
              </a:lnTo>
              <a:lnTo>
                <a:pt x="184775" y="45720"/>
              </a:lnTo>
              <a:lnTo>
                <a:pt x="335350" y="45720"/>
              </a:lnTo>
            </a:path>
          </a:pathLst>
        </a:custGeom>
        <a:noFill/>
        <a:ln w="19050" cap="flat" cmpd="sng" algn="ctr">
          <a:solidFill>
            <a:schemeClr val="accent3"/>
          </a:solidFill>
          <a:prstDash val="solid"/>
          <a:miter lim="800000"/>
          <a:tailEnd type="arrow"/>
        </a:ln>
        <a:effectLst/>
        <a:scene3d>
          <a:camera prst="orthographicFront">
            <a:rot lat="0" lon="0" rev="0"/>
          </a:camera>
          <a:lightRig rig="contrasting" dir="t">
            <a:rot lat="0" lon="0" rev="1200000"/>
          </a:lightRig>
        </a:scene3d>
        <a:sp3d z="-110000"/>
      </dsp:spPr>
      <dsp:style>
        <a:lnRef idx="3">
          <a:schemeClr val="accent3"/>
        </a:lnRef>
        <a:fillRef idx="0">
          <a:schemeClr val="accent3"/>
        </a:fillRef>
        <a:effectRef idx="2">
          <a:schemeClr val="accent3"/>
        </a:effectRef>
        <a:fontRef idx="minor">
          <a:schemeClr val="tx1"/>
        </a:fontRef>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1907997" y="2199434"/>
        <a:ext cx="18298" cy="3850"/>
      </dsp:txXfrm>
    </dsp:sp>
    <dsp:sp modelId="{EA0121FF-1AAC-4C4E-A857-70C4B0E203A6}">
      <dsp:nvSpPr>
        <dsp:cNvPr id="0" name=""/>
        <dsp:cNvSpPr/>
      </dsp:nvSpPr>
      <dsp:spPr>
        <a:xfrm>
          <a:off x="78966" y="1703731"/>
          <a:ext cx="1672304" cy="1003382"/>
        </a:xfrm>
        <a:prstGeom prst="rect">
          <a:avLst/>
        </a:prstGeom>
        <a:solidFill>
          <a:schemeClr val="accent3"/>
        </a:solidFill>
        <a:ln w="19050" cap="flat" cmpd="sng" algn="ctr">
          <a:solidFill>
            <a:schemeClr val="lt1"/>
          </a:solidFill>
          <a:prstDash val="solid"/>
          <a:miter lim="800000"/>
        </a:ln>
        <a:effectLst/>
        <a:scene3d>
          <a:camera prst="orthographicFront">
            <a:rot lat="0" lon="0" rev="0"/>
          </a:camera>
          <a:lightRig rig="contrasting" dir="t">
            <a:rot lat="0" lon="0" rev="1200000"/>
          </a:lightRig>
        </a:scene3d>
      </dsp:spPr>
      <dsp:style>
        <a:lnRef idx="3">
          <a:schemeClr val="lt1"/>
        </a:lnRef>
        <a:fillRef idx="1">
          <a:schemeClr val="accent3"/>
        </a:fillRef>
        <a:effectRef idx="1">
          <a:schemeClr val="accent3"/>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latin typeface="Cambria" panose="02040503050406030204" pitchFamily="18" charset="0"/>
              <a:ea typeface="Cambria" panose="02040503050406030204" pitchFamily="18" charset="0"/>
            </a:rPr>
            <a:t>Medical Checks/Cultural Orientation (IOM/RSC)</a:t>
          </a:r>
        </a:p>
      </dsp:txBody>
      <dsp:txXfrm>
        <a:off x="78966" y="1703731"/>
        <a:ext cx="1672304" cy="1003382"/>
      </dsp:txXfrm>
    </dsp:sp>
    <dsp:sp modelId="{DDDD71D6-4F6C-4993-8ADD-8732ED744C8C}">
      <dsp:nvSpPr>
        <dsp:cNvPr id="0" name=""/>
        <dsp:cNvSpPr/>
      </dsp:nvSpPr>
      <dsp:spPr>
        <a:xfrm>
          <a:off x="3787727" y="2155398"/>
          <a:ext cx="305466" cy="91440"/>
        </a:xfrm>
        <a:custGeom>
          <a:avLst/>
          <a:gdLst/>
          <a:ahLst/>
          <a:cxnLst/>
          <a:rect l="0" t="0" r="0" b="0"/>
          <a:pathLst>
            <a:path>
              <a:moveTo>
                <a:pt x="0" y="45960"/>
              </a:moveTo>
              <a:lnTo>
                <a:pt x="169833" y="45960"/>
              </a:lnTo>
              <a:lnTo>
                <a:pt x="169833" y="45720"/>
              </a:lnTo>
              <a:lnTo>
                <a:pt x="305466" y="45720"/>
              </a:lnTo>
            </a:path>
          </a:pathLst>
        </a:custGeom>
        <a:noFill/>
        <a:ln w="19050" cap="flat" cmpd="sng" algn="ctr">
          <a:solidFill>
            <a:schemeClr val="accent2"/>
          </a:solidFill>
          <a:prstDash val="solid"/>
          <a:miter lim="800000"/>
          <a:tailEnd type="arrow"/>
        </a:ln>
        <a:effectLst/>
        <a:scene3d>
          <a:camera prst="orthographicFront">
            <a:rot lat="0" lon="0" rev="0"/>
          </a:camera>
          <a:lightRig rig="contrasting" dir="t">
            <a:rot lat="0" lon="0" rev="1200000"/>
          </a:lightRig>
        </a:scene3d>
        <a:sp3d z="-110000"/>
      </dsp:spPr>
      <dsp:style>
        <a:lnRef idx="3">
          <a:schemeClr val="accent2"/>
        </a:lnRef>
        <a:fillRef idx="0">
          <a:schemeClr val="accent2"/>
        </a:fillRef>
        <a:effectRef idx="2">
          <a:schemeClr val="accent2"/>
        </a:effectRef>
        <a:fontRef idx="minor">
          <a:schemeClr val="tx1"/>
        </a:fontRef>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3932058" y="2199193"/>
        <a:ext cx="16803" cy="3850"/>
      </dsp:txXfrm>
    </dsp:sp>
    <dsp:sp modelId="{5D7B53C9-5E45-40AA-B806-35383DEF93B9}">
      <dsp:nvSpPr>
        <dsp:cNvPr id="0" name=""/>
        <dsp:cNvSpPr/>
      </dsp:nvSpPr>
      <dsp:spPr>
        <a:xfrm>
          <a:off x="2117222" y="1699668"/>
          <a:ext cx="1672304" cy="1003382"/>
        </a:xfrm>
        <a:prstGeom prst="rect">
          <a:avLst/>
        </a:prstGeom>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6350" cap="flat" cmpd="sng" algn="ctr">
          <a:solidFill>
            <a:schemeClr val="accent1"/>
          </a:solidFill>
          <a:prstDash val="solid"/>
          <a:miter lim="800000"/>
        </a:ln>
        <a:effectLst/>
        <a:scene3d>
          <a:camera prst="orthographicFront">
            <a:rot lat="0" lon="0" rev="0"/>
          </a:camera>
          <a:lightRig rig="contrasting" dir="t">
            <a:rot lat="0" lon="0" rev="1200000"/>
          </a:lightRig>
        </a:scene3d>
      </dsp:spPr>
      <dsp:style>
        <a:lnRef idx="1">
          <a:schemeClr val="accent1"/>
        </a:lnRef>
        <a:fillRef idx="2">
          <a:schemeClr val="accent1"/>
        </a:fillRef>
        <a:effectRef idx="1">
          <a:schemeClr val="accent1"/>
        </a:effectRef>
        <a:fontRef idx="minor">
          <a:schemeClr val="dk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Cambria" panose="02040503050406030204" pitchFamily="18" charset="0"/>
              <a:ea typeface="Cambria" panose="02040503050406030204" pitchFamily="18" charset="0"/>
            </a:rPr>
            <a:t>Allocations (RPC)</a:t>
          </a:r>
        </a:p>
      </dsp:txBody>
      <dsp:txXfrm>
        <a:off x="2117222" y="1699668"/>
        <a:ext cx="1672304" cy="1003382"/>
      </dsp:txXfrm>
    </dsp:sp>
    <dsp:sp modelId="{DED038A6-DB9B-46A1-BB2E-8ACD41A618C7}">
      <dsp:nvSpPr>
        <dsp:cNvPr id="0" name=""/>
        <dsp:cNvSpPr/>
      </dsp:nvSpPr>
      <dsp:spPr>
        <a:xfrm>
          <a:off x="2974378" y="2701010"/>
          <a:ext cx="1987367" cy="665229"/>
        </a:xfrm>
        <a:custGeom>
          <a:avLst/>
          <a:gdLst/>
          <a:ahLst/>
          <a:cxnLst/>
          <a:rect l="0" t="0" r="0" b="0"/>
          <a:pathLst>
            <a:path>
              <a:moveTo>
                <a:pt x="1987367" y="0"/>
              </a:moveTo>
              <a:lnTo>
                <a:pt x="1987367" y="349714"/>
              </a:lnTo>
              <a:lnTo>
                <a:pt x="0" y="349714"/>
              </a:lnTo>
              <a:lnTo>
                <a:pt x="0" y="665229"/>
              </a:lnTo>
            </a:path>
          </a:pathLst>
        </a:custGeom>
        <a:noFill/>
        <a:ln w="19050" cap="flat" cmpd="sng" algn="ctr">
          <a:solidFill>
            <a:schemeClr val="accent2"/>
          </a:solidFill>
          <a:prstDash val="solid"/>
          <a:miter lim="800000"/>
          <a:tailEnd type="arrow"/>
        </a:ln>
        <a:effectLst/>
        <a:scene3d>
          <a:camera prst="orthographicFront">
            <a:rot lat="0" lon="0" rev="0"/>
          </a:camera>
          <a:lightRig rig="contrasting" dir="t">
            <a:rot lat="0" lon="0" rev="1200000"/>
          </a:lightRig>
        </a:scene3d>
        <a:sp3d z="-110000"/>
      </dsp:spPr>
      <dsp:style>
        <a:lnRef idx="3">
          <a:schemeClr val="accent2"/>
        </a:lnRef>
        <a:fillRef idx="0">
          <a:schemeClr val="accent2"/>
        </a:fillRef>
        <a:effectRef idx="2">
          <a:schemeClr val="accent2"/>
        </a:effectRef>
        <a:fontRef idx="minor">
          <a:schemeClr val="tx1"/>
        </a:fontRef>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3915420" y="3031699"/>
        <a:ext cx="105283" cy="3850"/>
      </dsp:txXfrm>
    </dsp:sp>
    <dsp:sp modelId="{6FCB085C-38E5-4381-9619-20CD06898485}">
      <dsp:nvSpPr>
        <dsp:cNvPr id="0" name=""/>
        <dsp:cNvSpPr/>
      </dsp:nvSpPr>
      <dsp:spPr>
        <a:xfrm>
          <a:off x="4125593" y="1699427"/>
          <a:ext cx="1672304" cy="1003382"/>
        </a:xfrm>
        <a:prstGeom prst="rect">
          <a:avLst/>
        </a:prstGeom>
        <a:solidFill>
          <a:schemeClr val="accent2"/>
        </a:solidFill>
        <a:ln w="12700" cap="flat" cmpd="sng" algn="ctr">
          <a:solidFill>
            <a:schemeClr val="accent2">
              <a:shade val="50000"/>
            </a:schemeClr>
          </a:solidFill>
          <a:prstDash val="solid"/>
          <a:miter lim="800000"/>
        </a:ln>
        <a:effectLst/>
        <a:scene3d>
          <a:camera prst="orthographicFront">
            <a:rot lat="0" lon="0" rev="0"/>
          </a:camera>
          <a:lightRig rig="contrasting" dir="t">
            <a:rot lat="0" lon="0" rev="1200000"/>
          </a:lightRig>
        </a:scene3d>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latin typeface="Cambria" panose="02040503050406030204" pitchFamily="18" charset="0"/>
              <a:ea typeface="Cambria" panose="02040503050406030204" pitchFamily="18" charset="0"/>
            </a:rPr>
            <a:t>Verification &amp; Assurance (RA)</a:t>
          </a:r>
        </a:p>
      </dsp:txBody>
      <dsp:txXfrm>
        <a:off x="4125593" y="1699427"/>
        <a:ext cx="1672304" cy="1003382"/>
      </dsp:txXfrm>
    </dsp:sp>
    <dsp:sp modelId="{3B9BA3EB-ACF9-46BC-AFC6-496B9DD69BE4}">
      <dsp:nvSpPr>
        <dsp:cNvPr id="0" name=""/>
        <dsp:cNvSpPr/>
      </dsp:nvSpPr>
      <dsp:spPr>
        <a:xfrm>
          <a:off x="890435" y="3398639"/>
          <a:ext cx="4167885" cy="1003382"/>
        </a:xfrm>
        <a:prstGeom prst="rect">
          <a:avLst/>
        </a:prstGeom>
        <a:solidFill>
          <a:schemeClr val="accent1"/>
        </a:solidFill>
        <a:ln w="19050" cap="flat" cmpd="sng" algn="ctr">
          <a:solidFill>
            <a:schemeClr val="lt1"/>
          </a:solidFill>
          <a:prstDash val="solid"/>
          <a:miter lim="800000"/>
        </a:ln>
        <a:effectLst/>
        <a:scene3d>
          <a:camera prst="orthographicFront">
            <a:rot lat="0" lon="0" rev="0"/>
          </a:camera>
          <a:lightRig rig="contrasting" dir="t">
            <a:rot lat="0" lon="0" rev="1200000"/>
          </a:lightRig>
        </a:scene3d>
      </dsp:spPr>
      <dsp:style>
        <a:lnRef idx="3">
          <a:schemeClr val="lt1"/>
        </a:lnRef>
        <a:fillRef idx="1">
          <a:schemeClr val="accent1"/>
        </a:fillRef>
        <a:effectRef idx="1">
          <a:schemeClr val="accent1"/>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Cambria" panose="02040503050406030204" pitchFamily="18" charset="0"/>
              <a:ea typeface="Cambria" panose="02040503050406030204" pitchFamily="18" charset="0"/>
            </a:rPr>
            <a:t>Travel/Arrival to the U.S. (IOM)</a:t>
          </a:r>
        </a:p>
      </dsp:txBody>
      <dsp:txXfrm>
        <a:off x="890435" y="3398639"/>
        <a:ext cx="4167885" cy="10033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17BF62-1AFC-48B1-8654-2F927334BEC8}">
      <dsp:nvSpPr>
        <dsp:cNvPr id="0" name=""/>
        <dsp:cNvSpPr/>
      </dsp:nvSpPr>
      <dsp:spPr>
        <a:xfrm rot="16200000">
          <a:off x="-1826812" y="2711311"/>
          <a:ext cx="4146758" cy="392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45772" bIns="0" numCol="1" spcCol="1270" anchor="t" anchorCtr="0">
          <a:noAutofit/>
        </a:bodyPr>
        <a:lstStyle/>
        <a:p>
          <a:pPr marL="0" lvl="0" indent="0" algn="r" defTabSz="1422400">
            <a:lnSpc>
              <a:spcPct val="90000"/>
            </a:lnSpc>
            <a:spcBef>
              <a:spcPct val="0"/>
            </a:spcBef>
            <a:spcAft>
              <a:spcPct val="35000"/>
            </a:spcAft>
            <a:buNone/>
          </a:pPr>
          <a:r>
            <a:rPr lang="en-US" sz="3200" kern="1200" dirty="0">
              <a:solidFill>
                <a:srgbClr val="7030A0"/>
              </a:solidFill>
              <a:latin typeface="Cambria" panose="02040503050406030204" pitchFamily="18" charset="0"/>
              <a:ea typeface="Cambria" panose="02040503050406030204" pitchFamily="18" charset="0"/>
            </a:rPr>
            <a:t>Standalone</a:t>
          </a:r>
        </a:p>
      </dsp:txBody>
      <dsp:txXfrm>
        <a:off x="-1826812" y="2711311"/>
        <a:ext cx="4146758" cy="392056"/>
      </dsp:txXfrm>
    </dsp:sp>
    <dsp:sp modelId="{10F7071C-D661-4C9B-AADD-15C787DE161D}">
      <dsp:nvSpPr>
        <dsp:cNvPr id="0" name=""/>
        <dsp:cNvSpPr/>
      </dsp:nvSpPr>
      <dsp:spPr>
        <a:xfrm>
          <a:off x="442594" y="833960"/>
          <a:ext cx="1952855" cy="4146758"/>
        </a:xfrm>
        <a:prstGeom prst="rect">
          <a:avLst/>
        </a:prstGeom>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6350" cap="flat" cmpd="sng" algn="ctr">
          <a:solidFill>
            <a:schemeClr val="accent2"/>
          </a:solidFill>
          <a:prstDash val="solid"/>
          <a:miter lim="800000"/>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42240" tIns="345772" rIns="142240" bIns="142240" numCol="1" spcCol="1270" anchor="t" anchorCtr="0">
          <a:noAutofit/>
        </a:bodyPr>
        <a:lstStyle/>
        <a:p>
          <a:pPr marL="228600" lvl="1" indent="-228600" algn="l" defTabSz="889000">
            <a:lnSpc>
              <a:spcPct val="90000"/>
            </a:lnSpc>
            <a:spcBef>
              <a:spcPct val="0"/>
            </a:spcBef>
            <a:spcAft>
              <a:spcPct val="15000"/>
            </a:spcAft>
            <a:buFont typeface="Wingdings" panose="05000000000000000000" pitchFamily="2" charset="2"/>
            <a:buChar char="Ø"/>
          </a:pPr>
          <a:r>
            <a:rPr lang="en-US" sz="2000" kern="1200" dirty="0">
              <a:solidFill>
                <a:schemeClr val="tx1"/>
              </a:solidFill>
              <a:latin typeface="Cambria" panose="02040503050406030204" pitchFamily="18" charset="0"/>
              <a:ea typeface="Cambria" panose="02040503050406030204" pitchFamily="18" charset="0"/>
            </a:rPr>
            <a:t>Only affiliate in one city</a:t>
          </a:r>
          <a:br>
            <a:rPr lang="en-US" sz="2000" kern="1200" dirty="0">
              <a:solidFill>
                <a:schemeClr val="tx1"/>
              </a:solidFill>
              <a:latin typeface="Cambria" panose="02040503050406030204" pitchFamily="18" charset="0"/>
              <a:ea typeface="Cambria" panose="02040503050406030204" pitchFamily="18" charset="0"/>
            </a:rPr>
          </a:br>
          <a:br>
            <a:rPr lang="en-US" sz="2000" kern="1200" dirty="0">
              <a:solidFill>
                <a:schemeClr val="tx1"/>
              </a:solidFill>
              <a:latin typeface="Cambria" panose="02040503050406030204" pitchFamily="18" charset="0"/>
              <a:ea typeface="Cambria" panose="02040503050406030204" pitchFamily="18" charset="0"/>
            </a:rPr>
          </a:br>
          <a:br>
            <a:rPr lang="en-US" sz="2000" kern="1200" dirty="0">
              <a:solidFill>
                <a:schemeClr val="tx1"/>
              </a:solidFill>
              <a:latin typeface="Cambria" panose="02040503050406030204" pitchFamily="18" charset="0"/>
              <a:ea typeface="Cambria" panose="02040503050406030204" pitchFamily="18" charset="0"/>
            </a:rPr>
          </a:br>
          <a:br>
            <a:rPr lang="en-US" sz="2000" kern="1200" dirty="0">
              <a:solidFill>
                <a:schemeClr val="tx1"/>
              </a:solidFill>
              <a:latin typeface="Cambria" panose="02040503050406030204" pitchFamily="18" charset="0"/>
              <a:ea typeface="Cambria" panose="02040503050406030204" pitchFamily="18" charset="0"/>
            </a:rPr>
          </a:br>
          <a:endParaRPr lang="en-US" sz="2000" kern="1200" dirty="0">
            <a:solidFill>
              <a:schemeClr val="tx1"/>
            </a:solidFill>
            <a:latin typeface="Cambria" panose="02040503050406030204" pitchFamily="18" charset="0"/>
            <a:ea typeface="Cambria" panose="02040503050406030204" pitchFamily="18" charset="0"/>
          </a:endParaRPr>
        </a:p>
        <a:p>
          <a:pPr marL="228600" lvl="1" indent="-228600" algn="l" defTabSz="889000">
            <a:lnSpc>
              <a:spcPct val="90000"/>
            </a:lnSpc>
            <a:spcBef>
              <a:spcPct val="0"/>
            </a:spcBef>
            <a:spcAft>
              <a:spcPct val="15000"/>
            </a:spcAft>
            <a:buFont typeface="Arial" panose="020B0604020202020204" pitchFamily="34" charset="0"/>
            <a:buChar char="•"/>
          </a:pPr>
          <a:r>
            <a:rPr lang="en-US" sz="2000" kern="1200" dirty="0">
              <a:solidFill>
                <a:schemeClr val="tx1"/>
              </a:solidFill>
              <a:latin typeface="Cambria" panose="02040503050406030204" pitchFamily="18" charset="0"/>
              <a:ea typeface="Cambria" panose="02040503050406030204" pitchFamily="18" charset="0"/>
            </a:rPr>
            <a:t>Anchorage Newport News, Dayton</a:t>
          </a:r>
        </a:p>
        <a:p>
          <a:pPr marL="457200" lvl="2" indent="-228600" algn="l" defTabSz="889000">
            <a:lnSpc>
              <a:spcPct val="90000"/>
            </a:lnSpc>
            <a:spcBef>
              <a:spcPct val="0"/>
            </a:spcBef>
            <a:spcAft>
              <a:spcPct val="15000"/>
            </a:spcAft>
            <a:buFont typeface="Wingdings" panose="05000000000000000000" pitchFamily="2" charset="2"/>
            <a:buNone/>
          </a:pPr>
          <a:r>
            <a:rPr lang="en-US" sz="2000" kern="1200" dirty="0">
              <a:solidFill>
                <a:schemeClr val="tx1"/>
              </a:solidFill>
              <a:latin typeface="Cambria" panose="02040503050406030204" pitchFamily="18" charset="0"/>
              <a:ea typeface="Cambria" panose="02040503050406030204" pitchFamily="18" charset="0"/>
            </a:rPr>
            <a:t>Fort Wayne</a:t>
          </a:r>
        </a:p>
        <a:p>
          <a:pPr marL="457200" lvl="2" indent="-228600" algn="l" defTabSz="889000">
            <a:lnSpc>
              <a:spcPct val="90000"/>
            </a:lnSpc>
            <a:spcBef>
              <a:spcPct val="0"/>
            </a:spcBef>
            <a:spcAft>
              <a:spcPct val="15000"/>
            </a:spcAft>
            <a:buFont typeface="Wingdings" panose="05000000000000000000" pitchFamily="2" charset="2"/>
            <a:buNone/>
          </a:pPr>
          <a:r>
            <a:rPr lang="en-US" sz="2000" kern="1200" dirty="0">
              <a:solidFill>
                <a:schemeClr val="tx1"/>
              </a:solidFill>
              <a:latin typeface="Cambria" panose="02040503050406030204" pitchFamily="18" charset="0"/>
              <a:ea typeface="Cambria" panose="02040503050406030204" pitchFamily="18" charset="0"/>
            </a:rPr>
            <a:t>Rockford</a:t>
          </a:r>
        </a:p>
      </dsp:txBody>
      <dsp:txXfrm>
        <a:off x="442594" y="833960"/>
        <a:ext cx="1952855" cy="4146758"/>
      </dsp:txXfrm>
    </dsp:sp>
    <dsp:sp modelId="{D034643A-4EB8-4E7C-B654-BA224C17A857}">
      <dsp:nvSpPr>
        <dsp:cNvPr id="0" name=""/>
        <dsp:cNvSpPr/>
      </dsp:nvSpPr>
      <dsp:spPr>
        <a:xfrm>
          <a:off x="50538" y="316446"/>
          <a:ext cx="784112" cy="7841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F468A3B-6D18-4B99-B964-3CF8BA3528C5}">
      <dsp:nvSpPr>
        <dsp:cNvPr id="0" name=""/>
        <dsp:cNvSpPr/>
      </dsp:nvSpPr>
      <dsp:spPr>
        <a:xfrm rot="16200000">
          <a:off x="1014192" y="2711311"/>
          <a:ext cx="4146758" cy="392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45772" bIns="0" numCol="1" spcCol="1270" anchor="t" anchorCtr="0">
          <a:noAutofit/>
        </a:bodyPr>
        <a:lstStyle/>
        <a:p>
          <a:pPr marL="0" lvl="0" indent="0" algn="r" defTabSz="1244600">
            <a:lnSpc>
              <a:spcPct val="90000"/>
            </a:lnSpc>
            <a:spcBef>
              <a:spcPct val="0"/>
            </a:spcBef>
            <a:spcAft>
              <a:spcPct val="35000"/>
            </a:spcAft>
            <a:buNone/>
          </a:pPr>
          <a:r>
            <a:rPr lang="en-US" sz="2800" kern="1200" dirty="0">
              <a:solidFill>
                <a:srgbClr val="FF9900"/>
              </a:solidFill>
              <a:latin typeface="Cambria" panose="02040503050406030204" pitchFamily="18" charset="0"/>
              <a:ea typeface="Cambria" panose="02040503050406030204" pitchFamily="18" charset="0"/>
            </a:rPr>
            <a:t>Dual Locations</a:t>
          </a:r>
        </a:p>
      </dsp:txBody>
      <dsp:txXfrm>
        <a:off x="1014192" y="2711311"/>
        <a:ext cx="4146758" cy="392056"/>
      </dsp:txXfrm>
    </dsp:sp>
    <dsp:sp modelId="{E073898E-154A-42DB-ADC9-F49F24D3039F}">
      <dsp:nvSpPr>
        <dsp:cNvPr id="0" name=""/>
        <dsp:cNvSpPr/>
      </dsp:nvSpPr>
      <dsp:spPr>
        <a:xfrm>
          <a:off x="3283600" y="833960"/>
          <a:ext cx="1952855" cy="4146758"/>
        </a:xfrm>
        <a:prstGeom prst="rect">
          <a:avLst/>
        </a:prstGeom>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6350" cap="flat" cmpd="sng" algn="ctr">
          <a:solidFill>
            <a:schemeClr val="accent2"/>
          </a:solidFill>
          <a:prstDash val="solid"/>
          <a:miter lim="800000"/>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84912" tIns="345772" rIns="184912" bIns="184912" numCol="1" spcCol="1270" anchor="t" anchorCtr="0">
          <a:noAutofit/>
        </a:bodyPr>
        <a:lstStyle/>
        <a:p>
          <a:pPr marL="228600" lvl="1" indent="-228600" algn="l" defTabSz="889000">
            <a:lnSpc>
              <a:spcPct val="90000"/>
            </a:lnSpc>
            <a:spcBef>
              <a:spcPct val="0"/>
            </a:spcBef>
            <a:spcAft>
              <a:spcPct val="15000"/>
            </a:spcAft>
            <a:buFont typeface="Wingdings" panose="05000000000000000000" pitchFamily="2" charset="2"/>
            <a:buChar char="Ø"/>
          </a:pPr>
          <a:r>
            <a:rPr lang="en-US" sz="2000" kern="1200" dirty="0">
              <a:latin typeface="Cambria" panose="02040503050406030204" pitchFamily="18" charset="0"/>
              <a:ea typeface="Cambria" panose="02040503050406030204" pitchFamily="18" charset="0"/>
            </a:rPr>
            <a:t>Two affiliates in one city</a:t>
          </a:r>
          <a:br>
            <a:rPr lang="en-US" sz="2000" kern="1200" dirty="0">
              <a:latin typeface="Cambria" panose="02040503050406030204" pitchFamily="18" charset="0"/>
              <a:ea typeface="Cambria" panose="02040503050406030204" pitchFamily="18" charset="0"/>
            </a:rPr>
          </a:br>
          <a:br>
            <a:rPr lang="en-US" sz="2000" kern="1200" dirty="0">
              <a:latin typeface="Cambria" panose="02040503050406030204" pitchFamily="18" charset="0"/>
              <a:ea typeface="Cambria" panose="02040503050406030204" pitchFamily="18" charset="0"/>
            </a:rPr>
          </a:br>
          <a:br>
            <a:rPr lang="en-US" sz="2000" kern="1200" dirty="0">
              <a:latin typeface="Cambria" panose="02040503050406030204" pitchFamily="18" charset="0"/>
              <a:ea typeface="Cambria" panose="02040503050406030204" pitchFamily="18" charset="0"/>
            </a:rPr>
          </a:br>
          <a:endParaRPr lang="en-US" sz="2000" kern="1200" dirty="0">
            <a:latin typeface="Cambria" panose="02040503050406030204" pitchFamily="18" charset="0"/>
            <a:ea typeface="Cambria" panose="02040503050406030204" pitchFamily="18" charset="0"/>
          </a:endParaRPr>
        </a:p>
        <a:p>
          <a:pPr marL="228600" lvl="1" indent="-228600" algn="l" defTabSz="889000">
            <a:lnSpc>
              <a:spcPct val="90000"/>
            </a:lnSpc>
            <a:spcBef>
              <a:spcPct val="0"/>
            </a:spcBef>
            <a:spcAft>
              <a:spcPct val="15000"/>
            </a:spcAft>
            <a:buFont typeface="Arial" panose="020B0604020202020204" pitchFamily="34" charset="0"/>
            <a:buChar char="•"/>
          </a:pPr>
          <a:r>
            <a:rPr lang="en-US" sz="2000" kern="1200" dirty="0">
              <a:latin typeface="Cambria" panose="02040503050406030204" pitchFamily="18" charset="0"/>
              <a:ea typeface="Cambria" panose="02040503050406030204" pitchFamily="18" charset="0"/>
            </a:rPr>
            <a:t>Lincoln</a:t>
          </a:r>
        </a:p>
        <a:p>
          <a:pPr marL="457200" lvl="2" indent="-228600" algn="l" defTabSz="889000">
            <a:lnSpc>
              <a:spcPct val="90000"/>
            </a:lnSpc>
            <a:spcBef>
              <a:spcPct val="0"/>
            </a:spcBef>
            <a:spcAft>
              <a:spcPct val="15000"/>
            </a:spcAft>
            <a:buFont typeface="Wingdings" panose="05000000000000000000" pitchFamily="2" charset="2"/>
            <a:buNone/>
          </a:pPr>
          <a:r>
            <a:rPr lang="en-US" sz="2000" kern="1200" dirty="0">
              <a:latin typeface="Cambria" panose="02040503050406030204" pitchFamily="18" charset="0"/>
              <a:ea typeface="Cambria" panose="02040503050406030204" pitchFamily="18" charset="0"/>
            </a:rPr>
            <a:t>Des Moines</a:t>
          </a:r>
        </a:p>
        <a:p>
          <a:pPr marL="457200" lvl="2" indent="-228600" algn="l" defTabSz="889000">
            <a:lnSpc>
              <a:spcPct val="90000"/>
            </a:lnSpc>
            <a:spcBef>
              <a:spcPct val="0"/>
            </a:spcBef>
            <a:spcAft>
              <a:spcPct val="15000"/>
            </a:spcAft>
            <a:buFont typeface="Wingdings" panose="05000000000000000000" pitchFamily="2" charset="2"/>
            <a:buNone/>
          </a:pPr>
          <a:r>
            <a:rPr lang="en-US" sz="2000" kern="1200" dirty="0">
              <a:latin typeface="Cambria" panose="02040503050406030204" pitchFamily="18" charset="0"/>
              <a:ea typeface="Cambria" panose="02040503050406030204" pitchFamily="18" charset="0"/>
            </a:rPr>
            <a:t>Louisville</a:t>
          </a:r>
        </a:p>
        <a:p>
          <a:pPr marL="457200" lvl="2" indent="-228600" algn="l" defTabSz="889000">
            <a:lnSpc>
              <a:spcPct val="90000"/>
            </a:lnSpc>
            <a:spcBef>
              <a:spcPct val="0"/>
            </a:spcBef>
            <a:spcAft>
              <a:spcPct val="15000"/>
            </a:spcAft>
            <a:buFont typeface="Wingdings" panose="05000000000000000000" pitchFamily="2" charset="2"/>
            <a:buNone/>
          </a:pPr>
          <a:r>
            <a:rPr lang="en-US" sz="2000" kern="1200" dirty="0">
              <a:latin typeface="Cambria" panose="02040503050406030204" pitchFamily="18" charset="0"/>
              <a:ea typeface="Cambria" panose="02040503050406030204" pitchFamily="18" charset="0"/>
            </a:rPr>
            <a:t>Indianapolis</a:t>
          </a:r>
        </a:p>
        <a:p>
          <a:pPr marL="457200" lvl="2" indent="-228600" algn="l" defTabSz="889000">
            <a:lnSpc>
              <a:spcPct val="90000"/>
            </a:lnSpc>
            <a:spcBef>
              <a:spcPct val="0"/>
            </a:spcBef>
            <a:spcAft>
              <a:spcPct val="15000"/>
            </a:spcAft>
            <a:buFont typeface="Wingdings" panose="05000000000000000000" pitchFamily="2" charset="2"/>
            <a:buNone/>
          </a:pPr>
          <a:r>
            <a:rPr lang="en-US" sz="2000" kern="1200" dirty="0">
              <a:latin typeface="Cambria" panose="02040503050406030204" pitchFamily="18" charset="0"/>
              <a:ea typeface="Cambria" panose="02040503050406030204" pitchFamily="18" charset="0"/>
            </a:rPr>
            <a:t>Salt Lake</a:t>
          </a:r>
        </a:p>
        <a:p>
          <a:pPr marL="457200" lvl="2" indent="-228600" algn="l" defTabSz="889000">
            <a:lnSpc>
              <a:spcPct val="90000"/>
            </a:lnSpc>
            <a:spcBef>
              <a:spcPct val="0"/>
            </a:spcBef>
            <a:spcAft>
              <a:spcPct val="15000"/>
            </a:spcAft>
            <a:buFont typeface="Wingdings" panose="05000000000000000000" pitchFamily="2" charset="2"/>
            <a:buNone/>
          </a:pPr>
          <a:r>
            <a:rPr lang="en-US" sz="2000" kern="1200" dirty="0">
              <a:latin typeface="Cambria" panose="02040503050406030204" pitchFamily="18" charset="0"/>
              <a:ea typeface="Cambria" panose="02040503050406030204" pitchFamily="18" charset="0"/>
            </a:rPr>
            <a:t>City</a:t>
          </a:r>
        </a:p>
      </dsp:txBody>
      <dsp:txXfrm>
        <a:off x="3283600" y="833960"/>
        <a:ext cx="1952855" cy="4146758"/>
      </dsp:txXfrm>
    </dsp:sp>
    <dsp:sp modelId="{EB158564-15A4-48C4-87F7-84B8A707D173}">
      <dsp:nvSpPr>
        <dsp:cNvPr id="0" name=""/>
        <dsp:cNvSpPr/>
      </dsp:nvSpPr>
      <dsp:spPr>
        <a:xfrm>
          <a:off x="2891543" y="316446"/>
          <a:ext cx="784112" cy="7841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8DA9E08-A412-4EAB-A146-AC7CB325DFE7}">
      <dsp:nvSpPr>
        <dsp:cNvPr id="0" name=""/>
        <dsp:cNvSpPr/>
      </dsp:nvSpPr>
      <dsp:spPr>
        <a:xfrm rot="16200000">
          <a:off x="3855198" y="2730503"/>
          <a:ext cx="4146758" cy="392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45772" bIns="0" numCol="1" spcCol="1270" anchor="t" anchorCtr="0">
          <a:noAutofit/>
        </a:bodyPr>
        <a:lstStyle/>
        <a:p>
          <a:pPr marL="0" lvl="0" indent="0" algn="r" defTabSz="1244600">
            <a:lnSpc>
              <a:spcPct val="90000"/>
            </a:lnSpc>
            <a:spcBef>
              <a:spcPct val="0"/>
            </a:spcBef>
            <a:spcAft>
              <a:spcPct val="35000"/>
            </a:spcAft>
            <a:buNone/>
          </a:pPr>
          <a:r>
            <a:rPr lang="en-US" sz="2800" kern="1200" dirty="0">
              <a:solidFill>
                <a:srgbClr val="0066FF"/>
              </a:solidFill>
              <a:latin typeface="Cambria" panose="02040503050406030204" pitchFamily="18" charset="0"/>
              <a:ea typeface="Cambria" panose="02040503050406030204" pitchFamily="18" charset="0"/>
            </a:rPr>
            <a:t>Special Rounds</a:t>
          </a:r>
        </a:p>
      </dsp:txBody>
      <dsp:txXfrm>
        <a:off x="3855198" y="2730503"/>
        <a:ext cx="4146758" cy="392056"/>
      </dsp:txXfrm>
    </dsp:sp>
    <dsp:sp modelId="{E52C9495-FFEC-4D6D-AA67-C798EB8CA2BD}">
      <dsp:nvSpPr>
        <dsp:cNvPr id="0" name=""/>
        <dsp:cNvSpPr/>
      </dsp:nvSpPr>
      <dsp:spPr>
        <a:xfrm>
          <a:off x="6124605" y="853151"/>
          <a:ext cx="1952855" cy="4146758"/>
        </a:xfrm>
        <a:prstGeom prst="rect">
          <a:avLst/>
        </a:prstGeom>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6350" cap="flat" cmpd="sng" algn="ctr">
          <a:solidFill>
            <a:schemeClr val="accent2"/>
          </a:solidFill>
          <a:prstDash val="solid"/>
          <a:miter lim="800000"/>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84912" tIns="345772" rIns="184912" bIns="184912" numCol="1" spcCol="1270" anchor="t" anchorCtr="0">
          <a:noAutofit/>
        </a:bodyPr>
        <a:lstStyle/>
        <a:p>
          <a:pPr marL="228600" lvl="1" indent="-228600" algn="l" defTabSz="889000">
            <a:lnSpc>
              <a:spcPct val="90000"/>
            </a:lnSpc>
            <a:spcBef>
              <a:spcPct val="0"/>
            </a:spcBef>
            <a:spcAft>
              <a:spcPct val="15000"/>
            </a:spcAft>
            <a:buFont typeface="Wingdings" panose="05000000000000000000" pitchFamily="2" charset="2"/>
            <a:buChar char="Ø"/>
          </a:pPr>
          <a:r>
            <a:rPr lang="en-US" sz="2000" kern="1200" dirty="0">
              <a:latin typeface="Cambria" panose="02040503050406030204" pitchFamily="18" charset="0"/>
              <a:ea typeface="Cambria" panose="02040503050406030204" pitchFamily="18" charset="0"/>
            </a:rPr>
            <a:t>Set apart from normal rounds (many reasons)</a:t>
          </a:r>
          <a:br>
            <a:rPr lang="en-US" sz="2000" kern="1200" dirty="0">
              <a:latin typeface="Cambria" panose="02040503050406030204" pitchFamily="18" charset="0"/>
              <a:ea typeface="Cambria" panose="02040503050406030204" pitchFamily="18" charset="0"/>
            </a:rPr>
          </a:br>
          <a:endParaRPr lang="en-US" sz="2000" kern="1200" dirty="0">
            <a:latin typeface="Cambria" panose="02040503050406030204" pitchFamily="18" charset="0"/>
            <a:ea typeface="Cambria" panose="02040503050406030204" pitchFamily="18" charset="0"/>
          </a:endParaRPr>
        </a:p>
        <a:p>
          <a:pPr marL="228600" lvl="1" indent="-228600" algn="l" defTabSz="889000">
            <a:lnSpc>
              <a:spcPct val="90000"/>
            </a:lnSpc>
            <a:spcBef>
              <a:spcPct val="0"/>
            </a:spcBef>
            <a:spcAft>
              <a:spcPct val="15000"/>
            </a:spcAft>
            <a:buFont typeface="Arial" panose="020B0604020202020204" pitchFamily="34" charset="0"/>
            <a:buChar char="•"/>
          </a:pPr>
          <a:r>
            <a:rPr lang="en-US" sz="2000" kern="1200" dirty="0">
              <a:latin typeface="Cambria" panose="02040503050406030204" pitchFamily="18" charset="0"/>
              <a:ea typeface="Cambria" panose="02040503050406030204" pitchFamily="18" charset="0"/>
            </a:rPr>
            <a:t>Sacramento</a:t>
          </a:r>
        </a:p>
      </dsp:txBody>
      <dsp:txXfrm>
        <a:off x="6124605" y="853151"/>
        <a:ext cx="1952855" cy="4146758"/>
      </dsp:txXfrm>
    </dsp:sp>
    <dsp:sp modelId="{59820D4E-C6BA-4049-A180-C0BD2B3EF972}">
      <dsp:nvSpPr>
        <dsp:cNvPr id="0" name=""/>
        <dsp:cNvSpPr/>
      </dsp:nvSpPr>
      <dsp:spPr>
        <a:xfrm>
          <a:off x="5732549" y="316446"/>
          <a:ext cx="784112" cy="82249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BD4573-58E7-4156-A133-2731F5F8D1A6}" type="datetimeFigureOut">
              <a:rPr lang="en-US" smtClean="0"/>
              <a:t>4/14/2020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3B0CF2-7F87-4E02-A248-870047730F99}" type="slidenum">
              <a:rPr lang="en-US" smtClean="0"/>
              <a:t>‹#›</a:t>
            </a:fld>
            <a:endParaRPr lang="en-US"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3B0CF2-7F87-4E02-A248-870047730F99}" type="slidenum">
              <a:rPr lang="en-US" smtClean="0"/>
              <a:t>1</a:t>
            </a:fld>
            <a:endParaRPr lang="en-US" dirty="0"/>
          </a:p>
        </p:txBody>
      </p:sp>
    </p:spTree>
    <p:extLst>
      <p:ext uri="{BB962C8B-B14F-4D97-AF65-F5344CB8AC3E}">
        <p14:creationId xmlns:p14="http://schemas.microsoft.com/office/powerpoint/2010/main" val="14951338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3B0CF2-7F87-4E02-A248-870047730F99}" type="slidenum">
              <a:rPr lang="en-US" smtClean="0"/>
              <a:t>21</a:t>
            </a:fld>
            <a:endParaRPr lang="en-US" dirty="0"/>
          </a:p>
        </p:txBody>
      </p:sp>
    </p:spTree>
    <p:extLst>
      <p:ext uri="{BB962C8B-B14F-4D97-AF65-F5344CB8AC3E}">
        <p14:creationId xmlns:p14="http://schemas.microsoft.com/office/powerpoint/2010/main" val="34122212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3B0CF2-7F87-4E02-A248-870047730F99}" type="slidenum">
              <a:rPr lang="en-US" smtClean="0"/>
              <a:t>22</a:t>
            </a:fld>
            <a:endParaRPr lang="en-US" dirty="0"/>
          </a:p>
        </p:txBody>
      </p:sp>
    </p:spTree>
    <p:extLst>
      <p:ext uri="{BB962C8B-B14F-4D97-AF65-F5344CB8AC3E}">
        <p14:creationId xmlns:p14="http://schemas.microsoft.com/office/powerpoint/2010/main" val="300797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3B0CF2-7F87-4E02-A248-870047730F99}" type="slidenum">
              <a:rPr lang="en-US" smtClean="0"/>
              <a:t>2</a:t>
            </a:fld>
            <a:endParaRPr lang="en-US" dirty="0"/>
          </a:p>
        </p:txBody>
      </p:sp>
    </p:spTree>
    <p:extLst>
      <p:ext uri="{BB962C8B-B14F-4D97-AF65-F5344CB8AC3E}">
        <p14:creationId xmlns:p14="http://schemas.microsoft.com/office/powerpoint/2010/main" val="39359897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893B0CF2-7F87-4E02-A248-870047730F99}" type="slidenum">
              <a:rPr lang="en-US" smtClean="0"/>
              <a:t>8</a:t>
            </a:fld>
            <a:endParaRPr lang="en-US" dirty="0"/>
          </a:p>
        </p:txBody>
      </p:sp>
    </p:spTree>
    <p:extLst>
      <p:ext uri="{BB962C8B-B14F-4D97-AF65-F5344CB8AC3E}">
        <p14:creationId xmlns:p14="http://schemas.microsoft.com/office/powerpoint/2010/main" val="1929092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893B0CF2-7F87-4E02-A248-870047730F99}" type="slidenum">
              <a:rPr lang="en-US" smtClean="0"/>
              <a:t>9</a:t>
            </a:fld>
            <a:endParaRPr lang="en-US" dirty="0"/>
          </a:p>
        </p:txBody>
      </p:sp>
    </p:spTree>
    <p:extLst>
      <p:ext uri="{BB962C8B-B14F-4D97-AF65-F5344CB8AC3E}">
        <p14:creationId xmlns:p14="http://schemas.microsoft.com/office/powerpoint/2010/main" val="3509191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893B0CF2-7F87-4E02-A248-870047730F99}" type="slidenum">
              <a:rPr lang="en-US" smtClean="0"/>
              <a:t>12</a:t>
            </a:fld>
            <a:endParaRPr lang="en-US" dirty="0"/>
          </a:p>
        </p:txBody>
      </p:sp>
    </p:spTree>
    <p:extLst>
      <p:ext uri="{BB962C8B-B14F-4D97-AF65-F5344CB8AC3E}">
        <p14:creationId xmlns:p14="http://schemas.microsoft.com/office/powerpoint/2010/main" val="14259752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3B0CF2-7F87-4E02-A248-870047730F99}" type="slidenum">
              <a:rPr lang="en-US" smtClean="0"/>
              <a:t>13</a:t>
            </a:fld>
            <a:endParaRPr lang="en-US" dirty="0"/>
          </a:p>
        </p:txBody>
      </p:sp>
    </p:spTree>
    <p:extLst>
      <p:ext uri="{BB962C8B-B14F-4D97-AF65-F5344CB8AC3E}">
        <p14:creationId xmlns:p14="http://schemas.microsoft.com/office/powerpoint/2010/main" val="1786846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3B0CF2-7F87-4E02-A248-870047730F99}" type="slidenum">
              <a:rPr lang="en-US" smtClean="0"/>
              <a:t>15</a:t>
            </a:fld>
            <a:endParaRPr lang="en-US" dirty="0"/>
          </a:p>
        </p:txBody>
      </p:sp>
    </p:spTree>
    <p:extLst>
      <p:ext uri="{BB962C8B-B14F-4D97-AF65-F5344CB8AC3E}">
        <p14:creationId xmlns:p14="http://schemas.microsoft.com/office/powerpoint/2010/main" val="2813487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741441-5574-4421-B352-DAA371565E1B}" type="slidenum">
              <a:rPr lang="en-US" smtClean="0"/>
              <a:t>19</a:t>
            </a:fld>
            <a:endParaRPr lang="en-US" dirty="0"/>
          </a:p>
        </p:txBody>
      </p:sp>
    </p:spTree>
    <p:extLst>
      <p:ext uri="{BB962C8B-B14F-4D97-AF65-F5344CB8AC3E}">
        <p14:creationId xmlns:p14="http://schemas.microsoft.com/office/powerpoint/2010/main" val="40763793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3B0CF2-7F87-4E02-A248-870047730F99}" type="slidenum">
              <a:rPr lang="en-US" smtClean="0"/>
              <a:t>20</a:t>
            </a:fld>
            <a:endParaRPr lang="en-US" dirty="0"/>
          </a:p>
        </p:txBody>
      </p:sp>
    </p:spTree>
    <p:extLst>
      <p:ext uri="{BB962C8B-B14F-4D97-AF65-F5344CB8AC3E}">
        <p14:creationId xmlns:p14="http://schemas.microsoft.com/office/powerpoint/2010/main" val="35984190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grpSp>
        <p:nvGrpSpPr>
          <p:cNvPr id="10" name="Group 9"/>
          <p:cNvGrpSpPr/>
          <p:nvPr/>
        </p:nvGrpSpPr>
        <p:grpSpPr>
          <a:xfrm>
            <a:off x="0" y="6208894"/>
            <a:ext cx="12192000" cy="649106"/>
            <a:chOff x="0" y="6208894"/>
            <a:chExt cx="12192000" cy="649106"/>
          </a:xfrm>
        </p:grpSpPr>
        <p:sp>
          <p:nvSpPr>
            <p:cNvPr id="2" name="Rectangle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cxnSp>
          <p:nvCxnSpPr>
            <p:cNvPr id="7" name="Straight Connector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Straight Connector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r>
              <a:rPr kumimoji="0" lang="en-US"/>
              <a:t>Click to edit Master title style</a:t>
            </a:r>
            <a:endParaRPr kumimoji="0" lang="en-US" dirty="0"/>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21A1D30-C0A0-4124-A783-34D9F15FA0FE}" type="datetime1">
              <a:rPr lang="en-US" smtClean="0"/>
              <a:t>4/14/2020</a:t>
            </a:fld>
            <a:endParaRPr lang="en-US" dirty="0"/>
          </a:p>
        </p:txBody>
      </p:sp>
      <p:sp>
        <p:nvSpPr>
          <p:cNvPr id="19" name="Footer Placeholder 18"/>
          <p:cNvSpPr>
            <a:spLocks noGrp="1"/>
          </p:cNvSpPr>
          <p:nvPr>
            <p:ph type="ftr" sz="quarter" idx="11"/>
          </p:nvPr>
        </p:nvSpPr>
        <p:spPr/>
        <p:txBody>
          <a:bodyPr/>
          <a:lstStyle/>
          <a:p>
            <a:r>
              <a:rPr lang="en-US" dirty="0"/>
              <a:t>Add a footer</a:t>
            </a:r>
          </a:p>
        </p:txBody>
      </p:sp>
      <p:sp>
        <p:nvSpPr>
          <p:cNvPr id="27" name="Slide Number Placeholder 2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2D5871-AB0F-4B3D-8861-97E78CB7B47E}" type="datetime1">
              <a:rPr lang="en-US" smtClean="0"/>
              <a:t>4/14/2020</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4418406-4C3F-4F3E-80BD-A22568EA37EB}" type="datetime1">
              <a:rPr lang="en-US" smtClean="0"/>
              <a:t>4/14/2020</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5F28077-7188-48C5-8679-2287FAC952E9}" type="datetime1">
              <a:rPr lang="en-US" smtClean="0"/>
              <a:t>4/14/2020</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2DCB740-6776-4EE9-99FD-96D592FA5A23}" type="datetime1">
              <a:rPr lang="en-US" smtClean="0"/>
              <a:t>4/14/2020</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5F6BD99-6FFD-46C5-B5E2-43A34BDA2566}" type="datetime1">
              <a:rPr lang="en-US" smtClean="0"/>
              <a:t>4/14/2020</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022678E-214C-4CF8-97C7-95015FB02960}" type="datetime1">
              <a:rPr lang="en-US" smtClean="0"/>
              <a:t>4/14/2020</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D55660E0-FA77-4473-A859-74127B089143}" type="datetime1">
              <a:rPr lang="en-US" smtClean="0"/>
              <a:t>4/14/2020</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88D7B8-9F07-4899-827D-5F3CFDDEB574}" type="datetime1">
              <a:rPr lang="en-US" smtClean="0"/>
              <a:t>4/14/2020</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5197C5C-1CD1-417D-A89C-14747F5222C7}" type="datetime1">
              <a:rPr lang="en-US" smtClean="0"/>
              <a:t>4/14/2020</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359EFBB-CFA1-4AA8-9123-F0B52DBD84FE}" type="datetime1">
              <a:rPr lang="en-US" smtClean="0"/>
              <a:t>4/14/2020</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a:xfrm>
            <a:off x="10769600" y="6356351"/>
            <a:ext cx="812800" cy="365125"/>
          </a:xfrm>
        </p:spPr>
        <p:txBody>
          <a:bodyPr/>
          <a:lstStyle/>
          <a:p>
            <a:fld id="{401CF334-2D5C-4859-84A6-CA7E6E43FAEB}" type="slidenum">
              <a:rPr lang="en-US" smtClean="0"/>
              <a:t>‹#›</a:t>
            </a:fld>
            <a:endParaRPr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oup 24"/>
          <p:cNvGrpSpPr/>
          <p:nvPr/>
        </p:nvGrpSpPr>
        <p:grpSpPr>
          <a:xfrm>
            <a:off x="-29028" y="-7144"/>
            <a:ext cx="12240731" cy="6879658"/>
            <a:chOff x="0" y="-21658"/>
            <a:chExt cx="12240731" cy="6879658"/>
          </a:xfrm>
        </p:grpSpPr>
        <p:sp>
          <p:nvSpPr>
            <p:cNvPr id="26" name="Rectangle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7" name="Group 26"/>
            <p:cNvGrpSpPr/>
            <p:nvPr/>
          </p:nvGrpSpPr>
          <p:grpSpPr>
            <a:xfrm>
              <a:off x="0" y="-21658"/>
              <a:ext cx="12240731" cy="1041400"/>
              <a:chOff x="-25356" y="-7144"/>
              <a:chExt cx="12240731" cy="1041400"/>
            </a:xfrm>
          </p:grpSpPr>
          <p:sp>
            <p:nvSpPr>
              <p:cNvPr id="28" name="Freefor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sp>
            <p:nvSpPr>
              <p:cNvPr id="29" name="Free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grpSp>
            <p:nvGrpSpPr>
              <p:cNvPr id="31" name="Group 30"/>
              <p:cNvGrpSpPr/>
              <p:nvPr/>
            </p:nvGrpSpPr>
            <p:grpSpPr>
              <a:xfrm>
                <a:off x="-25356" y="202408"/>
                <a:ext cx="12240731" cy="649224"/>
                <a:chOff x="-19045" y="216550"/>
                <a:chExt cx="9180548" cy="649224"/>
              </a:xfrm>
            </p:grpSpPr>
            <p:sp>
              <p:nvSpPr>
                <p:cNvPr id="32" name="Free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33" name="Free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grpSp>
        </p:grpSp>
      </p:gr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100">
                <a:solidFill>
                  <a:schemeClr val="tx1"/>
                </a:solidFill>
              </a:defRPr>
            </a:lvl1pPr>
          </a:lstStyle>
          <a:p>
            <a:fld id="{61146459-E3C3-4969-9224-5ED50B492D17}" type="datetime1">
              <a:rPr lang="en-US" smtClean="0"/>
              <a:pPr/>
              <a:t>4/14/2020</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100">
                <a:solidFill>
                  <a:schemeClr val="tx1"/>
                </a:solidFill>
              </a:defRPr>
            </a:lvl1pPr>
          </a:lstStyle>
          <a:p>
            <a:r>
              <a:rPr lang="en-US" dirty="0"/>
              <a:t>Add a footer</a:t>
            </a: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100">
                <a:solidFill>
                  <a:schemeClr val="tx1"/>
                </a:solidFill>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2.xml"/><Relationship Id="rId11" Type="http://schemas.openxmlformats.org/officeDocument/2006/relationships/image" Target="../media/image15.svg"/><Relationship Id="rId5" Type="http://schemas.openxmlformats.org/officeDocument/2006/relationships/diagramQuickStyle" Target="../diagrams/quickStyle2.xml"/><Relationship Id="rId10" Type="http://schemas.openxmlformats.org/officeDocument/2006/relationships/image" Target="../media/image14.png"/><Relationship Id="rId4" Type="http://schemas.openxmlformats.org/officeDocument/2006/relationships/diagramLayout" Target="../diagrams/layout2.xml"/><Relationship Id="rId9" Type="http://schemas.openxmlformats.org/officeDocument/2006/relationships/image" Target="../media/image13.sv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mailto:Refproc@usccb.org"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4">
            <a:extLst>
              <a:ext uri="{FF2B5EF4-FFF2-40B4-BE49-F238E27FC236}">
                <a16:creationId xmlns:a16="http://schemas.microsoft.com/office/drawing/2014/main" id="{82D8C340-256B-4C47-8A69-22979D7C1BEE}"/>
              </a:ext>
            </a:extLst>
          </p:cNvPr>
          <p:cNvSpPr>
            <a:spLocks noGrp="1"/>
          </p:cNvSpPr>
          <p:nvPr>
            <p:ph type="subTitle" idx="1"/>
          </p:nvPr>
        </p:nvSpPr>
        <p:spPr>
          <a:xfrm>
            <a:off x="3476752" y="3336635"/>
            <a:ext cx="5238495" cy="1752600"/>
          </a:xfrm>
        </p:spPr>
        <p:txBody>
          <a:bodyPr/>
          <a:lstStyle/>
          <a:p>
            <a:pPr algn="ctr"/>
            <a:r>
              <a:rPr lang="en-US" sz="2400" dirty="0">
                <a:solidFill>
                  <a:schemeClr val="accent1"/>
                </a:solidFill>
                <a:latin typeface="Cambria" panose="02040503050406030204" pitchFamily="18" charset="0"/>
                <a:ea typeface="Cambria" panose="02040503050406030204" pitchFamily="18" charset="0"/>
                <a:cs typeface="Times New Roman" panose="02020603050405020304" pitchFamily="18" charset="0"/>
              </a:rPr>
              <a:t>U.S. Conference of Catholic Bishops</a:t>
            </a:r>
            <a:br>
              <a:rPr lang="en-US" sz="2400" dirty="0">
                <a:solidFill>
                  <a:schemeClr val="accent1"/>
                </a:solidFill>
                <a:latin typeface="Cambria" panose="02040503050406030204" pitchFamily="18" charset="0"/>
                <a:ea typeface="Cambria" panose="02040503050406030204" pitchFamily="18" charset="0"/>
                <a:cs typeface="Times New Roman" panose="02020603050405020304" pitchFamily="18" charset="0"/>
              </a:rPr>
            </a:br>
            <a:r>
              <a:rPr lang="en-US" sz="2400" dirty="0">
                <a:solidFill>
                  <a:schemeClr val="accent1"/>
                </a:solidFill>
                <a:latin typeface="Cambria" panose="02040503050406030204" pitchFamily="18" charset="0"/>
                <a:ea typeface="Cambria" panose="02040503050406030204" pitchFamily="18" charset="0"/>
                <a:cs typeface="Times New Roman" panose="02020603050405020304" pitchFamily="18" charset="0"/>
              </a:rPr>
              <a:t>Migration &amp; Refugee Services</a:t>
            </a:r>
            <a:br>
              <a:rPr lang="en-US" sz="2400" dirty="0">
                <a:solidFill>
                  <a:schemeClr val="accent1"/>
                </a:solidFill>
                <a:latin typeface="Cambria" panose="02040503050406030204" pitchFamily="18" charset="0"/>
                <a:ea typeface="Cambria" panose="02040503050406030204" pitchFamily="18" charset="0"/>
                <a:cs typeface="Times New Roman" panose="02020603050405020304" pitchFamily="18" charset="0"/>
              </a:rPr>
            </a:br>
            <a:r>
              <a:rPr lang="en-US" sz="2400" dirty="0">
                <a:solidFill>
                  <a:schemeClr val="accent1"/>
                </a:solidFill>
                <a:latin typeface="Cambria" panose="02040503050406030204" pitchFamily="18" charset="0"/>
                <a:ea typeface="Cambria" panose="02040503050406030204" pitchFamily="18" charset="0"/>
                <a:cs typeface="Times New Roman" panose="02020603050405020304" pitchFamily="18" charset="0"/>
              </a:rPr>
              <a:t>Processing Operations</a:t>
            </a:r>
          </a:p>
        </p:txBody>
      </p:sp>
      <p:sp>
        <p:nvSpPr>
          <p:cNvPr id="10" name="Title 3">
            <a:extLst>
              <a:ext uri="{FF2B5EF4-FFF2-40B4-BE49-F238E27FC236}">
                <a16:creationId xmlns:a16="http://schemas.microsoft.com/office/drawing/2014/main" id="{52E4E3E4-BFA1-4398-8972-7A53B83D242E}"/>
              </a:ext>
            </a:extLst>
          </p:cNvPr>
          <p:cNvSpPr txBox="1">
            <a:spLocks/>
          </p:cNvSpPr>
          <p:nvPr/>
        </p:nvSpPr>
        <p:spPr>
          <a:xfrm>
            <a:off x="2107182" y="1507835"/>
            <a:ext cx="7977632" cy="1828800"/>
          </a:xfrm>
          <a:prstGeom prst="rect">
            <a:avLst/>
          </a:prstGeom>
          <a:ln>
            <a:noFill/>
          </a:ln>
        </p:spPr>
        <p:txBody>
          <a:bodyPr vert="horz" lIns="0" tIns="0" rIns="18288" bIns="0" anchor="ctr">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tx2"/>
                </a:solidFill>
                <a:effectLst/>
                <a:latin typeface="+mj-lt"/>
                <a:ea typeface="+mj-ea"/>
                <a:cs typeface="+mj-cs"/>
              </a:defRPr>
            </a:lvl1pPr>
          </a:lstStyle>
          <a:p>
            <a:pPr algn="ctr"/>
            <a:r>
              <a:rPr lang="en-US" sz="4800" dirty="0">
                <a:solidFill>
                  <a:srgbClr val="0070C0"/>
                </a:solidFill>
                <a:latin typeface="Cambria" panose="02040503050406030204" pitchFamily="18" charset="0"/>
                <a:ea typeface="Cambria" panose="02040503050406030204" pitchFamily="18" charset="0"/>
                <a:cs typeface="Times New Roman" panose="02020603050405020304" pitchFamily="18" charset="0"/>
              </a:rPr>
              <a:t>Refugee and SIV Pipeline, Allocations, and Placement</a:t>
            </a:r>
          </a:p>
        </p:txBody>
      </p:sp>
      <p:sp>
        <p:nvSpPr>
          <p:cNvPr id="6" name="Subtitle 4">
            <a:extLst>
              <a:ext uri="{FF2B5EF4-FFF2-40B4-BE49-F238E27FC236}">
                <a16:creationId xmlns:a16="http://schemas.microsoft.com/office/drawing/2014/main" id="{57EE63B9-E138-43EF-9645-A8D5C453D362}"/>
              </a:ext>
            </a:extLst>
          </p:cNvPr>
          <p:cNvSpPr txBox="1">
            <a:spLocks/>
          </p:cNvSpPr>
          <p:nvPr/>
        </p:nvSpPr>
        <p:spPr>
          <a:xfrm>
            <a:off x="5009788" y="4606634"/>
            <a:ext cx="2172421" cy="482601"/>
          </a:xfrm>
          <a:prstGeom prst="rect">
            <a:avLst/>
          </a:prstGeom>
        </p:spPr>
        <p:txBody>
          <a:bodyPr vert="horz" lIns="0" rIns="18288" anchor="ctr">
            <a:normAutofit/>
          </a:bodyPr>
          <a:lstStyle>
            <a:lvl1pPr marL="0" marR="45720" indent="0" algn="r" rtl="0" eaLnBrk="1" latinLnBrk="0" hangingPunct="1">
              <a:spcBef>
                <a:spcPct val="20000"/>
              </a:spcBef>
              <a:buClr>
                <a:schemeClr val="accent3">
                  <a:lumMod val="50000"/>
                </a:schemeClr>
              </a:buClr>
              <a:buSzPct val="95000"/>
              <a:buFont typeface="Wingdings 2"/>
              <a:buNone/>
              <a:defRPr kumimoji="0" sz="2600" kern="1200">
                <a:solidFill>
                  <a:schemeClr val="tx1"/>
                </a:solidFill>
                <a:latin typeface="+mn-lt"/>
                <a:ea typeface="+mn-ea"/>
                <a:cs typeface="+mn-cs"/>
              </a:defRPr>
            </a:lvl1pPr>
            <a:lvl2pPr marL="457200" indent="0" algn="ctr" rtl="0" eaLnBrk="1" latinLnBrk="0" hangingPunct="1">
              <a:spcBef>
                <a:spcPct val="20000"/>
              </a:spcBef>
              <a:buClr>
                <a:schemeClr val="accent1">
                  <a:lumMod val="50000"/>
                </a:schemeClr>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accent2">
                  <a:lumMod val="50000"/>
                </a:schemeClr>
              </a:buClr>
              <a:buSzPct val="70000"/>
              <a:buFont typeface="Wingdings 2"/>
              <a:buNone/>
              <a:defRPr kumimoji="0" sz="2100" kern="1200">
                <a:solidFill>
                  <a:schemeClr val="tx1"/>
                </a:solidFill>
                <a:latin typeface="+mn-lt"/>
                <a:ea typeface="+mn-ea"/>
                <a:cs typeface="+mn-cs"/>
              </a:defRPr>
            </a:lvl3pPr>
            <a:lvl4pPr marL="1371600" indent="0" algn="ctr" rtl="0" eaLnBrk="1" latinLnBrk="0" hangingPunct="1">
              <a:spcBef>
                <a:spcPct val="20000"/>
              </a:spcBef>
              <a:buClr>
                <a:schemeClr val="accent3">
                  <a:lumMod val="50000"/>
                </a:schemeClr>
              </a:buClr>
              <a:buSzPct val="65000"/>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4">
                  <a:lumMod val="75000"/>
                </a:schemeClr>
              </a:buClr>
              <a:buSzPct val="65000"/>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5">
                  <a:lumMod val="50000"/>
                </a:schemeClr>
              </a:buClr>
              <a:buSzPct val="80000"/>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lumMod val="75000"/>
                </a:schemeClr>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ctr"/>
            <a:r>
              <a:rPr lang="en-US" sz="2000" b="1" dirty="0">
                <a:latin typeface="Cambria" panose="02040503050406030204" pitchFamily="18" charset="0"/>
                <a:cs typeface="Times New Roman" panose="02020603050405020304" pitchFamily="18" charset="0"/>
              </a:rPr>
              <a:t>April 7, 2020</a:t>
            </a:r>
          </a:p>
        </p:txBody>
      </p:sp>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3C70F-653B-4ACF-B70A-5762B5612374}"/>
              </a:ext>
            </a:extLst>
          </p:cNvPr>
          <p:cNvSpPr>
            <a:spLocks noGrp="1"/>
          </p:cNvSpPr>
          <p:nvPr>
            <p:ph type="title"/>
          </p:nvPr>
        </p:nvSpPr>
        <p:spPr>
          <a:xfrm>
            <a:off x="400050" y="274320"/>
            <a:ext cx="11468862" cy="1143000"/>
          </a:xfrm>
        </p:spPr>
        <p:txBody>
          <a:bodyPr>
            <a:normAutofit/>
          </a:bodyPr>
          <a:lstStyle/>
          <a:p>
            <a:pPr algn="ctr"/>
            <a:r>
              <a:rPr lang="en-US" sz="3600" dirty="0">
                <a:latin typeface="Cambria" panose="02040503050406030204" pitchFamily="18" charset="0"/>
                <a:ea typeface="Cambria" panose="02040503050406030204" pitchFamily="18" charset="0"/>
              </a:rPr>
              <a:t>Weekly Allocations Meeting: The Basics</a:t>
            </a:r>
          </a:p>
        </p:txBody>
      </p:sp>
      <p:sp>
        <p:nvSpPr>
          <p:cNvPr id="3" name="Content Placeholder 2">
            <a:extLst>
              <a:ext uri="{FF2B5EF4-FFF2-40B4-BE49-F238E27FC236}">
                <a16:creationId xmlns:a16="http://schemas.microsoft.com/office/drawing/2014/main" id="{7B6AE507-9B23-44A3-B109-FF57AAF5595B}"/>
              </a:ext>
            </a:extLst>
          </p:cNvPr>
          <p:cNvSpPr>
            <a:spLocks noGrp="1"/>
          </p:cNvSpPr>
          <p:nvPr>
            <p:ph idx="1"/>
          </p:nvPr>
        </p:nvSpPr>
        <p:spPr>
          <a:xfrm>
            <a:off x="310896" y="1560195"/>
            <a:ext cx="11558016" cy="5166360"/>
          </a:xfrm>
        </p:spPr>
        <p:txBody>
          <a:bodyPr>
            <a:normAutofit/>
          </a:bodyPr>
          <a:lstStyle/>
          <a:p>
            <a:pPr>
              <a:buFont typeface="Arial" panose="020B0604020202020204" pitchFamily="34" charset="0"/>
              <a:buChar char="•"/>
            </a:pPr>
            <a:r>
              <a:rPr lang="en-US" sz="2400" dirty="0">
                <a:latin typeface="Cambria" panose="02040503050406030204" pitchFamily="18" charset="0"/>
                <a:ea typeface="Cambria" panose="02040503050406030204" pitchFamily="18" charset="0"/>
              </a:rPr>
              <a:t>Process by which refugee and SIV cases are distributed for resettlement across the </a:t>
            </a:r>
            <a:r>
              <a:rPr lang="en-US" sz="2400" dirty="0">
                <a:solidFill>
                  <a:srgbClr val="0070C0"/>
                </a:solidFill>
                <a:latin typeface="Cambria" panose="02040503050406030204" pitchFamily="18" charset="0"/>
                <a:ea typeface="Cambria" panose="02040503050406030204" pitchFamily="18" charset="0"/>
              </a:rPr>
              <a:t>Nine</a:t>
            </a:r>
            <a:r>
              <a:rPr lang="en-US" sz="2400" dirty="0">
                <a:latin typeface="Cambria" panose="02040503050406030204" pitchFamily="18" charset="0"/>
                <a:ea typeface="Cambria" panose="02040503050406030204" pitchFamily="18" charset="0"/>
              </a:rPr>
              <a:t> national resettlement agencies for placement within their networks</a:t>
            </a:r>
          </a:p>
          <a:p>
            <a:pPr>
              <a:lnSpc>
                <a:spcPct val="150000"/>
              </a:lnSpc>
              <a:buFont typeface="Arial" panose="020B0604020202020204" pitchFamily="34" charset="0"/>
              <a:buChar char="•"/>
            </a:pPr>
            <a:r>
              <a:rPr lang="en-US" sz="2400" dirty="0">
                <a:latin typeface="Cambria" panose="02040503050406030204" pitchFamily="18" charset="0"/>
                <a:ea typeface="Cambria" panose="02040503050406030204" pitchFamily="18" charset="0"/>
              </a:rPr>
              <a:t>Weekly meeting facilitated by the RPC with a representative from each RA</a:t>
            </a:r>
          </a:p>
          <a:p>
            <a:pPr>
              <a:lnSpc>
                <a:spcPct val="150000"/>
              </a:lnSpc>
              <a:buFont typeface="Arial" panose="020B0604020202020204" pitchFamily="34" charset="0"/>
              <a:buChar char="•"/>
            </a:pPr>
            <a:r>
              <a:rPr lang="en-US" sz="2400" dirty="0">
                <a:latin typeface="Cambria" panose="02040503050406030204" pitchFamily="18" charset="0"/>
                <a:ea typeface="Cambria" panose="02040503050406030204" pitchFamily="18" charset="0"/>
              </a:rPr>
              <a:t>One representative from each nine RAs chooses their network’s cases at the meeting</a:t>
            </a:r>
          </a:p>
          <a:p>
            <a:pPr>
              <a:buFont typeface="Arial" panose="020B0604020202020204" pitchFamily="34" charset="0"/>
              <a:buChar char="•"/>
            </a:pPr>
            <a:r>
              <a:rPr lang="en-US" sz="2400" dirty="0">
                <a:latin typeface="Cambria" panose="02040503050406030204" pitchFamily="18" charset="0"/>
                <a:ea typeface="Cambria" panose="02040503050406030204" pitchFamily="18" charset="0"/>
              </a:rPr>
              <a:t>  Meeting is structured and rules-based</a:t>
            </a:r>
          </a:p>
          <a:p>
            <a:pPr>
              <a:lnSpc>
                <a:spcPct val="150000"/>
              </a:lnSpc>
              <a:buFont typeface="Arial" panose="020B0604020202020204" pitchFamily="34" charset="0"/>
              <a:buChar char="•"/>
            </a:pPr>
            <a:r>
              <a:rPr lang="en-US" sz="2400" dirty="0">
                <a:latin typeface="Cambria" panose="02040503050406030204" pitchFamily="18" charset="0"/>
                <a:ea typeface="Cambria" panose="02040503050406030204" pitchFamily="18" charset="0"/>
              </a:rPr>
              <a:t>  Some of the rules are beneficial to USCCB, others are not</a:t>
            </a:r>
          </a:p>
          <a:p>
            <a:pPr>
              <a:buFont typeface="Arial" panose="020B0604020202020204" pitchFamily="34" charset="0"/>
              <a:buChar char="•"/>
            </a:pPr>
            <a:r>
              <a:rPr lang="en-US" sz="2400" dirty="0">
                <a:latin typeface="Cambria" panose="02040503050406030204" pitchFamily="18" charset="0"/>
                <a:ea typeface="Cambria" panose="02040503050406030204" pitchFamily="18" charset="0"/>
              </a:rPr>
              <a:t>  Highly dependent on overseas processing trends</a:t>
            </a:r>
          </a:p>
          <a:p>
            <a:pPr marL="0" indent="0">
              <a:lnSpc>
                <a:spcPct val="150000"/>
              </a:lnSpc>
              <a:buNone/>
            </a:pPr>
            <a:r>
              <a:rPr lang="en-US" sz="2400" b="1" dirty="0">
                <a:latin typeface="Cambria" panose="02040503050406030204" pitchFamily="18" charset="0"/>
                <a:ea typeface="Cambria" panose="02040503050406030204" pitchFamily="18" charset="0"/>
              </a:rPr>
              <a:t>Nine U.S. National Resettlement Agencies:</a:t>
            </a:r>
          </a:p>
          <a:p>
            <a:pPr marL="0" indent="0">
              <a:buNone/>
            </a:pPr>
            <a:endParaRPr lang="en-US" sz="2400" dirty="0">
              <a:latin typeface="Cambria" panose="02040503050406030204" pitchFamily="18" charset="0"/>
              <a:ea typeface="Cambria" panose="02040503050406030204" pitchFamily="18" charset="0"/>
            </a:endParaRPr>
          </a:p>
        </p:txBody>
      </p:sp>
      <p:sp>
        <p:nvSpPr>
          <p:cNvPr id="9" name="Rectangle: Rounded Corners 8">
            <a:extLst>
              <a:ext uri="{FF2B5EF4-FFF2-40B4-BE49-F238E27FC236}">
                <a16:creationId xmlns:a16="http://schemas.microsoft.com/office/drawing/2014/main" id="{19853951-5CAF-4F66-868C-B940F45BE082}"/>
              </a:ext>
            </a:extLst>
          </p:cNvPr>
          <p:cNvSpPr/>
          <p:nvPr/>
        </p:nvSpPr>
        <p:spPr>
          <a:xfrm>
            <a:off x="534934" y="5910453"/>
            <a:ext cx="1099219" cy="64922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a:latin typeface="Cambria" panose="02040503050406030204" pitchFamily="18" charset="0"/>
              </a:rPr>
              <a:t>CWS</a:t>
            </a:r>
          </a:p>
        </p:txBody>
      </p:sp>
      <p:sp>
        <p:nvSpPr>
          <p:cNvPr id="10" name="Rectangle: Rounded Corners 9">
            <a:extLst>
              <a:ext uri="{FF2B5EF4-FFF2-40B4-BE49-F238E27FC236}">
                <a16:creationId xmlns:a16="http://schemas.microsoft.com/office/drawing/2014/main" id="{91D0262C-F473-4379-AB89-4A187F468547}"/>
              </a:ext>
            </a:extLst>
          </p:cNvPr>
          <p:cNvSpPr/>
          <p:nvPr/>
        </p:nvSpPr>
        <p:spPr>
          <a:xfrm>
            <a:off x="1837207" y="5910453"/>
            <a:ext cx="1099219" cy="64922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b="1" dirty="0">
                <a:latin typeface="Cambria" panose="02040503050406030204" pitchFamily="18" charset="0"/>
              </a:rPr>
              <a:t>DFMS</a:t>
            </a:r>
          </a:p>
        </p:txBody>
      </p:sp>
      <p:sp>
        <p:nvSpPr>
          <p:cNvPr id="11" name="Rectangle: Rounded Corners 10">
            <a:extLst>
              <a:ext uri="{FF2B5EF4-FFF2-40B4-BE49-F238E27FC236}">
                <a16:creationId xmlns:a16="http://schemas.microsoft.com/office/drawing/2014/main" id="{46733F5D-05E5-4AA1-B851-9CAB1D7B1430}"/>
              </a:ext>
            </a:extLst>
          </p:cNvPr>
          <p:cNvSpPr/>
          <p:nvPr/>
        </p:nvSpPr>
        <p:spPr>
          <a:xfrm>
            <a:off x="3120935" y="5934456"/>
            <a:ext cx="1077087" cy="64922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b="1" dirty="0">
                <a:latin typeface="Cambria" panose="02040503050406030204" pitchFamily="18" charset="0"/>
              </a:rPr>
              <a:t>ECDC</a:t>
            </a:r>
          </a:p>
        </p:txBody>
      </p:sp>
      <p:sp>
        <p:nvSpPr>
          <p:cNvPr id="12" name="Rectangle: Rounded Corners 11">
            <a:extLst>
              <a:ext uri="{FF2B5EF4-FFF2-40B4-BE49-F238E27FC236}">
                <a16:creationId xmlns:a16="http://schemas.microsoft.com/office/drawing/2014/main" id="{3623A79E-6346-4E1A-8A04-13CB0250AC3F}"/>
              </a:ext>
            </a:extLst>
          </p:cNvPr>
          <p:cNvSpPr/>
          <p:nvPr/>
        </p:nvSpPr>
        <p:spPr>
          <a:xfrm>
            <a:off x="4400971" y="5934456"/>
            <a:ext cx="1077087" cy="64922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a:latin typeface="Cambria" panose="02040503050406030204" pitchFamily="18" charset="0"/>
              </a:rPr>
              <a:t>HIAS</a:t>
            </a:r>
          </a:p>
        </p:txBody>
      </p:sp>
      <p:sp>
        <p:nvSpPr>
          <p:cNvPr id="15" name="Rectangle: Rounded Corners 14">
            <a:extLst>
              <a:ext uri="{FF2B5EF4-FFF2-40B4-BE49-F238E27FC236}">
                <a16:creationId xmlns:a16="http://schemas.microsoft.com/office/drawing/2014/main" id="{2A2A54E0-69D3-437D-9014-E8777D56465B}"/>
              </a:ext>
            </a:extLst>
          </p:cNvPr>
          <p:cNvSpPr/>
          <p:nvPr/>
        </p:nvSpPr>
        <p:spPr>
          <a:xfrm>
            <a:off x="5681112" y="5910453"/>
            <a:ext cx="1077087" cy="6492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ambria" panose="02040503050406030204" pitchFamily="18" charset="0"/>
              </a:rPr>
              <a:t>IRC</a:t>
            </a:r>
          </a:p>
        </p:txBody>
      </p:sp>
      <p:sp>
        <p:nvSpPr>
          <p:cNvPr id="16" name="Rectangle: Rounded Corners 15">
            <a:extLst>
              <a:ext uri="{FF2B5EF4-FFF2-40B4-BE49-F238E27FC236}">
                <a16:creationId xmlns:a16="http://schemas.microsoft.com/office/drawing/2014/main" id="{BDB91430-B851-4870-8208-DCDB85A720AE}"/>
              </a:ext>
            </a:extLst>
          </p:cNvPr>
          <p:cNvSpPr/>
          <p:nvPr/>
        </p:nvSpPr>
        <p:spPr>
          <a:xfrm>
            <a:off x="8200612" y="5934456"/>
            <a:ext cx="1077087" cy="64922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a:latin typeface="Cambria" panose="02040503050406030204" pitchFamily="18" charset="0"/>
              </a:rPr>
              <a:t>LIRS</a:t>
            </a:r>
          </a:p>
        </p:txBody>
      </p:sp>
      <p:sp>
        <p:nvSpPr>
          <p:cNvPr id="17" name="Rectangle: Rounded Corners 16">
            <a:extLst>
              <a:ext uri="{FF2B5EF4-FFF2-40B4-BE49-F238E27FC236}">
                <a16:creationId xmlns:a16="http://schemas.microsoft.com/office/drawing/2014/main" id="{37324321-C892-4AD6-9D79-22B4E11DD774}"/>
              </a:ext>
            </a:extLst>
          </p:cNvPr>
          <p:cNvSpPr/>
          <p:nvPr/>
        </p:nvSpPr>
        <p:spPr>
          <a:xfrm>
            <a:off x="6940862" y="5934456"/>
            <a:ext cx="1077087" cy="64922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b="1" dirty="0">
                <a:latin typeface="Cambria" panose="02040503050406030204" pitchFamily="18" charset="0"/>
              </a:rPr>
              <a:t>USCRI</a:t>
            </a:r>
          </a:p>
        </p:txBody>
      </p:sp>
      <p:sp>
        <p:nvSpPr>
          <p:cNvPr id="18" name="Rectangle: Rounded Corners 17">
            <a:extLst>
              <a:ext uri="{FF2B5EF4-FFF2-40B4-BE49-F238E27FC236}">
                <a16:creationId xmlns:a16="http://schemas.microsoft.com/office/drawing/2014/main" id="{83FEA6AD-46FF-44A1-8E76-46FFED02A5AD}"/>
              </a:ext>
            </a:extLst>
          </p:cNvPr>
          <p:cNvSpPr/>
          <p:nvPr/>
        </p:nvSpPr>
        <p:spPr>
          <a:xfrm>
            <a:off x="9460362" y="5934456"/>
            <a:ext cx="1077087" cy="649224"/>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b="1" dirty="0">
                <a:latin typeface="Cambria" panose="02040503050406030204" pitchFamily="18" charset="0"/>
              </a:rPr>
              <a:t>USCCB</a:t>
            </a:r>
          </a:p>
        </p:txBody>
      </p:sp>
      <p:sp>
        <p:nvSpPr>
          <p:cNvPr id="27" name="Rectangle: Rounded Corners 26">
            <a:extLst>
              <a:ext uri="{FF2B5EF4-FFF2-40B4-BE49-F238E27FC236}">
                <a16:creationId xmlns:a16="http://schemas.microsoft.com/office/drawing/2014/main" id="{599C21F9-222C-4CED-B9C9-53DCB972E29F}"/>
              </a:ext>
            </a:extLst>
          </p:cNvPr>
          <p:cNvSpPr/>
          <p:nvPr/>
        </p:nvSpPr>
        <p:spPr>
          <a:xfrm>
            <a:off x="10720112" y="5934456"/>
            <a:ext cx="1077087" cy="649224"/>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b="1" dirty="0">
                <a:latin typeface="Cambria" panose="02040503050406030204" pitchFamily="18" charset="0"/>
              </a:rPr>
              <a:t>WR</a:t>
            </a:r>
          </a:p>
        </p:txBody>
      </p:sp>
      <p:sp>
        <p:nvSpPr>
          <p:cNvPr id="4" name="Slide Number Placeholder 3">
            <a:extLst>
              <a:ext uri="{FF2B5EF4-FFF2-40B4-BE49-F238E27FC236}">
                <a16:creationId xmlns:a16="http://schemas.microsoft.com/office/drawing/2014/main" id="{9B66CB4A-A86D-49B1-B340-B5E406667E58}"/>
              </a:ext>
            </a:extLst>
          </p:cNvPr>
          <p:cNvSpPr>
            <a:spLocks noGrp="1"/>
          </p:cNvSpPr>
          <p:nvPr>
            <p:ph type="sldNum" sz="quarter" idx="12"/>
          </p:nvPr>
        </p:nvSpPr>
        <p:spPr/>
        <p:txBody>
          <a:bodyPr/>
          <a:lstStyle/>
          <a:p>
            <a:fld id="{401CF334-2D5C-4859-84A6-CA7E6E43FAEB}" type="slidenum">
              <a:rPr lang="en-US" smtClean="0"/>
              <a:t>10</a:t>
            </a:fld>
            <a:endParaRPr lang="en-US" dirty="0"/>
          </a:p>
        </p:txBody>
      </p:sp>
    </p:spTree>
    <p:extLst>
      <p:ext uri="{BB962C8B-B14F-4D97-AF65-F5344CB8AC3E}">
        <p14:creationId xmlns:p14="http://schemas.microsoft.com/office/powerpoint/2010/main" val="776542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486AFC1C-2D53-46AC-B01F-DABF974F0188}"/>
              </a:ext>
            </a:extLst>
          </p:cNvPr>
          <p:cNvPicPr>
            <a:picLocks noChangeAspect="1"/>
          </p:cNvPicPr>
          <p:nvPr/>
        </p:nvPicPr>
        <p:blipFill rotWithShape="1">
          <a:blip r:embed="rId2" cstate="print">
            <a:grayscl/>
            <a:extLst>
              <a:ext uri="{BEBA8EAE-BF5A-486C-A8C5-ECC9F3942E4B}">
                <a14:imgProps xmlns:a14="http://schemas.microsoft.com/office/drawing/2010/main">
                  <a14:imgLayer r:embed="rId3">
                    <a14:imgEffect>
                      <a14:artisticCrisscrossEtching/>
                    </a14:imgEffect>
                  </a14:imgLayer>
                </a14:imgProps>
              </a:ext>
              <a:ext uri="{28A0092B-C50C-407E-A947-70E740481C1C}">
                <a14:useLocalDpi xmlns:a14="http://schemas.microsoft.com/office/drawing/2010/main" val="0"/>
              </a:ext>
            </a:extLst>
          </a:blip>
          <a:srcRect b="8356"/>
          <a:stretch/>
        </p:blipFill>
        <p:spPr>
          <a:xfrm>
            <a:off x="10260376" y="1319040"/>
            <a:ext cx="1828800" cy="1789962"/>
          </a:xfrm>
          <a:prstGeom prst="rect">
            <a:avLst/>
          </a:prstGeom>
        </p:spPr>
      </p:pic>
      <p:sp>
        <p:nvSpPr>
          <p:cNvPr id="2" name="Title 1">
            <a:extLst>
              <a:ext uri="{FF2B5EF4-FFF2-40B4-BE49-F238E27FC236}">
                <a16:creationId xmlns:a16="http://schemas.microsoft.com/office/drawing/2014/main" id="{C79642A1-D90B-41C9-9EA2-36BFF62349E0}"/>
              </a:ext>
            </a:extLst>
          </p:cNvPr>
          <p:cNvSpPr>
            <a:spLocks noGrp="1"/>
          </p:cNvSpPr>
          <p:nvPr>
            <p:ph type="title"/>
          </p:nvPr>
        </p:nvSpPr>
        <p:spPr>
          <a:xfrm>
            <a:off x="609600" y="1023410"/>
            <a:ext cx="3657600" cy="1162050"/>
          </a:xfrm>
        </p:spPr>
        <p:txBody>
          <a:bodyPr anchor="ctr"/>
          <a:lstStyle/>
          <a:p>
            <a:pPr algn="ctr"/>
            <a:r>
              <a:rPr lang="en-US" sz="2800" b="1" dirty="0">
                <a:solidFill>
                  <a:srgbClr val="FF0000"/>
                </a:solidFill>
                <a:latin typeface="Cambria" panose="02040503050406030204" pitchFamily="18" charset="0"/>
                <a:ea typeface="Cambria" panose="02040503050406030204" pitchFamily="18" charset="0"/>
              </a:rPr>
              <a:t>Meeting Structure</a:t>
            </a:r>
          </a:p>
        </p:txBody>
      </p:sp>
      <p:sp>
        <p:nvSpPr>
          <p:cNvPr id="8" name="Title 1">
            <a:extLst>
              <a:ext uri="{FF2B5EF4-FFF2-40B4-BE49-F238E27FC236}">
                <a16:creationId xmlns:a16="http://schemas.microsoft.com/office/drawing/2014/main" id="{6A9EF209-9257-4141-9102-EDA878714405}"/>
              </a:ext>
            </a:extLst>
          </p:cNvPr>
          <p:cNvSpPr txBox="1">
            <a:spLocks/>
          </p:cNvSpPr>
          <p:nvPr/>
        </p:nvSpPr>
        <p:spPr>
          <a:xfrm>
            <a:off x="4669368" y="1373167"/>
            <a:ext cx="6510867" cy="608839"/>
          </a:xfrm>
          <a:prstGeom prst="rect">
            <a:avLst/>
          </a:prstGeom>
        </p:spPr>
        <p:txBody>
          <a:bodyPr vert="horz" lIns="0" rIns="0" bIns="0" anchor="b">
            <a:noAutofit/>
          </a:bodyPr>
          <a:lstStyle>
            <a:lvl1pPr algn="l" rtl="0" eaLnBrk="1" latinLnBrk="0" hangingPunct="1">
              <a:spcBef>
                <a:spcPct val="0"/>
              </a:spcBef>
              <a:buNone/>
              <a:defRPr kumimoji="0" sz="2600" b="0" kern="1200">
                <a:ln>
                  <a:noFill/>
                </a:ln>
                <a:solidFill>
                  <a:schemeClr val="tx2"/>
                </a:solidFill>
                <a:effectLst/>
                <a:latin typeface="+mj-lt"/>
                <a:ea typeface="+mj-ea"/>
                <a:cs typeface="+mj-cs"/>
              </a:defRPr>
            </a:lvl1pPr>
          </a:lstStyle>
          <a:p>
            <a:pPr algn="ctr"/>
            <a:r>
              <a:rPr lang="en-US" sz="3200" b="1" dirty="0">
                <a:solidFill>
                  <a:srgbClr val="FF0000"/>
                </a:solidFill>
                <a:latin typeface="Cambria" panose="02040503050406030204" pitchFamily="18" charset="0"/>
                <a:ea typeface="Cambria" panose="02040503050406030204" pitchFamily="18" charset="0"/>
              </a:rPr>
              <a:t>Rounds</a:t>
            </a:r>
            <a:endParaRPr lang="en-US" sz="2800" b="1" dirty="0">
              <a:solidFill>
                <a:srgbClr val="FF0000"/>
              </a:solidFill>
              <a:latin typeface="Cambria" panose="02040503050406030204" pitchFamily="18" charset="0"/>
              <a:ea typeface="Cambria" panose="02040503050406030204" pitchFamily="18" charset="0"/>
            </a:endParaRPr>
          </a:p>
        </p:txBody>
      </p:sp>
      <p:sp>
        <p:nvSpPr>
          <p:cNvPr id="10" name="Rectangle: Rounded Corners 9">
            <a:extLst>
              <a:ext uri="{FF2B5EF4-FFF2-40B4-BE49-F238E27FC236}">
                <a16:creationId xmlns:a16="http://schemas.microsoft.com/office/drawing/2014/main" id="{3345CCD3-E9CB-47F1-8B81-85513FB9F4DB}"/>
              </a:ext>
            </a:extLst>
          </p:cNvPr>
          <p:cNvSpPr/>
          <p:nvPr/>
        </p:nvSpPr>
        <p:spPr>
          <a:xfrm>
            <a:off x="650544" y="1980740"/>
            <a:ext cx="3770376" cy="839723"/>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b="1" dirty="0">
                <a:solidFill>
                  <a:srgbClr val="0070C0"/>
                </a:solidFill>
                <a:latin typeface="Cambria" panose="02040503050406030204" pitchFamily="18" charset="0"/>
                <a:ea typeface="Cambria" panose="02040503050406030204" pitchFamily="18" charset="0"/>
              </a:rPr>
              <a:t>No US Tie  Medical Cases (Refugee)</a:t>
            </a:r>
          </a:p>
          <a:p>
            <a:pPr algn="ctr"/>
            <a:r>
              <a:rPr lang="en-US" sz="2000" dirty="0">
                <a:latin typeface="Cambria" panose="02040503050406030204" pitchFamily="18" charset="0"/>
                <a:ea typeface="Cambria" panose="02040503050406030204" pitchFamily="18" charset="0"/>
              </a:rPr>
              <a:t>(SIV uncommon)</a:t>
            </a:r>
          </a:p>
        </p:txBody>
      </p:sp>
      <p:sp>
        <p:nvSpPr>
          <p:cNvPr id="14" name="Rectangle: Rounded Corners 13">
            <a:extLst>
              <a:ext uri="{FF2B5EF4-FFF2-40B4-BE49-F238E27FC236}">
                <a16:creationId xmlns:a16="http://schemas.microsoft.com/office/drawing/2014/main" id="{1FC4E043-3A98-4BE1-A0A1-24C8FE017492}"/>
              </a:ext>
            </a:extLst>
          </p:cNvPr>
          <p:cNvSpPr/>
          <p:nvPr/>
        </p:nvSpPr>
        <p:spPr>
          <a:xfrm>
            <a:off x="650543" y="3258612"/>
            <a:ext cx="3790099" cy="832104"/>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b="1" dirty="0">
                <a:solidFill>
                  <a:srgbClr val="0070C0"/>
                </a:solidFill>
                <a:latin typeface="Cambria" panose="02040503050406030204" pitchFamily="18" charset="0"/>
                <a:ea typeface="Cambria" panose="02040503050406030204" pitchFamily="18" charset="0"/>
              </a:rPr>
              <a:t>US Tie Cases</a:t>
            </a:r>
          </a:p>
          <a:p>
            <a:pPr algn="ctr"/>
            <a:r>
              <a:rPr lang="en-US" sz="2000" dirty="0">
                <a:solidFill>
                  <a:srgbClr val="0070C0"/>
                </a:solidFill>
                <a:latin typeface="Cambria" panose="02040503050406030204" pitchFamily="18" charset="0"/>
                <a:ea typeface="Cambria" panose="02040503050406030204" pitchFamily="18" charset="0"/>
              </a:rPr>
              <a:t>(Refugee)</a:t>
            </a:r>
          </a:p>
        </p:txBody>
      </p:sp>
      <p:sp>
        <p:nvSpPr>
          <p:cNvPr id="16" name="Rectangle: Rounded Corners 15">
            <a:extLst>
              <a:ext uri="{FF2B5EF4-FFF2-40B4-BE49-F238E27FC236}">
                <a16:creationId xmlns:a16="http://schemas.microsoft.com/office/drawing/2014/main" id="{E2C3A012-3741-4BE8-90BF-DD8EC5021454}"/>
              </a:ext>
            </a:extLst>
          </p:cNvPr>
          <p:cNvSpPr/>
          <p:nvPr/>
        </p:nvSpPr>
        <p:spPr>
          <a:xfrm>
            <a:off x="650544" y="4528865"/>
            <a:ext cx="3770376" cy="832104"/>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b="1" dirty="0">
                <a:solidFill>
                  <a:srgbClr val="0070C0"/>
                </a:solidFill>
                <a:latin typeface="Cambria" panose="02040503050406030204" pitchFamily="18" charset="0"/>
                <a:ea typeface="Cambria" panose="02040503050406030204" pitchFamily="18" charset="0"/>
              </a:rPr>
              <a:t>No US Tie Cases (Refugee)</a:t>
            </a:r>
          </a:p>
          <a:p>
            <a:pPr algn="ctr"/>
            <a:r>
              <a:rPr lang="en-US" sz="2000" dirty="0">
                <a:latin typeface="Cambria" panose="02040503050406030204" pitchFamily="18" charset="0"/>
                <a:ea typeface="Cambria" panose="02040503050406030204" pitchFamily="18" charset="0"/>
              </a:rPr>
              <a:t>(SIV uncommon)</a:t>
            </a:r>
          </a:p>
        </p:txBody>
      </p:sp>
      <p:sp>
        <p:nvSpPr>
          <p:cNvPr id="17" name="Rectangle: Rounded Corners 16">
            <a:extLst>
              <a:ext uri="{FF2B5EF4-FFF2-40B4-BE49-F238E27FC236}">
                <a16:creationId xmlns:a16="http://schemas.microsoft.com/office/drawing/2014/main" id="{ADA7FA51-6F02-47DF-810A-B49DF5FF2998}"/>
              </a:ext>
            </a:extLst>
          </p:cNvPr>
          <p:cNvSpPr/>
          <p:nvPr/>
        </p:nvSpPr>
        <p:spPr>
          <a:xfrm>
            <a:off x="650544" y="5826550"/>
            <a:ext cx="3770376" cy="832104"/>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200" b="1" dirty="0">
                <a:solidFill>
                  <a:srgbClr val="0070C0"/>
                </a:solidFill>
                <a:latin typeface="Cambria" panose="02040503050406030204" pitchFamily="18" charset="0"/>
                <a:ea typeface="Cambria" panose="02040503050406030204" pitchFamily="18" charset="0"/>
              </a:rPr>
              <a:t>US Tie Cases</a:t>
            </a:r>
          </a:p>
          <a:p>
            <a:pPr algn="ctr"/>
            <a:r>
              <a:rPr lang="en-US" sz="2000" dirty="0">
                <a:solidFill>
                  <a:srgbClr val="0070C0"/>
                </a:solidFill>
                <a:latin typeface="Cambria" panose="02040503050406030204" pitchFamily="18" charset="0"/>
                <a:ea typeface="Cambria" panose="02040503050406030204" pitchFamily="18" charset="0"/>
              </a:rPr>
              <a:t>(SIV)</a:t>
            </a:r>
          </a:p>
        </p:txBody>
      </p:sp>
      <p:sp>
        <p:nvSpPr>
          <p:cNvPr id="21" name="Content Placeholder 2">
            <a:extLst>
              <a:ext uri="{FF2B5EF4-FFF2-40B4-BE49-F238E27FC236}">
                <a16:creationId xmlns:a16="http://schemas.microsoft.com/office/drawing/2014/main" id="{DC175260-9699-4FB2-B6FE-11D012427985}"/>
              </a:ext>
            </a:extLst>
          </p:cNvPr>
          <p:cNvSpPr txBox="1">
            <a:spLocks/>
          </p:cNvSpPr>
          <p:nvPr/>
        </p:nvSpPr>
        <p:spPr>
          <a:xfrm>
            <a:off x="5086175" y="2185460"/>
            <a:ext cx="6510867" cy="4572000"/>
          </a:xfrm>
          <a:prstGeom prst="rect">
            <a:avLst/>
          </a:prstGeom>
        </p:spPr>
        <p:txBody>
          <a:bodyPr>
            <a:noAutofit/>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r>
              <a:rPr lang="en-US" sz="2400" dirty="0">
                <a:latin typeface="Cambria" panose="02040503050406030204" pitchFamily="18" charset="0"/>
                <a:ea typeface="Cambria" panose="02040503050406030204" pitchFamily="18" charset="0"/>
              </a:rPr>
              <a:t>Picking order rotates weekly</a:t>
            </a:r>
          </a:p>
          <a:p>
            <a:r>
              <a:rPr lang="en-US" sz="2400" dirty="0">
                <a:latin typeface="Cambria" panose="02040503050406030204" pitchFamily="18" charset="0"/>
                <a:ea typeface="Cambria" panose="02040503050406030204" pitchFamily="18" charset="0"/>
              </a:rPr>
              <a:t>All RAs take up to the same prescribed number of individuals each round </a:t>
            </a:r>
          </a:p>
          <a:p>
            <a:r>
              <a:rPr lang="en-US" sz="2400" dirty="0">
                <a:latin typeface="Cambria" panose="02040503050406030204" pitchFamily="18" charset="0"/>
                <a:ea typeface="Cambria" panose="02040503050406030204" pitchFamily="18" charset="0"/>
              </a:rPr>
              <a:t>Then, it is the next agency’s turn </a:t>
            </a:r>
          </a:p>
          <a:p>
            <a:r>
              <a:rPr lang="en-US" sz="2400" dirty="0">
                <a:latin typeface="Cambria" panose="02040503050406030204" pitchFamily="18" charset="0"/>
                <a:ea typeface="Cambria" panose="02040503050406030204" pitchFamily="18" charset="0"/>
              </a:rPr>
              <a:t>Once a RA is out of numbers in their target share, they will be skipped until all cases are selected</a:t>
            </a:r>
          </a:p>
          <a:p>
            <a:r>
              <a:rPr lang="en-US" sz="2400" dirty="0">
                <a:latin typeface="Cambria" panose="02040503050406030204" pitchFamily="18" charset="0"/>
                <a:ea typeface="Cambria" panose="02040503050406030204" pitchFamily="18" charset="0"/>
              </a:rPr>
              <a:t>Process continues until all cases are selected</a:t>
            </a:r>
          </a:p>
          <a:p>
            <a:r>
              <a:rPr lang="en-US" sz="2400" dirty="0">
                <a:latin typeface="Cambria" panose="02040503050406030204" pitchFamily="18" charset="0"/>
                <a:ea typeface="Cambria" panose="02040503050406030204" pitchFamily="18" charset="0"/>
              </a:rPr>
              <a:t>Cases in all pools (medical, UST, No UST) are selected this way</a:t>
            </a:r>
          </a:p>
        </p:txBody>
      </p:sp>
      <p:sp>
        <p:nvSpPr>
          <p:cNvPr id="26" name="Arrow: Down 25">
            <a:extLst>
              <a:ext uri="{FF2B5EF4-FFF2-40B4-BE49-F238E27FC236}">
                <a16:creationId xmlns:a16="http://schemas.microsoft.com/office/drawing/2014/main" id="{FA5AFDB2-343C-461A-A88A-6D7CEB5C4622}"/>
              </a:ext>
            </a:extLst>
          </p:cNvPr>
          <p:cNvSpPr/>
          <p:nvPr/>
        </p:nvSpPr>
        <p:spPr>
          <a:xfrm>
            <a:off x="2391237" y="2820463"/>
            <a:ext cx="176213" cy="438149"/>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latin typeface="Cambria" panose="02040503050406030204" pitchFamily="18" charset="0"/>
            </a:endParaRPr>
          </a:p>
        </p:txBody>
      </p:sp>
      <p:sp>
        <p:nvSpPr>
          <p:cNvPr id="27" name="Arrow: Down 26">
            <a:extLst>
              <a:ext uri="{FF2B5EF4-FFF2-40B4-BE49-F238E27FC236}">
                <a16:creationId xmlns:a16="http://schemas.microsoft.com/office/drawing/2014/main" id="{E3AF1DDD-2CB7-46E5-8659-80469702360D}"/>
              </a:ext>
            </a:extLst>
          </p:cNvPr>
          <p:cNvSpPr/>
          <p:nvPr/>
        </p:nvSpPr>
        <p:spPr>
          <a:xfrm>
            <a:off x="2391237" y="4090716"/>
            <a:ext cx="176213" cy="438149"/>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latin typeface="Cambria" panose="02040503050406030204" pitchFamily="18" charset="0"/>
            </a:endParaRPr>
          </a:p>
        </p:txBody>
      </p:sp>
      <p:sp>
        <p:nvSpPr>
          <p:cNvPr id="28" name="Arrow: Down 27">
            <a:extLst>
              <a:ext uri="{FF2B5EF4-FFF2-40B4-BE49-F238E27FC236}">
                <a16:creationId xmlns:a16="http://schemas.microsoft.com/office/drawing/2014/main" id="{41F471C3-BA19-47BD-B4AD-70D455D124A0}"/>
              </a:ext>
            </a:extLst>
          </p:cNvPr>
          <p:cNvSpPr/>
          <p:nvPr/>
        </p:nvSpPr>
        <p:spPr>
          <a:xfrm>
            <a:off x="2387332" y="5368588"/>
            <a:ext cx="176213" cy="438149"/>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latin typeface="Cambria" panose="02040503050406030204" pitchFamily="18" charset="0"/>
            </a:endParaRPr>
          </a:p>
        </p:txBody>
      </p:sp>
      <p:sp>
        <p:nvSpPr>
          <p:cNvPr id="7" name="Rectangle 6">
            <a:extLst>
              <a:ext uri="{FF2B5EF4-FFF2-40B4-BE49-F238E27FC236}">
                <a16:creationId xmlns:a16="http://schemas.microsoft.com/office/drawing/2014/main" id="{A4E8D352-7A5E-4359-AD56-5290CD9BFBD1}"/>
              </a:ext>
            </a:extLst>
          </p:cNvPr>
          <p:cNvSpPr/>
          <p:nvPr/>
        </p:nvSpPr>
        <p:spPr>
          <a:xfrm>
            <a:off x="1" y="700255"/>
            <a:ext cx="12191999" cy="584775"/>
          </a:xfrm>
          <a:prstGeom prst="rect">
            <a:avLst/>
          </a:prstGeom>
        </p:spPr>
        <p:txBody>
          <a:bodyPr wrap="square">
            <a:spAutoFit/>
          </a:bodyPr>
          <a:lstStyle/>
          <a:p>
            <a:pPr algn="ctr"/>
            <a:r>
              <a:rPr lang="en-US" sz="3200" dirty="0">
                <a:solidFill>
                  <a:srgbClr val="455F51"/>
                </a:solidFill>
                <a:latin typeface="Cambria" panose="02040503050406030204" pitchFamily="18" charset="0"/>
                <a:ea typeface="Cambria" panose="02040503050406030204" pitchFamily="18" charset="0"/>
                <a:cs typeface="+mj-cs"/>
              </a:rPr>
              <a:t>Weekly Allocations Meeting </a:t>
            </a:r>
            <a:r>
              <a:rPr lang="en-US" sz="3200" dirty="0">
                <a:latin typeface="Cambria" panose="02040503050406030204" pitchFamily="18" charset="0"/>
                <a:ea typeface="Cambria" panose="02040503050406030204" pitchFamily="18" charset="0"/>
                <a:cs typeface="+mj-cs"/>
              </a:rPr>
              <a:t>(Continued)</a:t>
            </a:r>
            <a:endParaRPr lang="en-US" sz="1600" dirty="0">
              <a:latin typeface="Cambria" panose="02040503050406030204" pitchFamily="18" charset="0"/>
            </a:endParaRPr>
          </a:p>
        </p:txBody>
      </p:sp>
      <p:sp>
        <p:nvSpPr>
          <p:cNvPr id="3" name="Slide Number Placeholder 2">
            <a:extLst>
              <a:ext uri="{FF2B5EF4-FFF2-40B4-BE49-F238E27FC236}">
                <a16:creationId xmlns:a16="http://schemas.microsoft.com/office/drawing/2014/main" id="{C517ABC9-45FC-4ED5-B052-3CAB60533DDC}"/>
              </a:ext>
            </a:extLst>
          </p:cNvPr>
          <p:cNvSpPr>
            <a:spLocks noGrp="1"/>
          </p:cNvSpPr>
          <p:nvPr>
            <p:ph type="sldNum" sz="quarter" idx="12"/>
          </p:nvPr>
        </p:nvSpPr>
        <p:spPr/>
        <p:txBody>
          <a:bodyPr/>
          <a:lstStyle/>
          <a:p>
            <a:fld id="{401CF334-2D5C-4859-84A6-CA7E6E43FAEB}" type="slidenum">
              <a:rPr lang="en-US" smtClean="0"/>
              <a:t>11</a:t>
            </a:fld>
            <a:endParaRPr lang="en-US" dirty="0"/>
          </a:p>
        </p:txBody>
      </p:sp>
    </p:spTree>
    <p:extLst>
      <p:ext uri="{BB962C8B-B14F-4D97-AF65-F5344CB8AC3E}">
        <p14:creationId xmlns:p14="http://schemas.microsoft.com/office/powerpoint/2010/main" val="1156646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22C74270-8277-4153-A3BA-B51C759C39E7}"/>
              </a:ext>
            </a:extLst>
          </p:cNvPr>
          <p:cNvSpPr txBox="1">
            <a:spLocks/>
          </p:cNvSpPr>
          <p:nvPr/>
        </p:nvSpPr>
        <p:spPr>
          <a:xfrm>
            <a:off x="648146" y="525483"/>
            <a:ext cx="10795505" cy="859610"/>
          </a:xfrm>
          <a:prstGeom prst="rect">
            <a:avLst/>
          </a:prstGeom>
        </p:spPr>
        <p:txBody>
          <a:bodyPr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pPr algn="ctr"/>
            <a:r>
              <a:rPr lang="en-US" sz="3200" dirty="0">
                <a:solidFill>
                  <a:schemeClr val="tx1">
                    <a:lumMod val="65000"/>
                    <a:lumOff val="35000"/>
                  </a:schemeClr>
                </a:solidFill>
                <a:latin typeface="Cambria" panose="02040503050406030204" pitchFamily="18" charset="0"/>
                <a:ea typeface="Cambria" panose="02040503050406030204" pitchFamily="18" charset="0"/>
              </a:rPr>
              <a:t>“Drive to Parity:“ Pre-Meeting Rank </a:t>
            </a:r>
            <a:r>
              <a:rPr lang="en-US" sz="3200" dirty="0">
                <a:solidFill>
                  <a:schemeClr val="tx1">
                    <a:lumMod val="65000"/>
                    <a:lumOff val="35000"/>
                  </a:schemeClr>
                </a:solidFill>
                <a:latin typeface="Cambria" panose="02040503050406030204" pitchFamily="18" charset="0"/>
                <a:ea typeface="Cambria" panose="02040503050406030204" pitchFamily="18" charset="0"/>
                <a:sym typeface="Wingdings" panose="05000000000000000000" pitchFamily="2" charset="2"/>
              </a:rPr>
              <a:t> Target Share</a:t>
            </a:r>
            <a:endParaRPr lang="en-US" sz="3200" dirty="0">
              <a:solidFill>
                <a:schemeClr val="tx1">
                  <a:lumMod val="65000"/>
                  <a:lumOff val="35000"/>
                </a:schemeClr>
              </a:solidFill>
              <a:latin typeface="Cambria" panose="02040503050406030204" pitchFamily="18" charset="0"/>
              <a:ea typeface="Cambria" panose="02040503050406030204" pitchFamily="18" charset="0"/>
            </a:endParaRPr>
          </a:p>
        </p:txBody>
      </p:sp>
      <p:pic>
        <p:nvPicPr>
          <p:cNvPr id="3" name="Picture 2">
            <a:extLst>
              <a:ext uri="{FF2B5EF4-FFF2-40B4-BE49-F238E27FC236}">
                <a16:creationId xmlns:a16="http://schemas.microsoft.com/office/drawing/2014/main" id="{01AB9B23-ABFB-4A18-A8B0-79A79AC7EA0C}"/>
              </a:ext>
            </a:extLst>
          </p:cNvPr>
          <p:cNvPicPr>
            <a:picLocks noChangeAspect="1"/>
          </p:cNvPicPr>
          <p:nvPr/>
        </p:nvPicPr>
        <p:blipFill>
          <a:blip r:embed="rId3"/>
          <a:stretch>
            <a:fillRect/>
          </a:stretch>
        </p:blipFill>
        <p:spPr>
          <a:xfrm>
            <a:off x="657383" y="1426993"/>
            <a:ext cx="4743099" cy="5352752"/>
          </a:xfrm>
          <a:prstGeom prst="rect">
            <a:avLst/>
          </a:prstGeom>
        </p:spPr>
      </p:pic>
      <p:graphicFrame>
        <p:nvGraphicFramePr>
          <p:cNvPr id="4" name="Table 3">
            <a:extLst>
              <a:ext uri="{FF2B5EF4-FFF2-40B4-BE49-F238E27FC236}">
                <a16:creationId xmlns:a16="http://schemas.microsoft.com/office/drawing/2014/main" id="{9A920568-1B50-4CC5-B3E7-55A8D3AADCF2}"/>
              </a:ext>
            </a:extLst>
          </p:cNvPr>
          <p:cNvGraphicFramePr>
            <a:graphicFrameLocks noGrp="1"/>
          </p:cNvGraphicFramePr>
          <p:nvPr/>
        </p:nvGraphicFramePr>
        <p:xfrm>
          <a:off x="6795452" y="1436229"/>
          <a:ext cx="4648200" cy="5333992"/>
        </p:xfrm>
        <a:graphic>
          <a:graphicData uri="http://schemas.openxmlformats.org/drawingml/2006/table">
            <a:tbl>
              <a:tblPr/>
              <a:tblGrid>
                <a:gridCol w="2324100">
                  <a:extLst>
                    <a:ext uri="{9D8B030D-6E8A-4147-A177-3AD203B41FA5}">
                      <a16:colId xmlns:a16="http://schemas.microsoft.com/office/drawing/2014/main" val="4146469758"/>
                    </a:ext>
                  </a:extLst>
                </a:gridCol>
                <a:gridCol w="2324100">
                  <a:extLst>
                    <a:ext uri="{9D8B030D-6E8A-4147-A177-3AD203B41FA5}">
                      <a16:colId xmlns:a16="http://schemas.microsoft.com/office/drawing/2014/main" val="3603403566"/>
                    </a:ext>
                  </a:extLst>
                </a:gridCol>
              </a:tblGrid>
              <a:tr h="983941">
                <a:tc>
                  <a:txBody>
                    <a:bodyPr/>
                    <a:lstStyle/>
                    <a:p>
                      <a:pPr algn="ctr" rtl="0" fontAlgn="ctr"/>
                      <a:r>
                        <a:rPr lang="en-US" sz="2000" b="1" i="0" u="none" strike="noStrike" dirty="0">
                          <a:solidFill>
                            <a:srgbClr val="000000"/>
                          </a:solidFill>
                          <a:effectLst/>
                          <a:latin typeface="Times New Roman" panose="02020603050405020304" pitchFamily="18" charset="0"/>
                        </a:rPr>
                        <a:t>Agency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2000" b="1" i="0" u="none" strike="noStrike" dirty="0">
                          <a:solidFill>
                            <a:srgbClr val="000000"/>
                          </a:solidFill>
                          <a:effectLst/>
                          <a:latin typeface="Times New Roman" panose="02020603050405020304" pitchFamily="18" charset="0"/>
                        </a:rPr>
                        <a:t>Target Share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748674"/>
                  </a:ext>
                </a:extLst>
              </a:tr>
              <a:tr h="483339">
                <a:tc>
                  <a:txBody>
                    <a:bodyPr/>
                    <a:lstStyle/>
                    <a:p>
                      <a:pPr algn="ctr" rtl="0" fontAlgn="t"/>
                      <a:r>
                        <a:rPr lang="en-US" sz="2000" b="0" i="0" u="none" strike="noStrike" dirty="0">
                          <a:solidFill>
                            <a:srgbClr val="000000"/>
                          </a:solidFill>
                          <a:effectLst/>
                          <a:latin typeface="Times New Roman" panose="02020603050405020304" pitchFamily="18" charset="0"/>
                        </a:rPr>
                        <a:t>A</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2000" b="0" i="0" u="none" strike="noStrike" dirty="0">
                          <a:solidFill>
                            <a:srgbClr val="000000"/>
                          </a:solidFill>
                          <a:effectLst/>
                          <a:latin typeface="Times New Roman" panose="02020603050405020304" pitchFamily="18" charset="0"/>
                        </a:rPr>
                        <a:t>12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0883960"/>
                  </a:ext>
                </a:extLst>
              </a:tr>
              <a:tr h="483339">
                <a:tc>
                  <a:txBody>
                    <a:bodyPr/>
                    <a:lstStyle/>
                    <a:p>
                      <a:pPr algn="ctr" rtl="0" fontAlgn="t"/>
                      <a:r>
                        <a:rPr lang="en-US" sz="2000" b="0" i="0" u="none" strike="noStrike" dirty="0">
                          <a:solidFill>
                            <a:srgbClr val="000000"/>
                          </a:solidFill>
                          <a:effectLst/>
                          <a:latin typeface="Times New Roman" panose="02020603050405020304" pitchFamily="18" charset="0"/>
                        </a:rPr>
                        <a:t>B</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2000" b="0" i="0" u="none" strike="noStrike" dirty="0">
                          <a:solidFill>
                            <a:srgbClr val="000000"/>
                          </a:solidFill>
                          <a:effectLst/>
                          <a:latin typeface="Times New Roman" panose="02020603050405020304" pitchFamily="18" charset="0"/>
                        </a:rPr>
                        <a:t>3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9018257"/>
                  </a:ext>
                </a:extLst>
              </a:tr>
              <a:tr h="483339">
                <a:tc>
                  <a:txBody>
                    <a:bodyPr/>
                    <a:lstStyle/>
                    <a:p>
                      <a:pPr algn="ctr" rtl="0" fontAlgn="t"/>
                      <a:r>
                        <a:rPr lang="en-US" sz="2000" b="0" i="0" u="none" strike="noStrike" dirty="0">
                          <a:solidFill>
                            <a:srgbClr val="000000"/>
                          </a:solidFill>
                          <a:effectLst/>
                          <a:latin typeface="Times New Roman" panose="02020603050405020304" pitchFamily="18" charset="0"/>
                        </a:rPr>
                        <a:t>C</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2000" b="0" i="0" u="none" strike="noStrike" dirty="0">
                          <a:solidFill>
                            <a:srgbClr val="000000"/>
                          </a:solidFill>
                          <a:effectLst/>
                          <a:latin typeface="Times New Roman" panose="02020603050405020304" pitchFamily="18" charset="0"/>
                        </a:rPr>
                        <a:t>4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9619993"/>
                  </a:ext>
                </a:extLst>
              </a:tr>
              <a:tr h="483339">
                <a:tc>
                  <a:txBody>
                    <a:bodyPr/>
                    <a:lstStyle/>
                    <a:p>
                      <a:pPr algn="ctr" rtl="0" fontAlgn="t"/>
                      <a:r>
                        <a:rPr lang="en-US" sz="2000" b="0" i="0" u="none" strike="noStrike" dirty="0">
                          <a:solidFill>
                            <a:srgbClr val="000000"/>
                          </a:solidFill>
                          <a:effectLst/>
                          <a:latin typeface="Times New Roman" panose="02020603050405020304" pitchFamily="18" charset="0"/>
                        </a:rPr>
                        <a:t>D</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2000" b="0" i="0" u="none" strike="noStrike" dirty="0">
                          <a:solidFill>
                            <a:srgbClr val="000000"/>
                          </a:solidFill>
                          <a:effectLst/>
                          <a:latin typeface="Times New Roman" panose="02020603050405020304" pitchFamily="18" charset="0"/>
                        </a:rPr>
                        <a:t>2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2004212"/>
                  </a:ext>
                </a:extLst>
              </a:tr>
              <a:tr h="483339">
                <a:tc>
                  <a:txBody>
                    <a:bodyPr/>
                    <a:lstStyle/>
                    <a:p>
                      <a:pPr algn="ctr" rtl="0" fontAlgn="t"/>
                      <a:r>
                        <a:rPr lang="en-US" sz="2000" b="0" i="0" u="none" strike="noStrike" dirty="0">
                          <a:solidFill>
                            <a:srgbClr val="00B050"/>
                          </a:solidFill>
                          <a:effectLst/>
                          <a:latin typeface="Times New Roman" panose="02020603050405020304" pitchFamily="18" charset="0"/>
                        </a:rPr>
                        <a:t>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2000" b="0" i="0" u="none" strike="noStrike" dirty="0">
                          <a:solidFill>
                            <a:srgbClr val="00B050"/>
                          </a:solidFill>
                          <a:effectLst/>
                          <a:latin typeface="Times New Roman" panose="02020603050405020304" pitchFamily="18" charset="0"/>
                        </a:rPr>
                        <a:t>50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5154754"/>
                  </a:ext>
                </a:extLst>
              </a:tr>
              <a:tr h="483339">
                <a:tc>
                  <a:txBody>
                    <a:bodyPr/>
                    <a:lstStyle/>
                    <a:p>
                      <a:pPr algn="ctr" rtl="0" fontAlgn="t"/>
                      <a:r>
                        <a:rPr lang="en-US" sz="2000" b="0" i="0" u="none" strike="noStrike" dirty="0">
                          <a:solidFill>
                            <a:srgbClr val="000000"/>
                          </a:solidFill>
                          <a:effectLst/>
                          <a:latin typeface="Times New Roman" panose="02020603050405020304" pitchFamily="18" charset="0"/>
                        </a:rPr>
                        <a:t>F</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t"/>
                      <a:r>
                        <a:rPr lang="en-US" sz="2000" b="0" i="0" u="none" strike="noStrike" dirty="0">
                          <a:solidFill>
                            <a:srgbClr val="000000"/>
                          </a:solidFill>
                          <a:effectLst/>
                          <a:latin typeface="Times New Roman" panose="02020603050405020304" pitchFamily="18" charset="0"/>
                        </a:rPr>
                        <a:t>9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78909772"/>
                  </a:ext>
                </a:extLst>
              </a:tr>
              <a:tr h="483339">
                <a:tc>
                  <a:txBody>
                    <a:bodyPr/>
                    <a:lstStyle/>
                    <a:p>
                      <a:pPr algn="ctr" rtl="0" fontAlgn="t"/>
                      <a:r>
                        <a:rPr lang="en-US" sz="2000" b="0" i="0" u="none" strike="noStrike" dirty="0">
                          <a:solidFill>
                            <a:srgbClr val="000000"/>
                          </a:solidFill>
                          <a:effectLst/>
                          <a:latin typeface="Times New Roman" panose="02020603050405020304" pitchFamily="18" charset="0"/>
                        </a:rPr>
                        <a:t>G</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2000" b="0" i="0" u="none" strike="noStrike" dirty="0">
                          <a:solidFill>
                            <a:srgbClr val="000000"/>
                          </a:solidFill>
                          <a:effectLst/>
                          <a:latin typeface="Times New Roman" panose="02020603050405020304" pitchFamily="18" charset="0"/>
                        </a:rPr>
                        <a:t>0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2718664"/>
                  </a:ext>
                </a:extLst>
              </a:tr>
              <a:tr h="483339">
                <a:tc>
                  <a:txBody>
                    <a:bodyPr/>
                    <a:lstStyle/>
                    <a:p>
                      <a:pPr algn="ctr" rtl="0" fontAlgn="t"/>
                      <a:r>
                        <a:rPr lang="en-US" sz="2000" b="0" i="0" u="none" strike="noStrike" dirty="0">
                          <a:solidFill>
                            <a:srgbClr val="000000"/>
                          </a:solidFill>
                          <a:effectLst/>
                          <a:latin typeface="Times New Roman" panose="02020603050405020304" pitchFamily="18" charset="0"/>
                        </a:rPr>
                        <a:t>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2000" b="0" i="0" u="none" strike="noStrike" dirty="0">
                          <a:solidFill>
                            <a:srgbClr val="000000"/>
                          </a:solidFill>
                          <a:effectLst/>
                          <a:latin typeface="Times New Roman" panose="02020603050405020304" pitchFamily="18" charset="0"/>
                        </a:rPr>
                        <a:t>12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5418668"/>
                  </a:ext>
                </a:extLst>
              </a:tr>
              <a:tr h="483339">
                <a:tc>
                  <a:txBody>
                    <a:bodyPr/>
                    <a:lstStyle/>
                    <a:p>
                      <a:pPr algn="ctr" rtl="0" fontAlgn="t"/>
                      <a:r>
                        <a:rPr lang="en-US" sz="2000" b="0" i="0" u="none" strike="noStrike" dirty="0">
                          <a:solidFill>
                            <a:srgbClr val="FF0000"/>
                          </a:solidFill>
                          <a:effectLst/>
                          <a:latin typeface="Times New Roman" panose="02020603050405020304" pitchFamily="18" charset="0"/>
                        </a:rPr>
                        <a:t>I</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2000" b="0" i="0" u="none" strike="noStrike" dirty="0">
                          <a:solidFill>
                            <a:srgbClr val="FF0000"/>
                          </a:solidFill>
                          <a:effectLst/>
                          <a:latin typeface="Times New Roman" panose="02020603050405020304" pitchFamily="18" charset="0"/>
                        </a:rPr>
                        <a:t>0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9396136"/>
                  </a:ext>
                </a:extLst>
              </a:tr>
            </a:tbl>
          </a:graphicData>
        </a:graphic>
      </p:graphicFrame>
      <p:cxnSp>
        <p:nvCxnSpPr>
          <p:cNvPr id="5" name="Straight Arrow Connector 4">
            <a:extLst>
              <a:ext uri="{FF2B5EF4-FFF2-40B4-BE49-F238E27FC236}">
                <a16:creationId xmlns:a16="http://schemas.microsoft.com/office/drawing/2014/main" id="{A1924E7D-5F40-4CCC-A789-9638F1907C18}"/>
              </a:ext>
            </a:extLst>
          </p:cNvPr>
          <p:cNvCxnSpPr>
            <a:cxnSpLocks/>
          </p:cNvCxnSpPr>
          <p:nvPr/>
        </p:nvCxnSpPr>
        <p:spPr>
          <a:xfrm>
            <a:off x="5612166" y="4565042"/>
            <a:ext cx="967668" cy="0"/>
          </a:xfrm>
          <a:prstGeom prst="straightConnector1">
            <a:avLst/>
          </a:prstGeom>
          <a:ln w="76200">
            <a:tailEnd type="triangle"/>
          </a:ln>
        </p:spPr>
        <p:style>
          <a:lnRef idx="2">
            <a:schemeClr val="accent2"/>
          </a:lnRef>
          <a:fillRef idx="0">
            <a:schemeClr val="accent2"/>
          </a:fillRef>
          <a:effectRef idx="1">
            <a:schemeClr val="accent2"/>
          </a:effectRef>
          <a:fontRef idx="minor">
            <a:schemeClr val="tx1"/>
          </a:fontRef>
        </p:style>
      </p:cxnSp>
      <p:sp>
        <p:nvSpPr>
          <p:cNvPr id="6" name="Oval 5">
            <a:extLst>
              <a:ext uri="{FF2B5EF4-FFF2-40B4-BE49-F238E27FC236}">
                <a16:creationId xmlns:a16="http://schemas.microsoft.com/office/drawing/2014/main" id="{4F12D07A-DCD3-497C-8BEB-8C5415015370}"/>
              </a:ext>
            </a:extLst>
          </p:cNvPr>
          <p:cNvSpPr/>
          <p:nvPr/>
        </p:nvSpPr>
        <p:spPr>
          <a:xfrm>
            <a:off x="6909012" y="6246438"/>
            <a:ext cx="4421079" cy="523783"/>
          </a:xfrm>
          <a:prstGeom prst="ellipse">
            <a:avLst/>
          </a:prstGeom>
          <a:no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lide Number Placeholder 6">
            <a:extLst>
              <a:ext uri="{FF2B5EF4-FFF2-40B4-BE49-F238E27FC236}">
                <a16:creationId xmlns:a16="http://schemas.microsoft.com/office/drawing/2014/main" id="{DC7DC814-9927-45CE-9069-FD5996F42A06}"/>
              </a:ext>
            </a:extLst>
          </p:cNvPr>
          <p:cNvSpPr>
            <a:spLocks noGrp="1"/>
          </p:cNvSpPr>
          <p:nvPr>
            <p:ph type="sldNum" sz="quarter" idx="12"/>
          </p:nvPr>
        </p:nvSpPr>
        <p:spPr/>
        <p:txBody>
          <a:bodyPr/>
          <a:lstStyle/>
          <a:p>
            <a:fld id="{401CF334-2D5C-4859-84A6-CA7E6E43FAEB}" type="slidenum">
              <a:rPr lang="en-US" smtClean="0"/>
              <a:t>12</a:t>
            </a:fld>
            <a:endParaRPr lang="en-US" dirty="0"/>
          </a:p>
        </p:txBody>
      </p:sp>
      <p:sp>
        <p:nvSpPr>
          <p:cNvPr id="8" name="Oval 7">
            <a:extLst>
              <a:ext uri="{FF2B5EF4-FFF2-40B4-BE49-F238E27FC236}">
                <a16:creationId xmlns:a16="http://schemas.microsoft.com/office/drawing/2014/main" id="{36D9B2E5-68F0-4FBA-B91B-57F405E5732F}"/>
              </a:ext>
            </a:extLst>
          </p:cNvPr>
          <p:cNvSpPr/>
          <p:nvPr/>
        </p:nvSpPr>
        <p:spPr>
          <a:xfrm>
            <a:off x="6909011" y="4303151"/>
            <a:ext cx="4421079" cy="523783"/>
          </a:xfrm>
          <a:prstGeom prst="ellipse">
            <a:avLst/>
          </a:prstGeom>
          <a:no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Arrow Connector 8">
            <a:extLst>
              <a:ext uri="{FF2B5EF4-FFF2-40B4-BE49-F238E27FC236}">
                <a16:creationId xmlns:a16="http://schemas.microsoft.com/office/drawing/2014/main" id="{62071694-992C-4671-B936-D14F30A624D0}"/>
              </a:ext>
            </a:extLst>
          </p:cNvPr>
          <p:cNvCxnSpPr>
            <a:cxnSpLocks/>
          </p:cNvCxnSpPr>
          <p:nvPr/>
        </p:nvCxnSpPr>
        <p:spPr>
          <a:xfrm>
            <a:off x="5612166" y="6504679"/>
            <a:ext cx="967668" cy="0"/>
          </a:xfrm>
          <a:prstGeom prst="straightConnector1">
            <a:avLst/>
          </a:prstGeom>
          <a:ln w="76200">
            <a:solidFill>
              <a:srgbClr val="FF0000"/>
            </a:solidFill>
            <a:tailEnd type="triangl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96089993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8B414-C3C1-48C4-BD48-08D7632B9529}"/>
              </a:ext>
            </a:extLst>
          </p:cNvPr>
          <p:cNvSpPr txBox="1">
            <a:spLocks/>
          </p:cNvSpPr>
          <p:nvPr/>
        </p:nvSpPr>
        <p:spPr>
          <a:xfrm>
            <a:off x="384015" y="590442"/>
            <a:ext cx="11423970" cy="759827"/>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3600" dirty="0">
                <a:latin typeface="Cambria" panose="02040503050406030204" pitchFamily="18" charset="0"/>
                <a:ea typeface="Cambria" panose="02040503050406030204" pitchFamily="18" charset="0"/>
              </a:rPr>
              <a:t>Target Arrival Percentage (%)</a:t>
            </a:r>
          </a:p>
        </p:txBody>
      </p:sp>
      <p:sp>
        <p:nvSpPr>
          <p:cNvPr id="3" name="Content Placeholder 2">
            <a:extLst>
              <a:ext uri="{FF2B5EF4-FFF2-40B4-BE49-F238E27FC236}">
                <a16:creationId xmlns:a16="http://schemas.microsoft.com/office/drawing/2014/main" id="{70E49EF1-1C6E-46A4-B06D-050A672A05B9}"/>
              </a:ext>
            </a:extLst>
          </p:cNvPr>
          <p:cNvSpPr txBox="1">
            <a:spLocks/>
          </p:cNvSpPr>
          <p:nvPr/>
        </p:nvSpPr>
        <p:spPr>
          <a:xfrm>
            <a:off x="3867912" y="868680"/>
            <a:ext cx="2402259" cy="5120640"/>
          </a:xfrm>
          <a:prstGeom prst="rect">
            <a:avLst/>
          </a:prstGeom>
        </p:spPr>
        <p:txBody>
          <a:bodyPr>
            <a:normAutofit/>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endParaRPr lang="en-US" sz="2400" dirty="0">
              <a:latin typeface="Cambria" panose="02040503050406030204" pitchFamily="18" charset="0"/>
              <a:ea typeface="Cambria" panose="02040503050406030204" pitchFamily="18" charset="0"/>
            </a:endParaRPr>
          </a:p>
        </p:txBody>
      </p:sp>
      <p:pic>
        <p:nvPicPr>
          <p:cNvPr id="7" name="Picture 6" descr="A screenshot of a cell phone&#10;&#10;Description generated with very high confidence">
            <a:extLst>
              <a:ext uri="{FF2B5EF4-FFF2-40B4-BE49-F238E27FC236}">
                <a16:creationId xmlns:a16="http://schemas.microsoft.com/office/drawing/2014/main" id="{23468A63-431E-431A-8258-FE6380F8C08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3386" y="1350269"/>
            <a:ext cx="10445228" cy="5394960"/>
          </a:xfrm>
          <a:prstGeom prst="rect">
            <a:avLst/>
          </a:prstGeom>
        </p:spPr>
      </p:pic>
      <p:sp>
        <p:nvSpPr>
          <p:cNvPr id="4" name="Slide Number Placeholder 3">
            <a:extLst>
              <a:ext uri="{FF2B5EF4-FFF2-40B4-BE49-F238E27FC236}">
                <a16:creationId xmlns:a16="http://schemas.microsoft.com/office/drawing/2014/main" id="{811CDDCE-EDD8-4A92-9575-945F9CDD5F3A}"/>
              </a:ext>
            </a:extLst>
          </p:cNvPr>
          <p:cNvSpPr>
            <a:spLocks noGrp="1"/>
          </p:cNvSpPr>
          <p:nvPr>
            <p:ph type="sldNum" sz="quarter" idx="12"/>
          </p:nvPr>
        </p:nvSpPr>
        <p:spPr/>
        <p:txBody>
          <a:bodyPr/>
          <a:lstStyle/>
          <a:p>
            <a:fld id="{401CF334-2D5C-4859-84A6-CA7E6E43FAEB}" type="slidenum">
              <a:rPr lang="en-US" smtClean="0"/>
              <a:t>13</a:t>
            </a:fld>
            <a:endParaRPr lang="en-US" dirty="0"/>
          </a:p>
        </p:txBody>
      </p:sp>
    </p:spTree>
    <p:extLst>
      <p:ext uri="{BB962C8B-B14F-4D97-AF65-F5344CB8AC3E}">
        <p14:creationId xmlns:p14="http://schemas.microsoft.com/office/powerpoint/2010/main" val="3089653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76870-0F36-433F-BE97-EB1054AB3256}"/>
              </a:ext>
            </a:extLst>
          </p:cNvPr>
          <p:cNvSpPr txBox="1">
            <a:spLocks/>
          </p:cNvSpPr>
          <p:nvPr/>
        </p:nvSpPr>
        <p:spPr>
          <a:xfrm>
            <a:off x="180975" y="907962"/>
            <a:ext cx="11830050" cy="880019"/>
          </a:xfrm>
          <a:prstGeom prst="rect">
            <a:avLst/>
          </a:prstGeom>
        </p:spPr>
        <p:txBody>
          <a:bodyPr>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3600" dirty="0">
                <a:latin typeface="Cambria" panose="02040503050406030204" pitchFamily="18" charset="0"/>
                <a:ea typeface="Cambria" panose="02040503050406030204" pitchFamily="18" charset="0"/>
              </a:rPr>
              <a:t>Cases Allocated in the Meeting vs. Pre-allocated Cases</a:t>
            </a:r>
          </a:p>
        </p:txBody>
      </p:sp>
      <p:sp>
        <p:nvSpPr>
          <p:cNvPr id="3" name="Text Placeholder 2">
            <a:extLst>
              <a:ext uri="{FF2B5EF4-FFF2-40B4-BE49-F238E27FC236}">
                <a16:creationId xmlns:a16="http://schemas.microsoft.com/office/drawing/2014/main" id="{35E8D396-6F2A-4573-BD6B-2CA3C0C7525A}"/>
              </a:ext>
            </a:extLst>
          </p:cNvPr>
          <p:cNvSpPr txBox="1">
            <a:spLocks/>
          </p:cNvSpPr>
          <p:nvPr/>
        </p:nvSpPr>
        <p:spPr>
          <a:xfrm>
            <a:off x="6266440" y="1902830"/>
            <a:ext cx="4913500" cy="736282"/>
          </a:xfrm>
          <a:prstGeom prst="rect">
            <a:avLst/>
          </a:prstGeom>
        </p:spPr>
        <p:txBody>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0" indent="0" algn="ctr">
              <a:buNone/>
            </a:pPr>
            <a:r>
              <a:rPr lang="en-US" dirty="0">
                <a:latin typeface="Cambria" panose="02040503050406030204" pitchFamily="18" charset="0"/>
                <a:ea typeface="Cambria" panose="02040503050406030204" pitchFamily="18" charset="0"/>
              </a:rPr>
              <a:t>Allocated during the Meeting	</a:t>
            </a:r>
          </a:p>
        </p:txBody>
      </p:sp>
      <p:sp>
        <p:nvSpPr>
          <p:cNvPr id="4" name="Content Placeholder 3">
            <a:extLst>
              <a:ext uri="{FF2B5EF4-FFF2-40B4-BE49-F238E27FC236}">
                <a16:creationId xmlns:a16="http://schemas.microsoft.com/office/drawing/2014/main" id="{017D4150-95AE-4B75-99B3-2D9BFC620078}"/>
              </a:ext>
            </a:extLst>
          </p:cNvPr>
          <p:cNvSpPr txBox="1">
            <a:spLocks/>
          </p:cNvSpPr>
          <p:nvPr/>
        </p:nvSpPr>
        <p:spPr>
          <a:xfrm>
            <a:off x="6242180" y="2753962"/>
            <a:ext cx="4937760" cy="3378200"/>
          </a:xfrm>
          <a:prstGeom prst="rect">
            <a:avLst/>
          </a:prstGeom>
          <a:ln>
            <a:solidFill>
              <a:schemeClr val="tx1"/>
            </a:solidFill>
          </a:ln>
        </p:spPr>
        <p:txBody>
          <a:bodyPr>
            <a:normAutofit lnSpcReduction="10000"/>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buFont typeface="Arial" panose="020B0604020202020204" pitchFamily="34" charset="0"/>
              <a:buChar char="•"/>
            </a:pPr>
            <a:r>
              <a:rPr lang="en-US" dirty="0">
                <a:latin typeface="Cambria" panose="02040503050406030204" pitchFamily="18" charset="0"/>
                <a:ea typeface="Cambria" panose="02040503050406030204" pitchFamily="18" charset="0"/>
              </a:rPr>
              <a:t>  U.S. Tie (UST) cases</a:t>
            </a:r>
          </a:p>
          <a:p>
            <a:pPr lvl="1"/>
            <a:r>
              <a:rPr lang="en-US" dirty="0">
                <a:latin typeface="Cambria" panose="02040503050406030204" pitchFamily="18" charset="0"/>
                <a:ea typeface="Cambria" panose="02040503050406030204" pitchFamily="18" charset="0"/>
              </a:rPr>
              <a:t>Visa 93 cases (I-730 beneficiaries) are allocated like any UST case. Unlike AOR cases, they are </a:t>
            </a:r>
            <a:r>
              <a:rPr lang="en-US" b="1" u="sng" dirty="0">
                <a:latin typeface="Cambria" panose="02040503050406030204" pitchFamily="18" charset="0"/>
                <a:ea typeface="Cambria" panose="02040503050406030204" pitchFamily="18" charset="0"/>
              </a:rPr>
              <a:t>not</a:t>
            </a:r>
            <a:r>
              <a:rPr lang="en-US" dirty="0">
                <a:latin typeface="Cambria" panose="02040503050406030204" pitchFamily="18" charset="0"/>
                <a:ea typeface="Cambria" panose="02040503050406030204" pitchFamily="18" charset="0"/>
              </a:rPr>
              <a:t> automatically assigned to the agency that assisted them. </a:t>
            </a:r>
          </a:p>
          <a:p>
            <a:pPr>
              <a:buFont typeface="Arial" panose="020B0604020202020204" pitchFamily="34" charset="0"/>
              <a:buChar char="•"/>
            </a:pPr>
            <a:r>
              <a:rPr lang="en-US" dirty="0">
                <a:latin typeface="Cambria" panose="02040503050406030204" pitchFamily="18" charset="0"/>
                <a:ea typeface="Cambria" panose="02040503050406030204" pitchFamily="18" charset="0"/>
              </a:rPr>
              <a:t>  No UST cases</a:t>
            </a:r>
          </a:p>
          <a:p>
            <a:pPr>
              <a:buFont typeface="Arial" panose="020B0604020202020204" pitchFamily="34" charset="0"/>
              <a:buChar char="•"/>
            </a:pPr>
            <a:r>
              <a:rPr lang="en-US" dirty="0">
                <a:latin typeface="Cambria" panose="02040503050406030204" pitchFamily="18" charset="0"/>
                <a:ea typeface="Cambria" panose="02040503050406030204" pitchFamily="18" charset="0"/>
              </a:rPr>
              <a:t>  Medical cases</a:t>
            </a:r>
          </a:p>
        </p:txBody>
      </p:sp>
      <p:sp>
        <p:nvSpPr>
          <p:cNvPr id="5" name="Text Placeholder 4">
            <a:extLst>
              <a:ext uri="{FF2B5EF4-FFF2-40B4-BE49-F238E27FC236}">
                <a16:creationId xmlns:a16="http://schemas.microsoft.com/office/drawing/2014/main" id="{9508F922-38E5-4002-ADB4-61CA5CF4B904}"/>
              </a:ext>
            </a:extLst>
          </p:cNvPr>
          <p:cNvSpPr txBox="1">
            <a:spLocks/>
          </p:cNvSpPr>
          <p:nvPr/>
        </p:nvSpPr>
        <p:spPr>
          <a:xfrm>
            <a:off x="1095414" y="1787981"/>
            <a:ext cx="4939626" cy="736282"/>
          </a:xfrm>
          <a:prstGeom prst="rect">
            <a:avLst/>
          </a:prstGeom>
        </p:spPr>
        <p:txBody>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0" indent="0" algn="ctr">
              <a:buNone/>
            </a:pPr>
            <a:r>
              <a:rPr lang="en-US" i="1" dirty="0">
                <a:latin typeface="Cambria" panose="02040503050406030204" pitchFamily="18" charset="0"/>
                <a:ea typeface="Cambria" panose="02040503050406030204" pitchFamily="18" charset="0"/>
              </a:rPr>
              <a:t>Not </a:t>
            </a:r>
            <a:r>
              <a:rPr lang="en-US" dirty="0">
                <a:latin typeface="Cambria" panose="02040503050406030204" pitchFamily="18" charset="0"/>
                <a:ea typeface="Cambria" panose="02040503050406030204" pitchFamily="18" charset="0"/>
              </a:rPr>
              <a:t>Allocated in the Meeting (pre-allocated before meeting)</a:t>
            </a:r>
            <a:endParaRPr lang="en-US" i="1" dirty="0">
              <a:latin typeface="Cambria" panose="02040503050406030204" pitchFamily="18" charset="0"/>
              <a:ea typeface="Cambria" panose="02040503050406030204" pitchFamily="18" charset="0"/>
            </a:endParaRPr>
          </a:p>
        </p:txBody>
      </p:sp>
      <p:sp>
        <p:nvSpPr>
          <p:cNvPr id="6" name="Content Placeholder 5">
            <a:extLst>
              <a:ext uri="{FF2B5EF4-FFF2-40B4-BE49-F238E27FC236}">
                <a16:creationId xmlns:a16="http://schemas.microsoft.com/office/drawing/2014/main" id="{1245C18C-B3B6-4B1E-9075-13FBC44B9B8D}"/>
              </a:ext>
            </a:extLst>
          </p:cNvPr>
          <p:cNvSpPr txBox="1">
            <a:spLocks/>
          </p:cNvSpPr>
          <p:nvPr/>
        </p:nvSpPr>
        <p:spPr>
          <a:xfrm>
            <a:off x="1097280" y="2753962"/>
            <a:ext cx="4937760" cy="3378200"/>
          </a:xfrm>
          <a:prstGeom prst="rect">
            <a:avLst/>
          </a:prstGeom>
          <a:ln>
            <a:solidFill>
              <a:schemeClr val="tx1"/>
            </a:solidFill>
          </a:ln>
        </p:spPr>
        <p:txBody>
          <a:bodyPr>
            <a:normAutofit fontScale="92500" lnSpcReduction="10000"/>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buFont typeface="Arial" panose="020B0604020202020204" pitchFamily="34" charset="0"/>
              <a:buChar char="•"/>
            </a:pPr>
            <a:r>
              <a:rPr lang="en-US" dirty="0">
                <a:latin typeface="Cambria" panose="02040503050406030204" pitchFamily="18" charset="0"/>
              </a:rPr>
              <a:t>  </a:t>
            </a:r>
            <a:r>
              <a:rPr lang="en-US" dirty="0">
                <a:latin typeface="Cambria" panose="02040503050406030204" pitchFamily="18" charset="0"/>
                <a:ea typeface="Cambria" panose="02040503050406030204" pitchFamily="18" charset="0"/>
              </a:rPr>
              <a:t>M3 cases (ARM)</a:t>
            </a:r>
          </a:p>
          <a:p>
            <a:pPr>
              <a:buFont typeface="Arial" panose="020B0604020202020204" pitchFamily="34" charset="0"/>
              <a:buChar char="•"/>
            </a:pPr>
            <a:r>
              <a:rPr lang="en-US" dirty="0">
                <a:latin typeface="Cambria" panose="02040503050406030204" pitchFamily="18" charset="0"/>
                <a:ea typeface="Cambria" panose="02040503050406030204" pitchFamily="18" charset="0"/>
              </a:rPr>
              <a:t>  M4 cases (URM)</a:t>
            </a:r>
          </a:p>
          <a:p>
            <a:pPr>
              <a:buFont typeface="Arial" panose="020B0604020202020204" pitchFamily="34" charset="0"/>
              <a:buChar char="•"/>
            </a:pPr>
            <a:r>
              <a:rPr lang="en-US" dirty="0">
                <a:latin typeface="Cambria" panose="02040503050406030204" pitchFamily="18" charset="0"/>
                <a:ea typeface="Cambria" panose="02040503050406030204" pitchFamily="18" charset="0"/>
              </a:rPr>
              <a:t>  Family reunification cases: P3 AOR, Lautenberg RIF</a:t>
            </a:r>
          </a:p>
          <a:p>
            <a:pPr lvl="1">
              <a:buSzPct val="87000"/>
            </a:pPr>
            <a:r>
              <a:rPr lang="en-US" dirty="0">
                <a:latin typeface="Cambria" panose="02040503050406030204" pitchFamily="18" charset="0"/>
                <a:ea typeface="Cambria" panose="02040503050406030204" pitchFamily="18" charset="0"/>
              </a:rPr>
              <a:t>All of the above are “predestined,” or automatically assigned, to a resettlement agency. </a:t>
            </a:r>
          </a:p>
          <a:p>
            <a:pPr>
              <a:buFont typeface="Arial" panose="020B0604020202020204" pitchFamily="34" charset="0"/>
              <a:buChar char="•"/>
            </a:pPr>
            <a:r>
              <a:rPr lang="en-US" dirty="0">
                <a:latin typeface="Cambria" panose="02040503050406030204" pitchFamily="18" charset="0"/>
                <a:ea typeface="Cambria" panose="02040503050406030204" pitchFamily="18" charset="0"/>
              </a:rPr>
              <a:t>Cases with cross-references already assured by a RA</a:t>
            </a:r>
            <a:endParaRPr lang="en-US" dirty="0">
              <a:latin typeface="Cambria" panose="02040503050406030204" pitchFamily="18" charset="0"/>
            </a:endParaRPr>
          </a:p>
        </p:txBody>
      </p:sp>
      <p:sp>
        <p:nvSpPr>
          <p:cNvPr id="7" name="Slide Number Placeholder 6">
            <a:extLst>
              <a:ext uri="{FF2B5EF4-FFF2-40B4-BE49-F238E27FC236}">
                <a16:creationId xmlns:a16="http://schemas.microsoft.com/office/drawing/2014/main" id="{FBBEF1BF-3882-4474-8348-0FF26AB606A1}"/>
              </a:ext>
            </a:extLst>
          </p:cNvPr>
          <p:cNvSpPr>
            <a:spLocks noGrp="1"/>
          </p:cNvSpPr>
          <p:nvPr>
            <p:ph type="sldNum" sz="quarter" idx="12"/>
          </p:nvPr>
        </p:nvSpPr>
        <p:spPr>
          <a:xfrm>
            <a:off x="10566400" y="6486982"/>
            <a:ext cx="1016000" cy="365125"/>
          </a:xfrm>
        </p:spPr>
        <p:txBody>
          <a:bodyPr/>
          <a:lstStyle/>
          <a:p>
            <a:fld id="{401CF334-2D5C-4859-84A6-CA7E6E43FAEB}" type="slidenum">
              <a:rPr lang="en-US" smtClean="0"/>
              <a:t>14</a:t>
            </a:fld>
            <a:endParaRPr lang="en-US" dirty="0"/>
          </a:p>
        </p:txBody>
      </p:sp>
    </p:spTree>
    <p:extLst>
      <p:ext uri="{BB962C8B-B14F-4D97-AF65-F5344CB8AC3E}">
        <p14:creationId xmlns:p14="http://schemas.microsoft.com/office/powerpoint/2010/main" val="2292457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51C18E1C-86C7-463A-AC9E-47720543BB98}"/>
              </a:ext>
            </a:extLst>
          </p:cNvPr>
          <p:cNvGraphicFramePr/>
          <p:nvPr>
            <p:extLst>
              <p:ext uri="{D42A27DB-BD31-4B8C-83A1-F6EECF244321}">
                <p14:modId xmlns:p14="http://schemas.microsoft.com/office/powerpoint/2010/main" val="1537788963"/>
              </p:ext>
            </p:extLst>
          </p:nvPr>
        </p:nvGraphicFramePr>
        <p:xfrm>
          <a:off x="481625" y="1541643"/>
          <a:ext cx="8128000" cy="53163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3">
            <a:extLst>
              <a:ext uri="{FF2B5EF4-FFF2-40B4-BE49-F238E27FC236}">
                <a16:creationId xmlns:a16="http://schemas.microsoft.com/office/drawing/2014/main" id="{00F3E2FB-48E1-43C7-A428-A6B97BB63F91}"/>
              </a:ext>
            </a:extLst>
          </p:cNvPr>
          <p:cNvSpPr txBox="1">
            <a:spLocks/>
          </p:cNvSpPr>
          <p:nvPr/>
        </p:nvSpPr>
        <p:spPr>
          <a:xfrm>
            <a:off x="394609" y="757088"/>
            <a:ext cx="11402782" cy="784555"/>
          </a:xfrm>
          <a:prstGeom prst="rect">
            <a:avLst/>
          </a:prstGeom>
        </p:spPr>
        <p:txBody>
          <a:bodyP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pPr algn="ctr"/>
            <a:r>
              <a:rPr lang="en-US" dirty="0">
                <a:solidFill>
                  <a:schemeClr val="tx1"/>
                </a:solidFill>
                <a:latin typeface="Cambria" panose="02040503050406030204" pitchFamily="18" charset="0"/>
                <a:ea typeface="Cambria" panose="02040503050406030204" pitchFamily="18" charset="0"/>
              </a:rPr>
              <a:t>US Tie Pool Case Allocation Structure</a:t>
            </a:r>
          </a:p>
        </p:txBody>
      </p:sp>
      <p:pic>
        <p:nvPicPr>
          <p:cNvPr id="4" name="Graphic 3" descr="Line Arrow: Slight curve">
            <a:extLst>
              <a:ext uri="{FF2B5EF4-FFF2-40B4-BE49-F238E27FC236}">
                <a16:creationId xmlns:a16="http://schemas.microsoft.com/office/drawing/2014/main" id="{191B5F5E-19BD-4CCF-BA2F-BDB119AF8A3A}"/>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609625" y="3601607"/>
            <a:ext cx="914400" cy="914400"/>
          </a:xfrm>
          <a:prstGeom prst="rect">
            <a:avLst/>
          </a:prstGeom>
        </p:spPr>
      </p:pic>
      <p:sp>
        <p:nvSpPr>
          <p:cNvPr id="7" name="TextBox 6">
            <a:extLst>
              <a:ext uri="{FF2B5EF4-FFF2-40B4-BE49-F238E27FC236}">
                <a16:creationId xmlns:a16="http://schemas.microsoft.com/office/drawing/2014/main" id="{2EAA8EAC-940E-49B4-B3A9-6D4FDDAEB717}"/>
              </a:ext>
            </a:extLst>
          </p:cNvPr>
          <p:cNvSpPr txBox="1"/>
          <p:nvPr/>
        </p:nvSpPr>
        <p:spPr>
          <a:xfrm>
            <a:off x="9524025" y="2402727"/>
            <a:ext cx="1953958" cy="4226560"/>
          </a:xfrm>
          <a:prstGeom prst="rect">
            <a:avLst/>
          </a:prstGeom>
        </p:spPr>
        <p:style>
          <a:lnRef idx="1">
            <a:schemeClr val="accent2"/>
          </a:lnRef>
          <a:fillRef idx="2">
            <a:schemeClr val="accent2"/>
          </a:fillRef>
          <a:effectRef idx="1">
            <a:schemeClr val="accent2"/>
          </a:effectRef>
          <a:fontRef idx="minor">
            <a:schemeClr val="dk1"/>
          </a:fontRef>
        </p:style>
        <p:txBody>
          <a:bodyPr spcFirstLastPara="0" vert="horz" wrap="square" lIns="184912" tIns="345967" rIns="184912" bIns="184912" numCol="1" spcCol="1270" anchor="t" anchorCtr="0">
            <a:noAutofit/>
          </a:bodyPr>
          <a:lstStyle/>
          <a:p>
            <a:pPr marL="228600" lvl="1" indent="-228600" algn="l" defTabSz="889000">
              <a:lnSpc>
                <a:spcPct val="90000"/>
              </a:lnSpc>
              <a:spcBef>
                <a:spcPct val="0"/>
              </a:spcBef>
              <a:spcAft>
                <a:spcPct val="15000"/>
              </a:spcAft>
              <a:buChar char="•"/>
            </a:pPr>
            <a:r>
              <a:rPr lang="en-US" sz="2000" kern="1200" dirty="0">
                <a:latin typeface="Cambria" panose="02040503050406030204" pitchFamily="18" charset="0"/>
                <a:ea typeface="Cambria" panose="02040503050406030204" pitchFamily="18" charset="0"/>
              </a:rPr>
              <a:t>Remaining cities allocated in normal rounds</a:t>
            </a:r>
            <a:br>
              <a:rPr lang="en-US" sz="2000" kern="1200" dirty="0">
                <a:latin typeface="Cambria" panose="02040503050406030204" pitchFamily="18" charset="0"/>
                <a:ea typeface="Cambria" panose="02040503050406030204" pitchFamily="18" charset="0"/>
              </a:rPr>
            </a:br>
            <a:endParaRPr lang="en-US" sz="2000" kern="1200" dirty="0">
              <a:latin typeface="Cambria" panose="02040503050406030204" pitchFamily="18" charset="0"/>
              <a:ea typeface="Cambria" panose="02040503050406030204" pitchFamily="18" charset="0"/>
            </a:endParaRPr>
          </a:p>
          <a:p>
            <a:pPr marL="228600" lvl="1" indent="-228600" algn="l" defTabSz="889000">
              <a:lnSpc>
                <a:spcPct val="90000"/>
              </a:lnSpc>
              <a:spcBef>
                <a:spcPct val="0"/>
              </a:spcBef>
              <a:spcAft>
                <a:spcPct val="15000"/>
              </a:spcAft>
              <a:buFont typeface="Arial" panose="020B0604020202020204" pitchFamily="34" charset="0"/>
              <a:buChar char="•"/>
            </a:pPr>
            <a:r>
              <a:rPr lang="en-US" sz="2000" kern="1200" dirty="0">
                <a:latin typeface="Cambria" panose="02040503050406030204" pitchFamily="18" charset="0"/>
                <a:ea typeface="Cambria" panose="02040503050406030204" pitchFamily="18" charset="0"/>
              </a:rPr>
              <a:t>Atlanta</a:t>
            </a:r>
          </a:p>
          <a:p>
            <a:pPr marL="228600" lvl="2" defTabSz="889000">
              <a:lnSpc>
                <a:spcPct val="90000"/>
              </a:lnSpc>
              <a:spcBef>
                <a:spcPct val="0"/>
              </a:spcBef>
              <a:spcAft>
                <a:spcPct val="15000"/>
              </a:spcAft>
            </a:pPr>
            <a:r>
              <a:rPr lang="en-US" sz="2000" dirty="0">
                <a:latin typeface="Cambria" panose="02040503050406030204" pitchFamily="18" charset="0"/>
                <a:ea typeface="Cambria" panose="02040503050406030204" pitchFamily="18" charset="0"/>
              </a:rPr>
              <a:t>Buffalo</a:t>
            </a:r>
            <a:endParaRPr lang="en-US" sz="2000" kern="1200" dirty="0">
              <a:latin typeface="Cambria" panose="02040503050406030204" pitchFamily="18" charset="0"/>
              <a:ea typeface="Cambria" panose="02040503050406030204" pitchFamily="18" charset="0"/>
            </a:endParaRPr>
          </a:p>
          <a:p>
            <a:pPr marL="228600" lvl="2" defTabSz="889000">
              <a:lnSpc>
                <a:spcPct val="90000"/>
              </a:lnSpc>
              <a:spcBef>
                <a:spcPct val="0"/>
              </a:spcBef>
              <a:spcAft>
                <a:spcPct val="15000"/>
              </a:spcAft>
            </a:pPr>
            <a:r>
              <a:rPr lang="en-US" sz="2000" dirty="0">
                <a:latin typeface="Cambria" panose="02040503050406030204" pitchFamily="18" charset="0"/>
                <a:ea typeface="Cambria" panose="02040503050406030204" pitchFamily="18" charset="0"/>
              </a:rPr>
              <a:t>Chicago</a:t>
            </a:r>
            <a:endParaRPr lang="en-US" sz="2000" kern="1200" dirty="0">
              <a:latin typeface="Cambria" panose="02040503050406030204" pitchFamily="18" charset="0"/>
              <a:ea typeface="Cambria" panose="02040503050406030204" pitchFamily="18" charset="0"/>
            </a:endParaRPr>
          </a:p>
          <a:p>
            <a:pPr marL="228600" lvl="2" defTabSz="889000">
              <a:lnSpc>
                <a:spcPct val="90000"/>
              </a:lnSpc>
              <a:spcBef>
                <a:spcPct val="0"/>
              </a:spcBef>
              <a:spcAft>
                <a:spcPct val="15000"/>
              </a:spcAft>
            </a:pPr>
            <a:r>
              <a:rPr lang="en-US" sz="2000" kern="1200">
                <a:latin typeface="Cambria" panose="02040503050406030204" pitchFamily="18" charset="0"/>
                <a:ea typeface="Cambria" panose="02040503050406030204" pitchFamily="18" charset="0"/>
              </a:rPr>
              <a:t>Houston</a:t>
            </a:r>
            <a:endParaRPr lang="en-US" sz="2000" kern="1200" dirty="0">
              <a:latin typeface="Cambria" panose="02040503050406030204" pitchFamily="18" charset="0"/>
              <a:ea typeface="Cambria" panose="02040503050406030204" pitchFamily="18" charset="0"/>
            </a:endParaRPr>
          </a:p>
        </p:txBody>
      </p:sp>
      <p:sp>
        <p:nvSpPr>
          <p:cNvPr id="8" name="Rectangle 7" descr="Team">
            <a:extLst>
              <a:ext uri="{FF2B5EF4-FFF2-40B4-BE49-F238E27FC236}">
                <a16:creationId xmlns:a16="http://schemas.microsoft.com/office/drawing/2014/main" id="{6AAA6A9C-40B8-47EB-ACE9-BE36C751EADB}"/>
              </a:ext>
            </a:extLst>
          </p:cNvPr>
          <p:cNvSpPr/>
          <p:nvPr/>
        </p:nvSpPr>
        <p:spPr>
          <a:xfrm>
            <a:off x="8987336" y="1370522"/>
            <a:ext cx="784555" cy="784555"/>
          </a:xfrm>
          <a:prstGeom prst="rect">
            <a:avLst/>
          </a:prstGeom>
          <a: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5" name="Slide Number Placeholder 4">
            <a:extLst>
              <a:ext uri="{FF2B5EF4-FFF2-40B4-BE49-F238E27FC236}">
                <a16:creationId xmlns:a16="http://schemas.microsoft.com/office/drawing/2014/main" id="{9E20F167-4751-4305-8C00-A186B8A1CDFC}"/>
              </a:ext>
            </a:extLst>
          </p:cNvPr>
          <p:cNvSpPr>
            <a:spLocks noGrp="1"/>
          </p:cNvSpPr>
          <p:nvPr>
            <p:ph type="sldNum" sz="quarter" idx="12"/>
          </p:nvPr>
        </p:nvSpPr>
        <p:spPr/>
        <p:txBody>
          <a:bodyPr/>
          <a:lstStyle/>
          <a:p>
            <a:fld id="{401CF334-2D5C-4859-84A6-CA7E6E43FAEB}" type="slidenum">
              <a:rPr lang="en-US" smtClean="0"/>
              <a:t>15</a:t>
            </a:fld>
            <a:endParaRPr lang="en-US" dirty="0"/>
          </a:p>
        </p:txBody>
      </p:sp>
    </p:spTree>
    <p:extLst>
      <p:ext uri="{BB962C8B-B14F-4D97-AF65-F5344CB8AC3E}">
        <p14:creationId xmlns:p14="http://schemas.microsoft.com/office/powerpoint/2010/main" val="969285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B6AA1-E0D7-4433-8466-53F1963B8B15}"/>
              </a:ext>
            </a:extLst>
          </p:cNvPr>
          <p:cNvSpPr>
            <a:spLocks noGrp="1"/>
          </p:cNvSpPr>
          <p:nvPr>
            <p:ph type="title"/>
          </p:nvPr>
        </p:nvSpPr>
        <p:spPr>
          <a:xfrm>
            <a:off x="489204" y="730536"/>
            <a:ext cx="11213592" cy="659352"/>
          </a:xfrm>
        </p:spPr>
        <p:txBody>
          <a:bodyPr>
            <a:noAutofit/>
          </a:bodyPr>
          <a:lstStyle/>
          <a:p>
            <a:pPr algn="ctr"/>
            <a:r>
              <a:rPr lang="en-US" sz="3600" dirty="0">
                <a:latin typeface="Cambria" panose="02040503050406030204" pitchFamily="18" charset="0"/>
                <a:ea typeface="Cambria" panose="02040503050406030204" pitchFamily="18" charset="0"/>
              </a:rPr>
              <a:t>Case Placement &amp; Factors used to Place No US Tie Cases</a:t>
            </a:r>
            <a:endParaRPr lang="en-US" sz="3200" dirty="0">
              <a:latin typeface="Cambria" panose="02040503050406030204" pitchFamily="18" charset="0"/>
            </a:endParaRPr>
          </a:p>
        </p:txBody>
      </p:sp>
      <p:sp>
        <p:nvSpPr>
          <p:cNvPr id="6" name="Content Placeholder 5">
            <a:extLst>
              <a:ext uri="{FF2B5EF4-FFF2-40B4-BE49-F238E27FC236}">
                <a16:creationId xmlns:a16="http://schemas.microsoft.com/office/drawing/2014/main" id="{C03D3A00-DABE-46FA-B23B-CFBA0D4BE9E5}"/>
              </a:ext>
            </a:extLst>
          </p:cNvPr>
          <p:cNvSpPr>
            <a:spLocks noGrp="1"/>
          </p:cNvSpPr>
          <p:nvPr>
            <p:ph sz="quarter" idx="4"/>
          </p:nvPr>
        </p:nvSpPr>
        <p:spPr>
          <a:xfrm>
            <a:off x="752531" y="1751233"/>
            <a:ext cx="10686937" cy="4376231"/>
          </a:xfrm>
        </p:spPr>
        <p:txBody>
          <a:bodyPr>
            <a:normAutofit fontScale="92500" lnSpcReduction="20000"/>
          </a:bodyPr>
          <a:lstStyle/>
          <a:p>
            <a:r>
              <a:rPr lang="en-US" sz="2400" dirty="0">
                <a:latin typeface="Cambria" panose="02040503050406030204" pitchFamily="18" charset="0"/>
                <a:ea typeface="Cambria" panose="02040503050406030204" pitchFamily="18" charset="0"/>
              </a:rPr>
              <a:t>Each week after allocations, the Pre-Arrival Case Managers (PACMs) hold a placement meeting to identify an appropriate affiliate for every No US Tie case</a:t>
            </a:r>
          </a:p>
          <a:p>
            <a:endParaRPr lang="en-US" sz="2400" dirty="0">
              <a:latin typeface="Cambria" panose="02040503050406030204" pitchFamily="18" charset="0"/>
            </a:endParaRPr>
          </a:p>
          <a:p>
            <a:r>
              <a:rPr lang="en-US" sz="2400" dirty="0">
                <a:latin typeface="Cambria" panose="02040503050406030204" pitchFamily="18" charset="0"/>
                <a:ea typeface="Cambria" panose="02040503050406030204" pitchFamily="18" charset="0"/>
              </a:rPr>
              <a:t>PACMs review biodata forms  to e</a:t>
            </a:r>
            <a:r>
              <a:rPr lang="en-US" sz="2400" dirty="0">
                <a:latin typeface="Cambria" panose="02040503050406030204" pitchFamily="18" charset="0"/>
              </a:rPr>
              <a:t>nsure US Tie cases and No US Tie cases with assured/arrived cross-references are placed with the right affiliate</a:t>
            </a:r>
          </a:p>
          <a:p>
            <a:pPr marL="0" indent="0">
              <a:buNone/>
            </a:pPr>
            <a:endParaRPr lang="en-US" sz="2400" dirty="0">
              <a:latin typeface="Cambria" panose="02040503050406030204" pitchFamily="18" charset="0"/>
            </a:endParaRPr>
          </a:p>
          <a:p>
            <a:r>
              <a:rPr lang="en-US" sz="2400" dirty="0">
                <a:latin typeface="Cambria" panose="02040503050406030204" pitchFamily="18" charset="0"/>
                <a:ea typeface="Cambria" panose="02040503050406030204" pitchFamily="18" charset="0"/>
              </a:rPr>
              <a:t>PACMs also go through case’s medical forms to review if there are cases with medical conditions, i.e. significant medical condition (SMC) forms</a:t>
            </a:r>
          </a:p>
          <a:p>
            <a:pPr marL="0" indent="0">
              <a:buNone/>
            </a:pPr>
            <a:endParaRPr lang="en-US" dirty="0">
              <a:latin typeface="Cambria" panose="02040503050406030204" pitchFamily="18" charset="0"/>
              <a:ea typeface="Cambria" panose="02040503050406030204" pitchFamily="18" charset="0"/>
            </a:endParaRPr>
          </a:p>
          <a:p>
            <a:pPr marL="0" indent="0">
              <a:buNone/>
            </a:pPr>
            <a:r>
              <a:rPr lang="en-US" b="1" dirty="0">
                <a:latin typeface="Cambria" panose="02040503050406030204" pitchFamily="18" charset="0"/>
                <a:ea typeface="Cambria" panose="02040503050406030204" pitchFamily="18" charset="0"/>
              </a:rPr>
              <a:t>Tools used for placement:</a:t>
            </a:r>
          </a:p>
          <a:p>
            <a:pPr marL="347663" lvl="1" indent="-228600">
              <a:buFont typeface="+mj-lt"/>
              <a:buAutoNum type="arabicPeriod"/>
            </a:pPr>
            <a:r>
              <a:rPr lang="en-US" dirty="0">
                <a:latin typeface="Cambria" panose="02040503050406030204" pitchFamily="18" charset="0"/>
                <a:ea typeface="Cambria" panose="02040503050406030204" pitchFamily="18" charset="0"/>
              </a:rPr>
              <a:t>RP Placement Assessment</a:t>
            </a:r>
          </a:p>
          <a:p>
            <a:pPr marL="347663" lvl="1" indent="-228600">
              <a:buFont typeface="+mj-lt"/>
              <a:buAutoNum type="arabicPeriod"/>
            </a:pPr>
            <a:r>
              <a:rPr lang="en-US" dirty="0">
                <a:latin typeface="Cambria" panose="02040503050406030204" pitchFamily="18" charset="0"/>
                <a:ea typeface="Cambria" panose="02040503050406030204" pitchFamily="18" charset="0"/>
              </a:rPr>
              <a:t>Active assurance and arrivals by each diocese</a:t>
            </a:r>
          </a:p>
          <a:p>
            <a:pPr marL="347663" lvl="1" indent="-228600">
              <a:buFont typeface="+mj-lt"/>
              <a:buAutoNum type="arabicPeriod"/>
            </a:pPr>
            <a:r>
              <a:rPr lang="en-US" dirty="0">
                <a:latin typeface="Cambria" panose="02040503050406030204" pitchFamily="18" charset="0"/>
                <a:ea typeface="Cambria" panose="02040503050406030204" pitchFamily="18" charset="0"/>
              </a:rPr>
              <a:t>Special grants or programs available at an affiliate</a:t>
            </a:r>
          </a:p>
          <a:p>
            <a:pPr marL="347663" lvl="1" indent="-228600">
              <a:buFont typeface="+mj-lt"/>
              <a:buAutoNum type="arabicPeriod"/>
            </a:pPr>
            <a:r>
              <a:rPr lang="en-US" dirty="0">
                <a:latin typeface="Cambria" panose="02040503050406030204" pitchFamily="18" charset="0"/>
                <a:ea typeface="Cambria" panose="02040503050406030204" pitchFamily="18" charset="0"/>
              </a:rPr>
              <a:t>Input from other segments (performance)</a:t>
            </a:r>
          </a:p>
        </p:txBody>
      </p:sp>
      <p:sp>
        <p:nvSpPr>
          <p:cNvPr id="3" name="Slide Number Placeholder 2">
            <a:extLst>
              <a:ext uri="{FF2B5EF4-FFF2-40B4-BE49-F238E27FC236}">
                <a16:creationId xmlns:a16="http://schemas.microsoft.com/office/drawing/2014/main" id="{685FA8DC-E88F-435F-8BFC-10B274CB7D5C}"/>
              </a:ext>
            </a:extLst>
          </p:cNvPr>
          <p:cNvSpPr>
            <a:spLocks noGrp="1"/>
          </p:cNvSpPr>
          <p:nvPr>
            <p:ph type="sldNum" sz="quarter" idx="12"/>
          </p:nvPr>
        </p:nvSpPr>
        <p:spPr/>
        <p:txBody>
          <a:bodyPr/>
          <a:lstStyle/>
          <a:p>
            <a:fld id="{401CF334-2D5C-4859-84A6-CA7E6E43FAEB}" type="slidenum">
              <a:rPr lang="en-US" smtClean="0"/>
              <a:t>16</a:t>
            </a:fld>
            <a:endParaRPr lang="en-US" dirty="0"/>
          </a:p>
        </p:txBody>
      </p:sp>
    </p:spTree>
    <p:extLst>
      <p:ext uri="{BB962C8B-B14F-4D97-AF65-F5344CB8AC3E}">
        <p14:creationId xmlns:p14="http://schemas.microsoft.com/office/powerpoint/2010/main" val="203805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674369"/>
            <a:ext cx="12192000" cy="1143000"/>
          </a:xfrm>
        </p:spPr>
        <p:txBody>
          <a:bodyPr anchor="ctr">
            <a:noAutofit/>
          </a:bodyPr>
          <a:lstStyle/>
          <a:p>
            <a:pPr algn="ctr"/>
            <a:r>
              <a:rPr lang="en-US" sz="3200" dirty="0">
                <a:latin typeface="Cambria" panose="02040503050406030204" pitchFamily="18" charset="0"/>
                <a:ea typeface="Cambria" panose="02040503050406030204" pitchFamily="18" charset="0"/>
              </a:rPr>
              <a:t>Case Placement &amp; Factors used to Place No US Tie Cases </a:t>
            </a:r>
            <a:r>
              <a:rPr lang="en-US" sz="3200" dirty="0">
                <a:solidFill>
                  <a:schemeClr val="tx1"/>
                </a:solidFill>
                <a:latin typeface="Cambria" panose="02040503050406030204" pitchFamily="18" charset="0"/>
                <a:ea typeface="Cambria" panose="02040503050406030204" pitchFamily="18" charset="0"/>
              </a:rPr>
              <a:t>(Continued)</a:t>
            </a:r>
            <a:endParaRPr lang="en-US" sz="3200" dirty="0">
              <a:latin typeface="Cambria" panose="02040503050406030204" pitchFamily="18" charset="0"/>
              <a:ea typeface="Cambria" panose="02040503050406030204" pitchFamily="18" charset="0"/>
            </a:endParaRPr>
          </a:p>
        </p:txBody>
      </p:sp>
      <p:sp>
        <p:nvSpPr>
          <p:cNvPr id="4" name="Content Placeholder 1">
            <a:extLst>
              <a:ext uri="{FF2B5EF4-FFF2-40B4-BE49-F238E27FC236}">
                <a16:creationId xmlns:a16="http://schemas.microsoft.com/office/drawing/2014/main" id="{3BA39F71-1333-4600-B496-6B527DD5DF08}"/>
              </a:ext>
            </a:extLst>
          </p:cNvPr>
          <p:cNvSpPr txBox="1">
            <a:spLocks/>
          </p:cNvSpPr>
          <p:nvPr/>
        </p:nvSpPr>
        <p:spPr>
          <a:xfrm>
            <a:off x="491319" y="1817369"/>
            <a:ext cx="11286699" cy="4768158"/>
          </a:xfrm>
          <a:prstGeom prst="rect">
            <a:avLst/>
          </a:prstGeom>
        </p:spPr>
        <p:txBody>
          <a:bodyPr vert="horz">
            <a:normAutofit lnSpcReduction="10000"/>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0" lvl="1" indent="0">
              <a:buNone/>
            </a:pPr>
            <a:r>
              <a:rPr lang="en-US" sz="2000" b="1" dirty="0">
                <a:latin typeface="Cambria" panose="02040503050406030204" pitchFamily="18" charset="0"/>
              </a:rPr>
              <a:t>Placement assessment</a:t>
            </a:r>
          </a:p>
          <a:p>
            <a:pPr marL="457200" lvl="1" indent="-246063"/>
            <a:r>
              <a:rPr lang="en-US" sz="2000" dirty="0">
                <a:latin typeface="Cambria" panose="02040503050406030204" pitchFamily="18" charset="0"/>
              </a:rPr>
              <a:t>Language capacity</a:t>
            </a:r>
          </a:p>
          <a:p>
            <a:pPr marL="457200" lvl="1" indent="-246063"/>
            <a:r>
              <a:rPr lang="en-US" sz="2000" dirty="0">
                <a:latin typeface="Cambria" panose="02040503050406030204" pitchFamily="18" charset="0"/>
              </a:rPr>
              <a:t>Nationality</a:t>
            </a:r>
          </a:p>
          <a:p>
            <a:pPr marL="457200" lvl="1" indent="-246063"/>
            <a:r>
              <a:rPr lang="en-US" sz="2000" dirty="0">
                <a:latin typeface="Cambria" panose="02040503050406030204" pitchFamily="18" charset="0"/>
              </a:rPr>
              <a:t>Case size</a:t>
            </a:r>
          </a:p>
          <a:p>
            <a:pPr marL="457200" lvl="1" indent="-246063"/>
            <a:r>
              <a:rPr lang="en-US" sz="2000" dirty="0">
                <a:latin typeface="Cambria" panose="02040503050406030204" pitchFamily="18" charset="0"/>
              </a:rPr>
              <a:t>Vulnerable case?</a:t>
            </a:r>
          </a:p>
          <a:p>
            <a:pPr marL="457200" lvl="1" indent="-246063"/>
            <a:r>
              <a:rPr lang="en-US" sz="2000" dirty="0">
                <a:latin typeface="Cambria" panose="02040503050406030204" pitchFamily="18" charset="0"/>
              </a:rPr>
              <a:t>Communities</a:t>
            </a:r>
          </a:p>
          <a:p>
            <a:pPr marL="457200" lvl="1" indent="-246063"/>
            <a:r>
              <a:rPr lang="en-US" sz="2000" dirty="0">
                <a:latin typeface="Cambria" panose="02040503050406030204" pitchFamily="18" charset="0"/>
              </a:rPr>
              <a:t>Medical conditions</a:t>
            </a:r>
          </a:p>
          <a:p>
            <a:pPr marL="457200" lvl="1" indent="-246063"/>
            <a:r>
              <a:rPr lang="en-US" sz="2000" dirty="0">
                <a:latin typeface="Cambria" panose="02040503050406030204" pitchFamily="18" charset="0"/>
              </a:rPr>
              <a:t>Placement assessments can be updated by an affiliate at any time</a:t>
            </a:r>
          </a:p>
          <a:p>
            <a:pPr marL="0" lvl="1" indent="0">
              <a:buNone/>
            </a:pPr>
            <a:r>
              <a:rPr lang="en-US" sz="2000" b="1" dirty="0">
                <a:latin typeface="Cambria" panose="02040503050406030204" pitchFamily="18" charset="0"/>
              </a:rPr>
              <a:t>Active assurance, arrivals &amp; pipeline</a:t>
            </a:r>
          </a:p>
          <a:p>
            <a:pPr marL="457200" lvl="1" indent="-246063"/>
            <a:r>
              <a:rPr lang="en-US" sz="2000" dirty="0">
                <a:latin typeface="Cambria" panose="02040503050406030204" pitchFamily="18" charset="0"/>
              </a:rPr>
              <a:t>Which affiliates are lower than the network average?</a:t>
            </a:r>
          </a:p>
          <a:p>
            <a:pPr marL="457200" lvl="1" indent="-246063"/>
            <a:endParaRPr lang="en-US" sz="2000" dirty="0">
              <a:latin typeface="Cambria" panose="02040503050406030204" pitchFamily="18" charset="0"/>
            </a:endParaRPr>
          </a:p>
          <a:p>
            <a:pPr marL="0" indent="-154623">
              <a:buNone/>
            </a:pPr>
            <a:r>
              <a:rPr lang="en-US" sz="2200" b="1" dirty="0">
                <a:solidFill>
                  <a:srgbClr val="FF0000"/>
                </a:solidFill>
                <a:latin typeface="Cambria" panose="02040503050406030204" pitchFamily="18" charset="0"/>
              </a:rPr>
              <a:t>NOTE: </a:t>
            </a:r>
            <a:r>
              <a:rPr lang="en-US" sz="2200" dirty="0">
                <a:latin typeface="Cambria" panose="02040503050406030204" pitchFamily="18" charset="0"/>
              </a:rPr>
              <a:t>The majority of refugee and SIV cases allocated to resettlement agencies are US tie cases. The number of No US tie “Free” refugee and SIV cases allocated to RAs are very limited</a:t>
            </a:r>
            <a:endParaRPr lang="en-US" sz="2200" b="1" dirty="0">
              <a:solidFill>
                <a:srgbClr val="FF0000"/>
              </a:solidFill>
              <a:latin typeface="Cambria" panose="02040503050406030204" pitchFamily="18" charset="0"/>
            </a:endParaRPr>
          </a:p>
        </p:txBody>
      </p:sp>
      <p:sp>
        <p:nvSpPr>
          <p:cNvPr id="2" name="Slide Number Placeholder 1">
            <a:extLst>
              <a:ext uri="{FF2B5EF4-FFF2-40B4-BE49-F238E27FC236}">
                <a16:creationId xmlns:a16="http://schemas.microsoft.com/office/drawing/2014/main" id="{10DFE3EF-1DB7-4400-BBCA-E3C4F196D4C5}"/>
              </a:ext>
            </a:extLst>
          </p:cNvPr>
          <p:cNvSpPr>
            <a:spLocks noGrp="1"/>
          </p:cNvSpPr>
          <p:nvPr>
            <p:ph type="sldNum" sz="quarter" idx="12"/>
          </p:nvPr>
        </p:nvSpPr>
        <p:spPr/>
        <p:txBody>
          <a:bodyPr/>
          <a:lstStyle/>
          <a:p>
            <a:fld id="{401CF334-2D5C-4859-84A6-CA7E6E43FAEB}" type="slidenum">
              <a:rPr lang="en-US" smtClean="0"/>
              <a:t>17</a:t>
            </a:fld>
            <a:endParaRPr lang="en-US" dirty="0"/>
          </a:p>
        </p:txBody>
      </p:sp>
    </p:spTree>
    <p:extLst>
      <p:ext uri="{BB962C8B-B14F-4D97-AF65-F5344CB8AC3E}">
        <p14:creationId xmlns:p14="http://schemas.microsoft.com/office/powerpoint/2010/main" val="1439126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56E4DA-AA95-45E4-93AB-C238457553A4}"/>
              </a:ext>
            </a:extLst>
          </p:cNvPr>
          <p:cNvSpPr>
            <a:spLocks noGrp="1"/>
          </p:cNvSpPr>
          <p:nvPr>
            <p:ph idx="1"/>
          </p:nvPr>
        </p:nvSpPr>
        <p:spPr>
          <a:xfrm>
            <a:off x="378691" y="1614968"/>
            <a:ext cx="11563927" cy="4709632"/>
          </a:xfrm>
        </p:spPr>
        <p:txBody>
          <a:bodyPr>
            <a:normAutofit fontScale="85000" lnSpcReduction="20000"/>
          </a:bodyPr>
          <a:lstStyle/>
          <a:p>
            <a:r>
              <a:rPr lang="en-US" sz="2800" dirty="0">
                <a:latin typeface="Cambria" panose="02040503050406030204" pitchFamily="18" charset="0"/>
              </a:rPr>
              <a:t>Arrivals have been largely unpredictable due to several different factors:</a:t>
            </a:r>
            <a:br>
              <a:rPr lang="en-US" sz="2400" dirty="0">
                <a:latin typeface="Cambria" panose="02040503050406030204" pitchFamily="18" charset="0"/>
              </a:rPr>
            </a:br>
            <a:endParaRPr lang="en-US" sz="2400" dirty="0">
              <a:latin typeface="Cambria" panose="02040503050406030204" pitchFamily="18" charset="0"/>
            </a:endParaRPr>
          </a:p>
          <a:p>
            <a:pPr lvl="1">
              <a:buFont typeface="Courier New" panose="02070309020205020404" pitchFamily="49" charset="0"/>
              <a:buChar char="o"/>
            </a:pPr>
            <a:r>
              <a:rPr lang="en-US" dirty="0">
                <a:latin typeface="Cambria" panose="02040503050406030204" pitchFamily="18" charset="0"/>
              </a:rPr>
              <a:t>FY20 Presidential Determination (PD) does not break down refugee admissions numbers based on geographic regions as had been done in the past</a:t>
            </a:r>
          </a:p>
          <a:p>
            <a:pPr lvl="1">
              <a:buFont typeface="Courier New" panose="02070309020205020404" pitchFamily="49" charset="0"/>
              <a:buChar char="o"/>
            </a:pPr>
            <a:r>
              <a:rPr lang="en-US" dirty="0">
                <a:latin typeface="Cambria" panose="02040503050406030204" pitchFamily="18" charset="0"/>
              </a:rPr>
              <a:t>FY20’s PD allocates refugee admissions into groups of “special humanitarian concern” i.e. Refugees fleeing religious persecution, P2 refugees from Iraq, refugees from Northern Triangle etc.</a:t>
            </a:r>
            <a:br>
              <a:rPr lang="en-US" sz="2200" dirty="0">
                <a:latin typeface="Cambria" panose="02040503050406030204" pitchFamily="18" charset="0"/>
              </a:rPr>
            </a:br>
            <a:endParaRPr lang="en-US" sz="2400" dirty="0">
              <a:latin typeface="Cambria" panose="02040503050406030204" pitchFamily="18" charset="0"/>
            </a:endParaRPr>
          </a:p>
          <a:p>
            <a:r>
              <a:rPr lang="en-US" sz="2800" dirty="0">
                <a:latin typeface="Cambria" panose="02040503050406030204" pitchFamily="18" charset="0"/>
              </a:rPr>
              <a:t>Due to unpredictable arrival trends, USCCB has modified most affiliates’ refugee and SIV capacities to better align with current arrival trends</a:t>
            </a:r>
            <a:br>
              <a:rPr lang="en-US" sz="2400" dirty="0">
                <a:latin typeface="Cambria" panose="02040503050406030204" pitchFamily="18" charset="0"/>
              </a:rPr>
            </a:br>
            <a:endParaRPr lang="en-US" sz="2400" dirty="0">
              <a:latin typeface="Cambria" panose="02040503050406030204" pitchFamily="18" charset="0"/>
            </a:endParaRPr>
          </a:p>
          <a:p>
            <a:r>
              <a:rPr lang="en-US" sz="2800" dirty="0">
                <a:latin typeface="Cambria" panose="02040503050406030204" pitchFamily="18" charset="0"/>
              </a:rPr>
              <a:t>Predicting refugee arrival trends under the new allocation categories is very challenging for resettlement agencies </a:t>
            </a:r>
            <a:br>
              <a:rPr lang="en-US" dirty="0">
                <a:latin typeface="Cambria" panose="02040503050406030204" pitchFamily="18" charset="0"/>
              </a:rPr>
            </a:br>
            <a:endParaRPr lang="en-US" dirty="0">
              <a:latin typeface="Cambria" panose="02040503050406030204" pitchFamily="18" charset="0"/>
            </a:endParaRPr>
          </a:p>
          <a:p>
            <a:r>
              <a:rPr lang="en-US" sz="2800" dirty="0">
                <a:latin typeface="Cambria" panose="02040503050406030204" pitchFamily="18" charset="0"/>
              </a:rPr>
              <a:t>USCCB is nearing its approved SIV capacity and has made several SIV capacity adjustments to accommodate arrivals in </a:t>
            </a:r>
            <a:r>
              <a:rPr lang="en-US" sz="2800" dirty="0">
                <a:solidFill>
                  <a:srgbClr val="FF0000"/>
                </a:solidFill>
                <a:latin typeface="Cambria" panose="02040503050406030204" pitchFamily="18" charset="0"/>
              </a:rPr>
              <a:t>hotspot</a:t>
            </a:r>
            <a:r>
              <a:rPr lang="en-US" sz="2800" dirty="0">
                <a:latin typeface="Cambria" panose="02040503050406030204" pitchFamily="18" charset="0"/>
              </a:rPr>
              <a:t> areas</a:t>
            </a:r>
          </a:p>
          <a:p>
            <a:endParaRPr lang="en-US" dirty="0">
              <a:latin typeface="Cambria" panose="02040503050406030204" pitchFamily="18" charset="0"/>
            </a:endParaRPr>
          </a:p>
          <a:p>
            <a:endParaRPr lang="en-US" sz="2400" dirty="0">
              <a:latin typeface="Cambria" panose="02040503050406030204" pitchFamily="18" charset="0"/>
            </a:endParaRPr>
          </a:p>
          <a:p>
            <a:endParaRPr lang="en-US" sz="2400" dirty="0">
              <a:latin typeface="Cambria" panose="02040503050406030204" pitchFamily="18" charset="0"/>
            </a:endParaRPr>
          </a:p>
        </p:txBody>
      </p:sp>
      <p:sp>
        <p:nvSpPr>
          <p:cNvPr id="4" name="Title 1">
            <a:extLst>
              <a:ext uri="{FF2B5EF4-FFF2-40B4-BE49-F238E27FC236}">
                <a16:creationId xmlns:a16="http://schemas.microsoft.com/office/drawing/2014/main" id="{5408069E-DACD-452F-A886-9FE1CEC3B2BA}"/>
              </a:ext>
            </a:extLst>
          </p:cNvPr>
          <p:cNvSpPr txBox="1">
            <a:spLocks/>
          </p:cNvSpPr>
          <p:nvPr/>
        </p:nvSpPr>
        <p:spPr>
          <a:xfrm>
            <a:off x="1" y="804291"/>
            <a:ext cx="12192000" cy="810677"/>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lnSpc>
                <a:spcPct val="150000"/>
              </a:lnSpc>
            </a:pPr>
            <a:r>
              <a:rPr lang="en-US" sz="3000" dirty="0">
                <a:latin typeface="Cambria" panose="02040503050406030204" pitchFamily="18" charset="0"/>
                <a:ea typeface="Cambria" panose="02040503050406030204" pitchFamily="18" charset="0"/>
              </a:rPr>
              <a:t>USCCB’s Management of Affiliates’ Refugee and SIV Capacity</a:t>
            </a:r>
          </a:p>
        </p:txBody>
      </p:sp>
      <p:sp>
        <p:nvSpPr>
          <p:cNvPr id="2" name="Slide Number Placeholder 1">
            <a:extLst>
              <a:ext uri="{FF2B5EF4-FFF2-40B4-BE49-F238E27FC236}">
                <a16:creationId xmlns:a16="http://schemas.microsoft.com/office/drawing/2014/main" id="{2C7681A8-EA84-4A4B-B878-C88C171044DB}"/>
              </a:ext>
            </a:extLst>
          </p:cNvPr>
          <p:cNvSpPr>
            <a:spLocks noGrp="1"/>
          </p:cNvSpPr>
          <p:nvPr>
            <p:ph type="sldNum" sz="quarter" idx="12"/>
          </p:nvPr>
        </p:nvSpPr>
        <p:spPr/>
        <p:txBody>
          <a:bodyPr/>
          <a:lstStyle/>
          <a:p>
            <a:fld id="{401CF334-2D5C-4859-84A6-CA7E6E43FAEB}" type="slidenum">
              <a:rPr lang="en-US" smtClean="0"/>
              <a:t>18</a:t>
            </a:fld>
            <a:endParaRPr lang="en-US" dirty="0"/>
          </a:p>
        </p:txBody>
      </p:sp>
    </p:spTree>
    <p:extLst>
      <p:ext uri="{BB962C8B-B14F-4D97-AF65-F5344CB8AC3E}">
        <p14:creationId xmlns:p14="http://schemas.microsoft.com/office/powerpoint/2010/main" val="1931723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F7932-BEC5-46AE-B047-B6684C1F8C13}"/>
              </a:ext>
            </a:extLst>
          </p:cNvPr>
          <p:cNvSpPr>
            <a:spLocks noGrp="1"/>
          </p:cNvSpPr>
          <p:nvPr>
            <p:ph type="title"/>
          </p:nvPr>
        </p:nvSpPr>
        <p:spPr>
          <a:xfrm>
            <a:off x="0" y="533400"/>
            <a:ext cx="12192000" cy="1143000"/>
          </a:xfrm>
        </p:spPr>
        <p:txBody>
          <a:bodyPr anchor="ctr">
            <a:noAutofit/>
          </a:bodyPr>
          <a:lstStyle/>
          <a:p>
            <a:pPr algn="ctr">
              <a:lnSpc>
                <a:spcPct val="150000"/>
              </a:lnSpc>
            </a:pPr>
            <a:r>
              <a:rPr lang="en-US" sz="3000" dirty="0">
                <a:latin typeface="Cambria" panose="02040503050406030204" pitchFamily="18" charset="0"/>
                <a:ea typeface="Cambria" panose="02040503050406030204" pitchFamily="18" charset="0"/>
              </a:rPr>
              <a:t>USCCB’s Management of Affiliates’ Refugee and SIV Capacity </a:t>
            </a:r>
            <a:r>
              <a:rPr lang="en-US" sz="3000" dirty="0">
                <a:solidFill>
                  <a:schemeClr val="tx1"/>
                </a:solidFill>
                <a:latin typeface="Cambria" panose="02040503050406030204" pitchFamily="18" charset="0"/>
                <a:ea typeface="Cambria" panose="02040503050406030204" pitchFamily="18" charset="0"/>
              </a:rPr>
              <a:t>(Continued)</a:t>
            </a:r>
            <a:endParaRPr lang="en-US" sz="3000"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3B8B9D36-9492-4C2D-89C3-334993903486}"/>
              </a:ext>
            </a:extLst>
          </p:cNvPr>
          <p:cNvSpPr>
            <a:spLocks noGrp="1"/>
          </p:cNvSpPr>
          <p:nvPr>
            <p:ph idx="1"/>
          </p:nvPr>
        </p:nvSpPr>
        <p:spPr>
          <a:xfrm>
            <a:off x="295564" y="1676400"/>
            <a:ext cx="11591636" cy="4936836"/>
          </a:xfrm>
        </p:spPr>
        <p:txBody>
          <a:bodyPr>
            <a:normAutofit fontScale="92500"/>
          </a:bodyPr>
          <a:lstStyle/>
          <a:p>
            <a:pPr marL="457200" lvl="1" indent="-246063"/>
            <a:r>
              <a:rPr lang="en-US" dirty="0">
                <a:latin typeface="Cambria" panose="02040503050406030204" pitchFamily="18" charset="0"/>
                <a:ea typeface="Cambria" panose="02040503050406030204" pitchFamily="18" charset="0"/>
              </a:rPr>
              <a:t>Refugee admissions ceiling is unlikely to be adjusted, PRM might increase SIV capacity</a:t>
            </a:r>
            <a:br>
              <a:rPr lang="en-US" dirty="0">
                <a:latin typeface="Cambria" panose="02040503050406030204" pitchFamily="18" charset="0"/>
                <a:ea typeface="Cambria" panose="02040503050406030204" pitchFamily="18" charset="0"/>
              </a:rPr>
            </a:br>
            <a:endParaRPr lang="en-US" dirty="0">
              <a:latin typeface="Cambria" panose="02040503050406030204" pitchFamily="18" charset="0"/>
              <a:ea typeface="Cambria" panose="02040503050406030204" pitchFamily="18" charset="0"/>
            </a:endParaRPr>
          </a:p>
          <a:p>
            <a:pPr marL="457200" lvl="1" indent="-246063"/>
            <a:r>
              <a:rPr lang="en-US" dirty="0">
                <a:latin typeface="Cambria" panose="02040503050406030204" pitchFamily="18" charset="0"/>
                <a:ea typeface="Cambria" panose="02040503050406030204" pitchFamily="18" charset="0"/>
              </a:rPr>
              <a:t>PRM views USCCB’s total capacity collectively </a:t>
            </a:r>
            <a:r>
              <a:rPr lang="en-US" b="1" dirty="0">
                <a:latin typeface="Cambria" panose="02040503050406030204" pitchFamily="18" charset="0"/>
                <a:ea typeface="Cambria" panose="02040503050406030204" pitchFamily="18" charset="0"/>
              </a:rPr>
              <a:t>NOT</a:t>
            </a:r>
            <a:r>
              <a:rPr lang="en-US" dirty="0">
                <a:latin typeface="Cambria" panose="02040503050406030204" pitchFamily="18" charset="0"/>
                <a:ea typeface="Cambria" panose="02040503050406030204" pitchFamily="18" charset="0"/>
              </a:rPr>
              <a:t> by individual affiliate</a:t>
            </a:r>
          </a:p>
          <a:p>
            <a:pPr marL="828357" lvl="2" indent="-342900">
              <a:lnSpc>
                <a:spcPct val="170000"/>
              </a:lnSpc>
              <a:buFont typeface="Courier New" panose="02070309020205020404" pitchFamily="49" charset="0"/>
              <a:buChar char="o"/>
            </a:pPr>
            <a:r>
              <a:rPr lang="en-US" dirty="0">
                <a:latin typeface="Cambria" panose="02040503050406030204" pitchFamily="18" charset="0"/>
                <a:ea typeface="Cambria" panose="02040503050406030204" pitchFamily="18" charset="0"/>
              </a:rPr>
              <a:t>USCCB is expected to shift affiliate capacity around (if necessary)</a:t>
            </a:r>
          </a:p>
          <a:p>
            <a:pPr marL="828357" lvl="2" indent="-342900">
              <a:buFont typeface="Courier New" panose="02070309020205020404" pitchFamily="49" charset="0"/>
              <a:buChar char="o"/>
            </a:pPr>
            <a:r>
              <a:rPr lang="en-US" dirty="0">
                <a:latin typeface="Cambria" panose="02040503050406030204" pitchFamily="18" charset="0"/>
                <a:ea typeface="Cambria" panose="02040503050406030204" pitchFamily="18" charset="0"/>
              </a:rPr>
              <a:t>USCCB tend to reduce capacity from standalone sites first</a:t>
            </a:r>
          </a:p>
          <a:p>
            <a:pPr marL="828357" lvl="2" indent="-342900">
              <a:buFont typeface="Courier New" panose="02070309020205020404" pitchFamily="49" charset="0"/>
              <a:buChar char="o"/>
            </a:pPr>
            <a:r>
              <a:rPr lang="en-US" dirty="0">
                <a:latin typeface="Cambria" panose="02040503050406030204" pitchFamily="18" charset="0"/>
                <a:ea typeface="Cambria" panose="02040503050406030204" pitchFamily="18" charset="0"/>
              </a:rPr>
              <a:t>If necessary, PRM will approve capacity increase for standalone sites</a:t>
            </a:r>
          </a:p>
          <a:p>
            <a:pPr marL="828357" lvl="2" indent="-342900">
              <a:buFont typeface="Courier New" panose="02070309020205020404" pitchFamily="49" charset="0"/>
              <a:buChar char="o"/>
            </a:pPr>
            <a:r>
              <a:rPr lang="en-US" dirty="0">
                <a:latin typeface="Cambria" panose="02040503050406030204" pitchFamily="18" charset="0"/>
                <a:ea typeface="Cambria" panose="02040503050406030204" pitchFamily="18" charset="0"/>
              </a:rPr>
              <a:t>If standalone site’s “spare” capacity is exhausted, USCCB tend to reduce capacity from sites in other locations that have other affiliates</a:t>
            </a:r>
          </a:p>
          <a:p>
            <a:pPr marL="828357" lvl="2" indent="-342900">
              <a:buFont typeface="Courier New" panose="02070309020205020404" pitchFamily="49" charset="0"/>
              <a:buChar char="o"/>
            </a:pPr>
            <a:r>
              <a:rPr lang="en-US" dirty="0">
                <a:latin typeface="Cambria" panose="02040503050406030204" pitchFamily="18" charset="0"/>
                <a:ea typeface="Cambria" panose="02040503050406030204" pitchFamily="18" charset="0"/>
              </a:rPr>
              <a:t>Refugee and SIV arrivals/cases on ABN </a:t>
            </a:r>
            <a:r>
              <a:rPr lang="en-US" b="1" dirty="0">
                <a:latin typeface="Cambria" panose="02040503050406030204" pitchFamily="18" charset="0"/>
                <a:ea typeface="Cambria" panose="02040503050406030204" pitchFamily="18" charset="0"/>
              </a:rPr>
              <a:t>(including walk-ins) </a:t>
            </a:r>
            <a:r>
              <a:rPr lang="en-US" dirty="0">
                <a:latin typeface="Cambria" panose="02040503050406030204" pitchFamily="18" charset="0"/>
                <a:ea typeface="Cambria" panose="02040503050406030204" pitchFamily="18" charset="0"/>
              </a:rPr>
              <a:t>for a site that has reached/surpassed capacity, will have to be transferred to other same-city affiliates that still have capacity</a:t>
            </a:r>
            <a:br>
              <a:rPr lang="en-US" dirty="0">
                <a:latin typeface="Cambria" panose="02040503050406030204" pitchFamily="18" charset="0"/>
                <a:ea typeface="Cambria" panose="02040503050406030204" pitchFamily="18" charset="0"/>
              </a:rPr>
            </a:br>
            <a:endParaRPr lang="en-US" sz="2500" b="1" dirty="0">
              <a:solidFill>
                <a:srgbClr val="FF0000"/>
              </a:solidFill>
              <a:latin typeface="Cambria" panose="02040503050406030204" pitchFamily="18" charset="0"/>
              <a:ea typeface="Cambria" panose="02040503050406030204" pitchFamily="18" charset="0"/>
            </a:endParaRPr>
          </a:p>
          <a:p>
            <a:pPr marL="0" indent="0">
              <a:buNone/>
            </a:pPr>
            <a:r>
              <a:rPr lang="en-US" sz="2400" b="1" dirty="0">
                <a:solidFill>
                  <a:srgbClr val="0070C0"/>
                </a:solidFill>
                <a:latin typeface="Cambria" panose="02040503050406030204" pitchFamily="18" charset="0"/>
                <a:ea typeface="Cambria" panose="02040503050406030204" pitchFamily="18" charset="0"/>
              </a:rPr>
              <a:t>NOTE</a:t>
            </a:r>
            <a:r>
              <a:rPr lang="en-US" sz="2800" b="1" dirty="0">
                <a:solidFill>
                  <a:srgbClr val="0070C0"/>
                </a:solidFill>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USCCB recognize that it does not seem fair to transfer additional arrivals to other RAs that have capacity, but PRM treats USCCB’s capacity collectively, not by individual affiliate</a:t>
            </a:r>
            <a:endParaRPr lang="en-US" sz="2800" dirty="0">
              <a:latin typeface="Cambria" panose="02040503050406030204" pitchFamily="18" charset="0"/>
              <a:ea typeface="Cambria" panose="02040503050406030204" pitchFamily="18" charset="0"/>
            </a:endParaRPr>
          </a:p>
        </p:txBody>
      </p:sp>
      <p:sp>
        <p:nvSpPr>
          <p:cNvPr id="4" name="Slide Number Placeholder 3">
            <a:extLst>
              <a:ext uri="{FF2B5EF4-FFF2-40B4-BE49-F238E27FC236}">
                <a16:creationId xmlns:a16="http://schemas.microsoft.com/office/drawing/2014/main" id="{0A3846B7-2093-4371-9889-09D3F3FD8183}"/>
              </a:ext>
            </a:extLst>
          </p:cNvPr>
          <p:cNvSpPr>
            <a:spLocks noGrp="1"/>
          </p:cNvSpPr>
          <p:nvPr>
            <p:ph type="sldNum" sz="quarter" idx="12"/>
          </p:nvPr>
        </p:nvSpPr>
        <p:spPr/>
        <p:txBody>
          <a:bodyPr/>
          <a:lstStyle/>
          <a:p>
            <a:fld id="{401CF334-2D5C-4859-84A6-CA7E6E43FAEB}" type="slidenum">
              <a:rPr lang="en-US" smtClean="0"/>
              <a:t>19</a:t>
            </a:fld>
            <a:endParaRPr lang="en-US" dirty="0"/>
          </a:p>
        </p:txBody>
      </p:sp>
    </p:spTree>
    <p:extLst>
      <p:ext uri="{BB962C8B-B14F-4D97-AF65-F5344CB8AC3E}">
        <p14:creationId xmlns:p14="http://schemas.microsoft.com/office/powerpoint/2010/main" val="2439554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ubtitle 4">
            <a:extLst>
              <a:ext uri="{FF2B5EF4-FFF2-40B4-BE49-F238E27FC236}">
                <a16:creationId xmlns:a16="http://schemas.microsoft.com/office/drawing/2014/main" id="{F58CFEA5-53B3-486C-86FD-45F7BF144055}"/>
              </a:ext>
            </a:extLst>
          </p:cNvPr>
          <p:cNvSpPr txBox="1">
            <a:spLocks/>
          </p:cNvSpPr>
          <p:nvPr/>
        </p:nvSpPr>
        <p:spPr>
          <a:xfrm>
            <a:off x="718607" y="4304822"/>
            <a:ext cx="3434692" cy="624625"/>
          </a:xfrm>
          <a:prstGeom prst="rect">
            <a:avLst/>
          </a:prstGeom>
        </p:spPr>
        <p:txBody>
          <a:bodyPr vert="horz" lIns="0" rIns="18288" anchor="ctr">
            <a:normAutofit/>
          </a:bodyPr>
          <a:lstStyle>
            <a:lvl1pPr marL="0" marR="45720" indent="0" algn="r" rtl="0" eaLnBrk="1" latinLnBrk="0" hangingPunct="1">
              <a:spcBef>
                <a:spcPct val="20000"/>
              </a:spcBef>
              <a:buClr>
                <a:schemeClr val="accent3">
                  <a:lumMod val="50000"/>
                </a:schemeClr>
              </a:buClr>
              <a:buSzPct val="95000"/>
              <a:buFont typeface="Wingdings 2"/>
              <a:buNone/>
              <a:defRPr kumimoji="0" sz="2600" kern="1200">
                <a:solidFill>
                  <a:schemeClr val="tx1"/>
                </a:solidFill>
                <a:latin typeface="+mn-lt"/>
                <a:ea typeface="+mn-ea"/>
                <a:cs typeface="+mn-cs"/>
              </a:defRPr>
            </a:lvl1pPr>
            <a:lvl2pPr marL="457200" indent="0" algn="ctr" rtl="0" eaLnBrk="1" latinLnBrk="0" hangingPunct="1">
              <a:spcBef>
                <a:spcPct val="20000"/>
              </a:spcBef>
              <a:buClr>
                <a:schemeClr val="accent1">
                  <a:lumMod val="50000"/>
                </a:schemeClr>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accent2">
                  <a:lumMod val="50000"/>
                </a:schemeClr>
              </a:buClr>
              <a:buSzPct val="70000"/>
              <a:buFont typeface="Wingdings 2"/>
              <a:buNone/>
              <a:defRPr kumimoji="0" sz="2100" kern="1200">
                <a:solidFill>
                  <a:schemeClr val="tx1"/>
                </a:solidFill>
                <a:latin typeface="+mn-lt"/>
                <a:ea typeface="+mn-ea"/>
                <a:cs typeface="+mn-cs"/>
              </a:defRPr>
            </a:lvl3pPr>
            <a:lvl4pPr marL="1371600" indent="0" algn="ctr" rtl="0" eaLnBrk="1" latinLnBrk="0" hangingPunct="1">
              <a:spcBef>
                <a:spcPct val="20000"/>
              </a:spcBef>
              <a:buClr>
                <a:schemeClr val="accent3">
                  <a:lumMod val="50000"/>
                </a:schemeClr>
              </a:buClr>
              <a:buSzPct val="65000"/>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4">
                  <a:lumMod val="75000"/>
                </a:schemeClr>
              </a:buClr>
              <a:buSzPct val="65000"/>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5">
                  <a:lumMod val="50000"/>
                </a:schemeClr>
              </a:buClr>
              <a:buSzPct val="80000"/>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lumMod val="75000"/>
                </a:schemeClr>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ctr"/>
            <a:endParaRPr lang="en-US" sz="2000" dirty="0">
              <a:latin typeface="Cambria" panose="02040503050406030204" pitchFamily="18" charset="0"/>
              <a:cs typeface="Times New Roman" panose="02020603050405020304" pitchFamily="18" charset="0"/>
            </a:endParaRPr>
          </a:p>
        </p:txBody>
      </p:sp>
      <p:pic>
        <p:nvPicPr>
          <p:cNvPr id="20" name="Picture 19" descr="A person wearing a suit and tie&#10;&#10;Description automatically generated">
            <a:extLst>
              <a:ext uri="{FF2B5EF4-FFF2-40B4-BE49-F238E27FC236}">
                <a16:creationId xmlns:a16="http://schemas.microsoft.com/office/drawing/2014/main" id="{F0E3805B-CAF4-4C02-B362-10177531BE8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7025"/>
          <a:stretch/>
        </p:blipFill>
        <p:spPr>
          <a:xfrm>
            <a:off x="985355" y="1470182"/>
            <a:ext cx="2905261" cy="2834640"/>
          </a:xfrm>
          <a:prstGeom prst="rect">
            <a:avLst/>
          </a:prstGeom>
        </p:spPr>
      </p:pic>
      <p:sp>
        <p:nvSpPr>
          <p:cNvPr id="8" name="Subtitle 4">
            <a:extLst>
              <a:ext uri="{FF2B5EF4-FFF2-40B4-BE49-F238E27FC236}">
                <a16:creationId xmlns:a16="http://schemas.microsoft.com/office/drawing/2014/main" id="{F17C6057-8910-41B6-8338-0D074E437883}"/>
              </a:ext>
            </a:extLst>
          </p:cNvPr>
          <p:cNvSpPr txBox="1">
            <a:spLocks/>
          </p:cNvSpPr>
          <p:nvPr/>
        </p:nvSpPr>
        <p:spPr>
          <a:xfrm>
            <a:off x="4153299" y="2022793"/>
            <a:ext cx="6625537" cy="2282029"/>
          </a:xfrm>
          <a:prstGeom prst="rect">
            <a:avLst/>
          </a:prstGeom>
        </p:spPr>
        <p:txBody>
          <a:bodyPr vert="horz" lIns="0" rIns="18288" anchor="ctr">
            <a:normAutofit fontScale="85000" lnSpcReduction="20000"/>
          </a:bodyPr>
          <a:lstStyle>
            <a:lvl1pPr marL="0" marR="45720" indent="0" algn="r" rtl="0" eaLnBrk="1" latinLnBrk="0" hangingPunct="1">
              <a:spcBef>
                <a:spcPct val="20000"/>
              </a:spcBef>
              <a:buClr>
                <a:schemeClr val="accent3">
                  <a:lumMod val="50000"/>
                </a:schemeClr>
              </a:buClr>
              <a:buSzPct val="95000"/>
              <a:buFont typeface="Wingdings 2"/>
              <a:buNone/>
              <a:defRPr kumimoji="0" sz="2600" kern="1200">
                <a:solidFill>
                  <a:schemeClr val="tx1"/>
                </a:solidFill>
                <a:latin typeface="+mn-lt"/>
                <a:ea typeface="+mn-ea"/>
                <a:cs typeface="+mn-cs"/>
              </a:defRPr>
            </a:lvl1pPr>
            <a:lvl2pPr marL="457200" indent="0" algn="ctr" rtl="0" eaLnBrk="1" latinLnBrk="0" hangingPunct="1">
              <a:spcBef>
                <a:spcPct val="20000"/>
              </a:spcBef>
              <a:buClr>
                <a:schemeClr val="accent1">
                  <a:lumMod val="50000"/>
                </a:schemeClr>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accent2">
                  <a:lumMod val="50000"/>
                </a:schemeClr>
              </a:buClr>
              <a:buSzPct val="70000"/>
              <a:buFont typeface="Wingdings 2"/>
              <a:buNone/>
              <a:defRPr kumimoji="0" sz="2100" kern="1200">
                <a:solidFill>
                  <a:schemeClr val="tx1"/>
                </a:solidFill>
                <a:latin typeface="+mn-lt"/>
                <a:ea typeface="+mn-ea"/>
                <a:cs typeface="+mn-cs"/>
              </a:defRPr>
            </a:lvl3pPr>
            <a:lvl4pPr marL="1371600" indent="0" algn="ctr" rtl="0" eaLnBrk="1" latinLnBrk="0" hangingPunct="1">
              <a:spcBef>
                <a:spcPct val="20000"/>
              </a:spcBef>
              <a:buClr>
                <a:schemeClr val="accent3">
                  <a:lumMod val="50000"/>
                </a:schemeClr>
              </a:buClr>
              <a:buSzPct val="65000"/>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4">
                  <a:lumMod val="75000"/>
                </a:schemeClr>
              </a:buClr>
              <a:buSzPct val="65000"/>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5">
                  <a:lumMod val="50000"/>
                </a:schemeClr>
              </a:buClr>
              <a:buSzPct val="80000"/>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lumMod val="75000"/>
                </a:schemeClr>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ctr">
              <a:lnSpc>
                <a:spcPct val="120000"/>
              </a:lnSpc>
            </a:pPr>
            <a:r>
              <a:rPr lang="en-US" sz="2800" b="1" dirty="0">
                <a:latin typeface="Cambria" panose="02040503050406030204" pitchFamily="18" charset="0"/>
                <a:cs typeface="Times New Roman" panose="02020603050405020304" pitchFamily="18" charset="0"/>
              </a:rPr>
              <a:t>Hussain Kazimi</a:t>
            </a:r>
          </a:p>
          <a:p>
            <a:pPr algn="ctr">
              <a:lnSpc>
                <a:spcPct val="120000"/>
              </a:lnSpc>
            </a:pPr>
            <a:r>
              <a:rPr lang="en-US" sz="2800" dirty="0">
                <a:latin typeface="Cambria" panose="02040503050406030204" pitchFamily="18" charset="0"/>
                <a:cs typeface="Times New Roman" panose="02020603050405020304" pitchFamily="18" charset="0"/>
              </a:rPr>
              <a:t>Pre-arrival Case Manager</a:t>
            </a:r>
          </a:p>
          <a:p>
            <a:pPr algn="ctr">
              <a:lnSpc>
                <a:spcPct val="170000"/>
              </a:lnSpc>
            </a:pPr>
            <a:r>
              <a:rPr lang="en-US" sz="2800" dirty="0">
                <a:latin typeface="Cambria" panose="02040503050406030204" pitchFamily="18" charset="0"/>
                <a:cs typeface="Times New Roman" panose="02020603050405020304" pitchFamily="18" charset="0"/>
              </a:rPr>
              <a:t>United States Conference of Catholic Bishops</a:t>
            </a:r>
          </a:p>
          <a:p>
            <a:pPr algn="ctr"/>
            <a:r>
              <a:rPr lang="en-US" sz="2800" dirty="0">
                <a:latin typeface="Cambria" panose="02040503050406030204" pitchFamily="18" charset="0"/>
                <a:cs typeface="Times New Roman" panose="02020603050405020304" pitchFamily="18" charset="0"/>
              </a:rPr>
              <a:t>Migration and Refugee Services</a:t>
            </a:r>
          </a:p>
          <a:p>
            <a:pPr algn="ctr"/>
            <a:r>
              <a:rPr lang="en-US" sz="2800" dirty="0">
                <a:latin typeface="Cambria" panose="02040503050406030204" pitchFamily="18" charset="0"/>
                <a:cs typeface="Times New Roman" panose="02020603050405020304" pitchFamily="18" charset="0"/>
              </a:rPr>
              <a:t>Processing Operations</a:t>
            </a:r>
          </a:p>
        </p:txBody>
      </p:sp>
    </p:spTree>
    <p:extLst>
      <p:ext uri="{BB962C8B-B14F-4D97-AF65-F5344CB8AC3E}">
        <p14:creationId xmlns:p14="http://schemas.microsoft.com/office/powerpoint/2010/main" val="177575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F4C816-277E-45A0-BE89-DA119D37492A}"/>
              </a:ext>
            </a:extLst>
          </p:cNvPr>
          <p:cNvSpPr>
            <a:spLocks noGrp="1"/>
          </p:cNvSpPr>
          <p:nvPr>
            <p:ph sz="half" idx="1"/>
          </p:nvPr>
        </p:nvSpPr>
        <p:spPr>
          <a:xfrm>
            <a:off x="424873" y="1920085"/>
            <a:ext cx="11453091" cy="4813224"/>
          </a:xfrm>
        </p:spPr>
        <p:txBody>
          <a:bodyPr>
            <a:normAutofit fontScale="77500" lnSpcReduction="20000"/>
          </a:bodyPr>
          <a:lstStyle/>
          <a:p>
            <a:r>
              <a:rPr lang="en-US" dirty="0">
                <a:latin typeface="Cambria" panose="02040503050406030204" pitchFamily="18" charset="0"/>
                <a:ea typeface="Cambria" panose="02040503050406030204" pitchFamily="18" charset="0"/>
              </a:rPr>
              <a:t>PRM has extended travel suspension for refugee and SIV arrivals (including FTJ - I-730 refugees) through the end of April.</a:t>
            </a:r>
            <a:br>
              <a:rPr lang="en-US" dirty="0">
                <a:latin typeface="Cambria" panose="02040503050406030204" pitchFamily="18" charset="0"/>
                <a:ea typeface="Cambria" panose="02040503050406030204" pitchFamily="18" charset="0"/>
              </a:rPr>
            </a:br>
            <a:endParaRPr lang="en-US" dirty="0">
              <a:latin typeface="Cambria" panose="02040503050406030204" pitchFamily="18" charset="0"/>
              <a:ea typeface="Cambria" panose="02040503050406030204" pitchFamily="18" charset="0"/>
            </a:endParaRPr>
          </a:p>
          <a:p>
            <a:r>
              <a:rPr lang="en-US" dirty="0">
                <a:latin typeface="Cambria" panose="02040503050406030204" pitchFamily="18" charset="0"/>
                <a:ea typeface="Cambria" panose="02040503050406030204" pitchFamily="18" charset="0"/>
              </a:rPr>
              <a:t>Cases booked in April (with the exception of emergency cases as approved by PRM on a case by case basis) will be cancelled and will not travel or be rebooked.</a:t>
            </a:r>
            <a:br>
              <a:rPr lang="en-US" dirty="0">
                <a:latin typeface="Cambria" panose="02040503050406030204" pitchFamily="18" charset="0"/>
                <a:ea typeface="Cambria" panose="02040503050406030204" pitchFamily="18" charset="0"/>
              </a:rPr>
            </a:br>
            <a:endParaRPr lang="en-US" dirty="0">
              <a:latin typeface="Cambria" panose="02040503050406030204" pitchFamily="18" charset="0"/>
              <a:ea typeface="Cambria" panose="02040503050406030204" pitchFamily="18" charset="0"/>
            </a:endParaRPr>
          </a:p>
          <a:p>
            <a:r>
              <a:rPr lang="en-US" dirty="0">
                <a:latin typeface="Cambria" panose="02040503050406030204" pitchFamily="18" charset="0"/>
                <a:ea typeface="Cambria" panose="02040503050406030204" pitchFamily="18" charset="0"/>
              </a:rPr>
              <a:t>As of this time, </a:t>
            </a:r>
            <a:r>
              <a:rPr lang="en-US" b="1" dirty="0">
                <a:solidFill>
                  <a:srgbClr val="0070C0"/>
                </a:solidFill>
                <a:latin typeface="Cambria" panose="02040503050406030204" pitchFamily="18" charset="0"/>
                <a:ea typeface="Cambria" panose="02040503050406030204" pitchFamily="18" charset="0"/>
              </a:rPr>
              <a:t>May</a:t>
            </a:r>
            <a:r>
              <a:rPr lang="en-US" dirty="0">
                <a:latin typeface="Cambria" panose="02040503050406030204" pitchFamily="18" charset="0"/>
                <a:ea typeface="Cambria" panose="02040503050406030204" pitchFamily="18" charset="0"/>
              </a:rPr>
              <a:t> bookings are not being cancelled, unless they are cancelled by the airlines or host government restrictions</a:t>
            </a:r>
          </a:p>
          <a:p>
            <a:pPr>
              <a:lnSpc>
                <a:spcPct val="160000"/>
              </a:lnSpc>
            </a:pPr>
            <a:r>
              <a:rPr lang="en-US" dirty="0">
                <a:latin typeface="Cambria" panose="02040503050406030204" pitchFamily="18" charset="0"/>
                <a:ea typeface="Cambria" panose="02040503050406030204" pitchFamily="18" charset="0"/>
              </a:rPr>
              <a:t>USCCB will provide further travel updates regarding arrivals in May and beyond once available</a:t>
            </a:r>
            <a:br>
              <a:rPr lang="en-US" dirty="0">
                <a:latin typeface="Cambria" panose="02040503050406030204" pitchFamily="18" charset="0"/>
                <a:ea typeface="Cambria" panose="02040503050406030204" pitchFamily="18" charset="0"/>
              </a:rPr>
            </a:br>
            <a:endParaRPr lang="en-US" dirty="0">
              <a:latin typeface="Cambria" panose="02040503050406030204" pitchFamily="18" charset="0"/>
              <a:ea typeface="Cambria" panose="02040503050406030204" pitchFamily="18" charset="0"/>
            </a:endParaRPr>
          </a:p>
          <a:p>
            <a:pPr marL="0" indent="0">
              <a:buNone/>
            </a:pPr>
            <a:r>
              <a:rPr lang="en-US" b="1" dirty="0">
                <a:solidFill>
                  <a:srgbClr val="FF0000"/>
                </a:solidFill>
                <a:latin typeface="Cambria" panose="02040503050406030204" pitchFamily="18" charset="0"/>
                <a:ea typeface="Cambria" panose="02040503050406030204" pitchFamily="18" charset="0"/>
              </a:rPr>
              <a:t>NOTE: </a:t>
            </a:r>
            <a:r>
              <a:rPr lang="en-US" dirty="0">
                <a:latin typeface="Cambria" panose="02040503050406030204" pitchFamily="18" charset="0"/>
                <a:ea typeface="Cambria" panose="02040503050406030204" pitchFamily="18" charset="0"/>
              </a:rPr>
              <a:t>Some SIVs might travel by their own arranged flight, or your office might be contacted by certain walk-in SIVs who might have arrived in the U.S. before travel restrictions were made.</a:t>
            </a:r>
          </a:p>
          <a:p>
            <a:pPr>
              <a:lnSpc>
                <a:spcPct val="160000"/>
              </a:lnSpc>
              <a:buFont typeface="Wingdings" panose="05000000000000000000" pitchFamily="2" charset="2"/>
              <a:buChar char="Ø"/>
            </a:pPr>
            <a:r>
              <a:rPr lang="en-US" dirty="0">
                <a:latin typeface="Cambria" panose="02040503050406030204" pitchFamily="18" charset="0"/>
                <a:ea typeface="Cambria" panose="02040503050406030204" pitchFamily="18" charset="0"/>
              </a:rPr>
              <a:t>All inquiries related to refugee travel may be sent to </a:t>
            </a:r>
            <a:r>
              <a:rPr lang="en-US" dirty="0">
                <a:solidFill>
                  <a:srgbClr val="0070C0"/>
                </a:solidFill>
                <a:latin typeface="Cambria" panose="02040503050406030204" pitchFamily="18" charset="0"/>
                <a:ea typeface="Cambria" panose="02040503050406030204" pitchFamily="18" charset="0"/>
                <a:hlinkClick r:id="rId3">
                  <a:extLst>
                    <a:ext uri="{A12FA001-AC4F-418D-AE19-62706E023703}">
                      <ahyp:hlinkClr xmlns:ahyp="http://schemas.microsoft.com/office/drawing/2018/hyperlinkcolor" val="tx"/>
                    </a:ext>
                  </a:extLst>
                </a:hlinkClick>
              </a:rPr>
              <a:t>Refproc@usccb.org</a:t>
            </a:r>
            <a:r>
              <a:rPr lang="en-US" dirty="0">
                <a:solidFill>
                  <a:srgbClr val="0070C0"/>
                </a:solidFill>
                <a:latin typeface="Cambria" panose="02040503050406030204" pitchFamily="18" charset="0"/>
                <a:ea typeface="Cambria" panose="02040503050406030204" pitchFamily="18" charset="0"/>
              </a:rPr>
              <a:t> </a:t>
            </a:r>
          </a:p>
        </p:txBody>
      </p:sp>
      <p:sp>
        <p:nvSpPr>
          <p:cNvPr id="5" name="Title 1">
            <a:extLst>
              <a:ext uri="{FF2B5EF4-FFF2-40B4-BE49-F238E27FC236}">
                <a16:creationId xmlns:a16="http://schemas.microsoft.com/office/drawing/2014/main" id="{62486A59-9247-44EB-8571-D9C4360BD40B}"/>
              </a:ext>
            </a:extLst>
          </p:cNvPr>
          <p:cNvSpPr txBox="1">
            <a:spLocks/>
          </p:cNvSpPr>
          <p:nvPr/>
        </p:nvSpPr>
        <p:spPr>
          <a:xfrm>
            <a:off x="1" y="804291"/>
            <a:ext cx="12192000" cy="810677"/>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lnSpc>
                <a:spcPct val="150000"/>
              </a:lnSpc>
            </a:pPr>
            <a:r>
              <a:rPr lang="en-US" sz="3200" dirty="0">
                <a:latin typeface="Cambria" panose="02040503050406030204" pitchFamily="18" charset="0"/>
                <a:ea typeface="Cambria" panose="02040503050406030204" pitchFamily="18" charset="0"/>
              </a:rPr>
              <a:t>Refugee and SIV Travel Update Due to </a:t>
            </a:r>
            <a:r>
              <a:rPr lang="en-US" sz="3200" dirty="0">
                <a:solidFill>
                  <a:srgbClr val="FF0000"/>
                </a:solidFill>
                <a:latin typeface="Cambria" panose="02040503050406030204" pitchFamily="18" charset="0"/>
                <a:ea typeface="Cambria" panose="02040503050406030204" pitchFamily="18" charset="0"/>
              </a:rPr>
              <a:t>COVID-19</a:t>
            </a:r>
          </a:p>
        </p:txBody>
      </p:sp>
      <p:sp>
        <p:nvSpPr>
          <p:cNvPr id="2" name="Slide Number Placeholder 1">
            <a:extLst>
              <a:ext uri="{FF2B5EF4-FFF2-40B4-BE49-F238E27FC236}">
                <a16:creationId xmlns:a16="http://schemas.microsoft.com/office/drawing/2014/main" id="{F0515D17-2A0D-40D1-8F53-D34FD33A9763}"/>
              </a:ext>
            </a:extLst>
          </p:cNvPr>
          <p:cNvSpPr>
            <a:spLocks noGrp="1"/>
          </p:cNvSpPr>
          <p:nvPr>
            <p:ph type="sldNum" sz="quarter" idx="12"/>
          </p:nvPr>
        </p:nvSpPr>
        <p:spPr/>
        <p:txBody>
          <a:bodyPr/>
          <a:lstStyle/>
          <a:p>
            <a:fld id="{401CF334-2D5C-4859-84A6-CA7E6E43FAEB}" type="slidenum">
              <a:rPr lang="en-US" smtClean="0"/>
              <a:t>20</a:t>
            </a:fld>
            <a:endParaRPr lang="en-US" dirty="0"/>
          </a:p>
        </p:txBody>
      </p:sp>
    </p:spTree>
    <p:extLst>
      <p:ext uri="{BB962C8B-B14F-4D97-AF65-F5344CB8AC3E}">
        <p14:creationId xmlns:p14="http://schemas.microsoft.com/office/powerpoint/2010/main" val="1269221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F4C816-277E-45A0-BE89-DA119D37492A}"/>
              </a:ext>
            </a:extLst>
          </p:cNvPr>
          <p:cNvSpPr>
            <a:spLocks noGrp="1"/>
          </p:cNvSpPr>
          <p:nvPr>
            <p:ph sz="half" idx="1"/>
          </p:nvPr>
        </p:nvSpPr>
        <p:spPr>
          <a:xfrm>
            <a:off x="80962" y="1519719"/>
            <a:ext cx="12030075" cy="5090632"/>
          </a:xfrm>
        </p:spPr>
        <p:txBody>
          <a:bodyPr>
            <a:normAutofit fontScale="92500"/>
          </a:bodyPr>
          <a:lstStyle/>
          <a:p>
            <a:r>
              <a:rPr lang="en-US" sz="2100" dirty="0">
                <a:latin typeface="Cambria" panose="02040503050406030204" pitchFamily="18" charset="0"/>
                <a:ea typeface="Cambria" panose="02040503050406030204" pitchFamily="18" charset="0"/>
              </a:rPr>
              <a:t>USCCB can no longer share case status information that is assured by an affiliate, but the assurance has expired</a:t>
            </a:r>
            <a:endParaRPr lang="en-US" sz="2000" dirty="0">
              <a:latin typeface="Cambria" panose="02040503050406030204" pitchFamily="18" charset="0"/>
              <a:ea typeface="Cambria" panose="02040503050406030204" pitchFamily="18" charset="0"/>
            </a:endParaRPr>
          </a:p>
          <a:p>
            <a:pPr lvl="1">
              <a:lnSpc>
                <a:spcPct val="170000"/>
              </a:lnSpc>
              <a:buFont typeface="Courier New" panose="02070309020205020404" pitchFamily="49" charset="0"/>
              <a:buChar char="o"/>
            </a:pPr>
            <a:r>
              <a:rPr lang="en-US" sz="1600" dirty="0">
                <a:latin typeface="Cambria" panose="02040503050406030204" pitchFamily="18" charset="0"/>
                <a:ea typeface="Cambria" panose="02040503050406030204" pitchFamily="18" charset="0"/>
              </a:rPr>
              <a:t>No further information can be shared with a US tie until the assurance is renewed.</a:t>
            </a:r>
          </a:p>
          <a:p>
            <a:pPr lvl="1">
              <a:buFont typeface="Courier New" panose="02070309020205020404" pitchFamily="49" charset="0"/>
              <a:buChar char="o"/>
            </a:pPr>
            <a:r>
              <a:rPr lang="en-US" sz="1600" dirty="0">
                <a:latin typeface="Cambria" panose="02040503050406030204" pitchFamily="18" charset="0"/>
                <a:ea typeface="Cambria" panose="02040503050406030204" pitchFamily="18" charset="0"/>
              </a:rPr>
              <a:t>Affiliates should re-direct inquiries on cases with expired assurances to the RSC.</a:t>
            </a:r>
            <a:br>
              <a:rPr lang="en-US" sz="1600" dirty="0">
                <a:latin typeface="Cambria" panose="02040503050406030204" pitchFamily="18" charset="0"/>
                <a:ea typeface="Cambria" panose="02040503050406030204" pitchFamily="18" charset="0"/>
              </a:rPr>
            </a:br>
            <a:endParaRPr lang="en-US" sz="1600" dirty="0">
              <a:latin typeface="Cambria" panose="02040503050406030204" pitchFamily="18" charset="0"/>
              <a:ea typeface="Cambria" panose="02040503050406030204" pitchFamily="18" charset="0"/>
            </a:endParaRPr>
          </a:p>
          <a:p>
            <a:r>
              <a:rPr lang="en-US" sz="2000" dirty="0">
                <a:solidFill>
                  <a:srgbClr val="0070C0"/>
                </a:solidFill>
                <a:latin typeface="Cambria" panose="02040503050406030204" pitchFamily="18" charset="0"/>
                <a:ea typeface="Cambria" panose="02040503050406030204" pitchFamily="18" charset="0"/>
              </a:rPr>
              <a:t>Exceptions: </a:t>
            </a:r>
            <a:r>
              <a:rPr lang="en-US" sz="2000" dirty="0">
                <a:latin typeface="Cambria" panose="02040503050406030204" pitchFamily="18" charset="0"/>
                <a:ea typeface="Cambria" panose="02040503050406030204" pitchFamily="18" charset="0"/>
              </a:rPr>
              <a:t>Affiliates can inquire and provide case information to U.S. ties on specific </a:t>
            </a:r>
            <a:r>
              <a:rPr lang="en-US" sz="2000" b="1" dirty="0">
                <a:latin typeface="Cambria" panose="02040503050406030204" pitchFamily="18" charset="0"/>
                <a:ea typeface="Cambria" panose="02040503050406030204" pitchFamily="18" charset="0"/>
              </a:rPr>
              <a:t>P2</a:t>
            </a:r>
            <a:r>
              <a:rPr lang="en-US" sz="2000" dirty="0">
                <a:latin typeface="Cambria" panose="02040503050406030204" pitchFamily="18" charset="0"/>
                <a:ea typeface="Cambria" panose="02040503050406030204" pitchFamily="18" charset="0"/>
              </a:rPr>
              <a:t> and </a:t>
            </a:r>
            <a:r>
              <a:rPr lang="en-US" sz="2000" b="1" dirty="0">
                <a:latin typeface="Cambria" panose="02040503050406030204" pitchFamily="18" charset="0"/>
                <a:ea typeface="Cambria" panose="02040503050406030204" pitchFamily="18" charset="0"/>
              </a:rPr>
              <a:t>P3</a:t>
            </a:r>
            <a:r>
              <a:rPr lang="en-US" sz="2000" dirty="0">
                <a:latin typeface="Cambria" panose="02040503050406030204" pitchFamily="18" charset="0"/>
                <a:ea typeface="Cambria" panose="02040503050406030204" pitchFamily="18" charset="0"/>
              </a:rPr>
              <a:t> categories:</a:t>
            </a:r>
            <a:endParaRPr lang="en-US" sz="2400" dirty="0">
              <a:latin typeface="Cambria" panose="02040503050406030204" pitchFamily="18" charset="0"/>
              <a:ea typeface="Cambria" panose="02040503050406030204" pitchFamily="18" charset="0"/>
            </a:endParaRPr>
          </a:p>
          <a:p>
            <a:pPr lvl="1">
              <a:lnSpc>
                <a:spcPct val="160000"/>
              </a:lnSpc>
              <a:buFont typeface="Wingdings" panose="05000000000000000000" pitchFamily="2" charset="2"/>
              <a:buChar char="§"/>
            </a:pPr>
            <a:r>
              <a:rPr lang="en-US" sz="1900" dirty="0">
                <a:latin typeface="Cambria" panose="02040503050406030204" pitchFamily="18" charset="0"/>
                <a:ea typeface="Cambria" panose="02040503050406030204" pitchFamily="18" charset="0"/>
              </a:rPr>
              <a:t>P2 Lautenberg applicants</a:t>
            </a:r>
          </a:p>
          <a:p>
            <a:pPr lvl="1">
              <a:buFont typeface="Wingdings" panose="05000000000000000000" pitchFamily="2" charset="2"/>
              <a:buChar char="§"/>
            </a:pPr>
            <a:r>
              <a:rPr lang="en-US" sz="1900" dirty="0">
                <a:latin typeface="Cambria" panose="02040503050406030204" pitchFamily="18" charset="0"/>
                <a:ea typeface="Cambria" panose="02040503050406030204" pitchFamily="18" charset="0"/>
              </a:rPr>
              <a:t>P2 I-130 Iraqi and Syrian applicants</a:t>
            </a:r>
          </a:p>
          <a:p>
            <a:pPr lvl="1">
              <a:buFont typeface="Wingdings" panose="05000000000000000000" pitchFamily="2" charset="2"/>
              <a:buChar char="§"/>
            </a:pPr>
            <a:r>
              <a:rPr lang="en-US" sz="1900" dirty="0">
                <a:latin typeface="Cambria" panose="02040503050406030204" pitchFamily="18" charset="0"/>
                <a:ea typeface="Cambria" panose="02040503050406030204" pitchFamily="18" charset="0"/>
              </a:rPr>
              <a:t>All P3 categories in reference to assisting the petitioner with:</a:t>
            </a:r>
          </a:p>
          <a:p>
            <a:pPr lvl="2">
              <a:buFont typeface="Courier New" panose="02070309020205020404" pitchFamily="49" charset="0"/>
              <a:buChar char="o"/>
            </a:pPr>
            <a:r>
              <a:rPr lang="en-US" sz="1900" dirty="0">
                <a:latin typeface="Cambria" panose="02040503050406030204" pitchFamily="18" charset="0"/>
                <a:ea typeface="Cambria" panose="02040503050406030204" pitchFamily="18" charset="0"/>
              </a:rPr>
              <a:t>DNA testing</a:t>
            </a:r>
          </a:p>
          <a:p>
            <a:pPr lvl="2">
              <a:buFont typeface="Courier New" panose="02070309020205020404" pitchFamily="49" charset="0"/>
              <a:buChar char="o"/>
            </a:pPr>
            <a:r>
              <a:rPr lang="en-US" sz="1900" dirty="0">
                <a:latin typeface="Cambria" panose="02040503050406030204" pitchFamily="18" charset="0"/>
                <a:ea typeface="Cambria" panose="02040503050406030204" pitchFamily="18" charset="0"/>
              </a:rPr>
              <a:t>AOR discrepancy letters </a:t>
            </a:r>
          </a:p>
          <a:p>
            <a:pPr lvl="2">
              <a:buFont typeface="Courier New" panose="02070309020205020404" pitchFamily="49" charset="0"/>
              <a:buChar char="o"/>
            </a:pPr>
            <a:r>
              <a:rPr lang="en-US" sz="1900" dirty="0">
                <a:latin typeface="Cambria" panose="02040503050406030204" pitchFamily="18" charset="0"/>
                <a:ea typeface="Cambria" panose="02040503050406030204" pitchFamily="18" charset="0"/>
              </a:rPr>
              <a:t>AOR rejection letters </a:t>
            </a:r>
          </a:p>
          <a:p>
            <a:pPr lvl="2">
              <a:buFont typeface="Courier New" panose="02070309020205020404" pitchFamily="49" charset="0"/>
              <a:buChar char="o"/>
            </a:pPr>
            <a:r>
              <a:rPr lang="en-US" sz="1900" dirty="0">
                <a:latin typeface="Cambria" panose="02040503050406030204" pitchFamily="18" charset="0"/>
                <a:ea typeface="Cambria" panose="02040503050406030204" pitchFamily="18" charset="0"/>
              </a:rPr>
              <a:t>RAVU decision letters</a:t>
            </a:r>
            <a:br>
              <a:rPr lang="en-US" sz="1200" dirty="0">
                <a:latin typeface="Cambria" panose="02040503050406030204" pitchFamily="18" charset="0"/>
                <a:ea typeface="Cambria" panose="02040503050406030204" pitchFamily="18" charset="0"/>
              </a:rPr>
            </a:br>
            <a:endParaRPr lang="en-US" sz="1200" dirty="0">
              <a:latin typeface="Cambria" panose="02040503050406030204" pitchFamily="18" charset="0"/>
              <a:ea typeface="Cambria" panose="02040503050406030204" pitchFamily="18" charset="0"/>
            </a:endParaRPr>
          </a:p>
          <a:p>
            <a:pPr marL="0" indent="0">
              <a:buNone/>
            </a:pPr>
            <a:r>
              <a:rPr lang="en-US" sz="2100" b="1" dirty="0">
                <a:solidFill>
                  <a:srgbClr val="FF0000"/>
                </a:solidFill>
                <a:latin typeface="Cambria" panose="02040503050406030204" pitchFamily="18" charset="0"/>
                <a:ea typeface="Cambria" panose="02040503050406030204" pitchFamily="18" charset="0"/>
              </a:rPr>
              <a:t>NOTE</a:t>
            </a:r>
            <a:r>
              <a:rPr lang="en-US" sz="2100" dirty="0">
                <a:solidFill>
                  <a:srgbClr val="FF0000"/>
                </a:solidFill>
                <a:latin typeface="Cambria" panose="02040503050406030204" pitchFamily="18" charset="0"/>
                <a:ea typeface="Cambria" panose="02040503050406030204" pitchFamily="18" charset="0"/>
              </a:rPr>
              <a:t>: </a:t>
            </a:r>
            <a:r>
              <a:rPr lang="en-US" sz="2100" dirty="0">
                <a:latin typeface="Cambria" panose="02040503050406030204" pitchFamily="18" charset="0"/>
                <a:ea typeface="Cambria" panose="02040503050406030204" pitchFamily="18" charset="0"/>
              </a:rPr>
              <a:t>If an inquirer is not listed as a US Tie on a case, we cannot share any information with that inquirer, affiliates may advise the inquirer to contact the potential refugee applicant for any further information</a:t>
            </a:r>
          </a:p>
        </p:txBody>
      </p:sp>
      <p:sp>
        <p:nvSpPr>
          <p:cNvPr id="5" name="Title 1">
            <a:extLst>
              <a:ext uri="{FF2B5EF4-FFF2-40B4-BE49-F238E27FC236}">
                <a16:creationId xmlns:a16="http://schemas.microsoft.com/office/drawing/2014/main" id="{62486A59-9247-44EB-8571-D9C4360BD40B}"/>
              </a:ext>
            </a:extLst>
          </p:cNvPr>
          <p:cNvSpPr txBox="1">
            <a:spLocks/>
          </p:cNvSpPr>
          <p:nvPr/>
        </p:nvSpPr>
        <p:spPr>
          <a:xfrm>
            <a:off x="1" y="709041"/>
            <a:ext cx="12192000" cy="810677"/>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lnSpc>
                <a:spcPct val="150000"/>
              </a:lnSpc>
            </a:pPr>
            <a:r>
              <a:rPr lang="en-US" sz="3400" dirty="0">
                <a:latin typeface="Cambria" panose="02040503050406030204" pitchFamily="18" charset="0"/>
                <a:ea typeface="Cambria" panose="02040503050406030204" pitchFamily="18" charset="0"/>
              </a:rPr>
              <a:t>Some New Updates on US Tie Case Status Inquiries</a:t>
            </a:r>
            <a:endParaRPr lang="en-US" sz="3400" dirty="0">
              <a:solidFill>
                <a:srgbClr val="FF0000"/>
              </a:solidFill>
              <a:latin typeface="Cambria" panose="02040503050406030204" pitchFamily="18" charset="0"/>
              <a:ea typeface="Cambria" panose="02040503050406030204" pitchFamily="18" charset="0"/>
            </a:endParaRPr>
          </a:p>
        </p:txBody>
      </p:sp>
      <p:sp>
        <p:nvSpPr>
          <p:cNvPr id="2" name="Slide Number Placeholder 1">
            <a:extLst>
              <a:ext uri="{FF2B5EF4-FFF2-40B4-BE49-F238E27FC236}">
                <a16:creationId xmlns:a16="http://schemas.microsoft.com/office/drawing/2014/main" id="{77D6B268-8B33-4ECC-B421-011192E9818D}"/>
              </a:ext>
            </a:extLst>
          </p:cNvPr>
          <p:cNvSpPr>
            <a:spLocks noGrp="1"/>
          </p:cNvSpPr>
          <p:nvPr>
            <p:ph type="sldNum" sz="quarter" idx="12"/>
          </p:nvPr>
        </p:nvSpPr>
        <p:spPr/>
        <p:txBody>
          <a:bodyPr/>
          <a:lstStyle/>
          <a:p>
            <a:fld id="{401CF334-2D5C-4859-84A6-CA7E6E43FAEB}" type="slidenum">
              <a:rPr lang="en-US" smtClean="0"/>
              <a:t>21</a:t>
            </a:fld>
            <a:endParaRPr lang="en-US" dirty="0"/>
          </a:p>
        </p:txBody>
      </p:sp>
    </p:spTree>
    <p:extLst>
      <p:ext uri="{BB962C8B-B14F-4D97-AF65-F5344CB8AC3E}">
        <p14:creationId xmlns:p14="http://schemas.microsoft.com/office/powerpoint/2010/main" val="1331030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F4C816-277E-45A0-BE89-DA119D37492A}"/>
              </a:ext>
            </a:extLst>
          </p:cNvPr>
          <p:cNvSpPr>
            <a:spLocks noGrp="1"/>
          </p:cNvSpPr>
          <p:nvPr>
            <p:ph sz="half" idx="1"/>
          </p:nvPr>
        </p:nvSpPr>
        <p:spPr>
          <a:xfrm>
            <a:off x="80962" y="1519719"/>
            <a:ext cx="12030075" cy="5090632"/>
          </a:xfrm>
        </p:spPr>
        <p:txBody>
          <a:bodyPr>
            <a:normAutofit fontScale="92500" lnSpcReduction="10000"/>
          </a:bodyPr>
          <a:lstStyle/>
          <a:p>
            <a:pPr>
              <a:buFont typeface="Wingdings" panose="05000000000000000000" pitchFamily="2" charset="2"/>
              <a:buChar char="Ø"/>
            </a:pPr>
            <a:r>
              <a:rPr lang="en-US" sz="2000" dirty="0">
                <a:latin typeface="Cambria" panose="02040503050406030204" pitchFamily="18" charset="0"/>
                <a:ea typeface="Cambria" panose="02040503050406030204" pitchFamily="18" charset="0"/>
              </a:rPr>
              <a:t>If your site has a case is on ABN, but their medicals have expired, ask your PACM for the updated medical forms</a:t>
            </a:r>
          </a:p>
          <a:p>
            <a:pPr lvl="1">
              <a:lnSpc>
                <a:spcPct val="160000"/>
              </a:lnSpc>
              <a:buFont typeface="Courier New" panose="02070309020205020404" pitchFamily="49" charset="0"/>
              <a:buChar char="o"/>
            </a:pPr>
            <a:r>
              <a:rPr lang="en-US" sz="1800" dirty="0">
                <a:latin typeface="Cambria" panose="02040503050406030204" pitchFamily="18" charset="0"/>
                <a:ea typeface="Cambria" panose="02040503050406030204" pitchFamily="18" charset="0"/>
              </a:rPr>
              <a:t>your PACM can follow up with the RSC/RPC to receive the updated medical forms</a:t>
            </a:r>
          </a:p>
          <a:p>
            <a:pPr marL="393192" lvl="1" indent="0">
              <a:buNone/>
            </a:pPr>
            <a:endParaRPr lang="en-US" sz="1600" dirty="0">
              <a:latin typeface="Cambria" panose="02040503050406030204" pitchFamily="18" charset="0"/>
              <a:ea typeface="Cambria" panose="02040503050406030204" pitchFamily="18" charset="0"/>
            </a:endParaRPr>
          </a:p>
          <a:p>
            <a:pPr marL="27432" indent="0">
              <a:buNone/>
            </a:pPr>
            <a:r>
              <a:rPr lang="en-US" sz="1800" b="1" dirty="0">
                <a:latin typeface="Cambria" panose="02040503050406030204" pitchFamily="18" charset="0"/>
                <a:ea typeface="Cambria" panose="02040503050406030204" pitchFamily="18" charset="0"/>
              </a:rPr>
              <a:t>NOTE: </a:t>
            </a:r>
            <a:r>
              <a:rPr lang="en-US" sz="1800" dirty="0">
                <a:latin typeface="Cambria" panose="02040503050406030204" pitchFamily="18" charset="0"/>
                <a:ea typeface="Cambria" panose="02040503050406030204" pitchFamily="18" charset="0"/>
              </a:rPr>
              <a:t>We do not receive medical forms for walk-in SIVs, Visa-93 and certain Amerasian cases</a:t>
            </a:r>
          </a:p>
          <a:p>
            <a:pPr marL="27432" indent="0">
              <a:buNone/>
            </a:pPr>
            <a:endParaRPr lang="en-US" sz="1800" dirty="0">
              <a:latin typeface="Cambria" panose="02040503050406030204" pitchFamily="18" charset="0"/>
              <a:ea typeface="Cambria" panose="02040503050406030204" pitchFamily="18" charset="0"/>
            </a:endParaRPr>
          </a:p>
          <a:p>
            <a:pPr>
              <a:buFont typeface="Wingdings" panose="05000000000000000000" pitchFamily="2" charset="2"/>
              <a:buChar char="Ø"/>
            </a:pPr>
            <a:r>
              <a:rPr lang="en-US" sz="2000" dirty="0">
                <a:latin typeface="Cambria" panose="02040503050406030204" pitchFamily="18" charset="0"/>
                <a:ea typeface="Cambria" panose="02040503050406030204" pitchFamily="18" charset="0"/>
              </a:rPr>
              <a:t>USCCB is unable to check the status of any unallocated case</a:t>
            </a:r>
          </a:p>
          <a:p>
            <a:pPr>
              <a:lnSpc>
                <a:spcPct val="160000"/>
              </a:lnSpc>
              <a:buFont typeface="Wingdings" panose="05000000000000000000" pitchFamily="2" charset="2"/>
              <a:buChar char="Ø"/>
            </a:pPr>
            <a:r>
              <a:rPr lang="en-US" sz="2000" dirty="0">
                <a:latin typeface="Cambria" panose="02040503050406030204" pitchFamily="18" charset="0"/>
                <a:ea typeface="Cambria" panose="02040503050406030204" pitchFamily="18" charset="0"/>
              </a:rPr>
              <a:t>USCCB is also unable to request transfer, if a case has not been allocated yet</a:t>
            </a:r>
          </a:p>
          <a:p>
            <a:pPr lvl="1">
              <a:buFont typeface="Courier New" panose="02070309020205020404" pitchFamily="49" charset="0"/>
              <a:buChar char="o"/>
            </a:pPr>
            <a:r>
              <a:rPr lang="en-US" sz="1900" dirty="0">
                <a:latin typeface="Cambria" panose="02040503050406030204" pitchFamily="18" charset="0"/>
                <a:ea typeface="Cambria" panose="02040503050406030204" pitchFamily="18" charset="0"/>
              </a:rPr>
              <a:t>Affiliates may follow up with their designated PACM to check whether a case has been allocated</a:t>
            </a:r>
          </a:p>
          <a:p>
            <a:pPr lvl="1">
              <a:buFont typeface="Courier New" panose="02070309020205020404" pitchFamily="49" charset="0"/>
              <a:buChar char="o"/>
            </a:pPr>
            <a:r>
              <a:rPr lang="en-US" sz="1900" dirty="0">
                <a:latin typeface="Cambria" panose="02040503050406030204" pitchFamily="18" charset="0"/>
                <a:ea typeface="Cambria" panose="02040503050406030204" pitchFamily="18" charset="0"/>
              </a:rPr>
              <a:t>Visa 93 cases (I-730 beneficiaries) are allocated like any US Tie case</a:t>
            </a:r>
            <a:br>
              <a:rPr lang="en-US" sz="1900" dirty="0">
                <a:latin typeface="Cambria" panose="02040503050406030204" pitchFamily="18" charset="0"/>
                <a:ea typeface="Cambria" panose="02040503050406030204" pitchFamily="18" charset="0"/>
              </a:rPr>
            </a:br>
            <a:endParaRPr lang="en-US" sz="1900" dirty="0">
              <a:latin typeface="Cambria" panose="02040503050406030204" pitchFamily="18" charset="0"/>
              <a:ea typeface="Cambria" panose="02040503050406030204" pitchFamily="18" charset="0"/>
            </a:endParaRPr>
          </a:p>
          <a:p>
            <a:pPr>
              <a:buFont typeface="Wingdings" panose="05000000000000000000" pitchFamily="2" charset="2"/>
              <a:buChar char="Ø"/>
            </a:pPr>
            <a:r>
              <a:rPr lang="en-US" sz="2000" dirty="0">
                <a:latin typeface="Cambria" panose="02040503050406030204" pitchFamily="18" charset="0"/>
                <a:ea typeface="Cambria" panose="02040503050406030204" pitchFamily="18" charset="0"/>
              </a:rPr>
              <a:t>Family reunification cases: P3 AOR, Lautenberg, and cases with cross-references already assured by an RA will automatically be allocated to the appropriate RA</a:t>
            </a:r>
            <a:br>
              <a:rPr lang="en-US" sz="2000" dirty="0">
                <a:latin typeface="Cambria" panose="02040503050406030204" pitchFamily="18" charset="0"/>
                <a:ea typeface="Cambria" panose="02040503050406030204" pitchFamily="18" charset="0"/>
              </a:rPr>
            </a:br>
            <a:endParaRPr lang="en-US" sz="2000" dirty="0">
              <a:latin typeface="Cambria" panose="02040503050406030204" pitchFamily="18" charset="0"/>
              <a:ea typeface="Cambria" panose="02040503050406030204" pitchFamily="18" charset="0"/>
            </a:endParaRPr>
          </a:p>
          <a:p>
            <a:pPr>
              <a:buFont typeface="Wingdings" panose="05000000000000000000" pitchFamily="2" charset="2"/>
              <a:buChar char="Ø"/>
            </a:pPr>
            <a:r>
              <a:rPr lang="en-US" sz="2000" dirty="0">
                <a:latin typeface="Cambria" panose="02040503050406030204" pitchFamily="18" charset="0"/>
                <a:ea typeface="Cambria" panose="02040503050406030204" pitchFamily="18" charset="0"/>
              </a:rPr>
              <a:t>Contact your Pre-arrival Case Manager regarding all pre- and post-arrival transfers</a:t>
            </a:r>
          </a:p>
          <a:p>
            <a:pPr>
              <a:lnSpc>
                <a:spcPct val="160000"/>
              </a:lnSpc>
              <a:buFont typeface="Wingdings" panose="05000000000000000000" pitchFamily="2" charset="2"/>
              <a:buChar char="Ø"/>
            </a:pPr>
            <a:r>
              <a:rPr lang="en-US" sz="2000" dirty="0">
                <a:latin typeface="Cambria" panose="02040503050406030204" pitchFamily="18" charset="0"/>
                <a:ea typeface="Cambria" panose="02040503050406030204" pitchFamily="18" charset="0"/>
              </a:rPr>
              <a:t>For out-migration questions, contact your designated Field Support Coordinator (FSC)</a:t>
            </a:r>
          </a:p>
        </p:txBody>
      </p:sp>
      <p:sp>
        <p:nvSpPr>
          <p:cNvPr id="5" name="Title 1">
            <a:extLst>
              <a:ext uri="{FF2B5EF4-FFF2-40B4-BE49-F238E27FC236}">
                <a16:creationId xmlns:a16="http://schemas.microsoft.com/office/drawing/2014/main" id="{62486A59-9247-44EB-8571-D9C4360BD40B}"/>
              </a:ext>
            </a:extLst>
          </p:cNvPr>
          <p:cNvSpPr txBox="1">
            <a:spLocks/>
          </p:cNvSpPr>
          <p:nvPr/>
        </p:nvSpPr>
        <p:spPr>
          <a:xfrm>
            <a:off x="0" y="745674"/>
            <a:ext cx="12192000" cy="695325"/>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3400" dirty="0">
                <a:latin typeface="Cambria" panose="02040503050406030204" pitchFamily="18" charset="0"/>
                <a:ea typeface="Cambria" panose="02040503050406030204" pitchFamily="18" charset="0"/>
              </a:rPr>
              <a:t>A few Reminders</a:t>
            </a:r>
            <a:endParaRPr lang="en-US" sz="3400" dirty="0">
              <a:solidFill>
                <a:srgbClr val="FF0000"/>
              </a:solidFill>
              <a:latin typeface="Cambria" panose="02040503050406030204" pitchFamily="18" charset="0"/>
              <a:ea typeface="Cambria" panose="02040503050406030204" pitchFamily="18" charset="0"/>
            </a:endParaRPr>
          </a:p>
        </p:txBody>
      </p:sp>
      <p:sp>
        <p:nvSpPr>
          <p:cNvPr id="2" name="Slide Number Placeholder 1">
            <a:extLst>
              <a:ext uri="{FF2B5EF4-FFF2-40B4-BE49-F238E27FC236}">
                <a16:creationId xmlns:a16="http://schemas.microsoft.com/office/drawing/2014/main" id="{90390F98-4097-4880-94EA-E902CE319383}"/>
              </a:ext>
            </a:extLst>
          </p:cNvPr>
          <p:cNvSpPr>
            <a:spLocks noGrp="1"/>
          </p:cNvSpPr>
          <p:nvPr>
            <p:ph type="sldNum" sz="quarter" idx="12"/>
          </p:nvPr>
        </p:nvSpPr>
        <p:spPr/>
        <p:txBody>
          <a:bodyPr/>
          <a:lstStyle/>
          <a:p>
            <a:fld id="{401CF334-2D5C-4859-84A6-CA7E6E43FAEB}" type="slidenum">
              <a:rPr lang="en-US" smtClean="0"/>
              <a:t>22</a:t>
            </a:fld>
            <a:endParaRPr lang="en-US" dirty="0"/>
          </a:p>
        </p:txBody>
      </p:sp>
    </p:spTree>
    <p:extLst>
      <p:ext uri="{BB962C8B-B14F-4D97-AF65-F5344CB8AC3E}">
        <p14:creationId xmlns:p14="http://schemas.microsoft.com/office/powerpoint/2010/main" val="352957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6">
            <a:extLst>
              <a:ext uri="{FF2B5EF4-FFF2-40B4-BE49-F238E27FC236}">
                <a16:creationId xmlns:a16="http://schemas.microsoft.com/office/drawing/2014/main" id="{A532842F-E889-452E-B950-2463A65E3202}"/>
              </a:ext>
            </a:extLst>
          </p:cNvPr>
          <p:cNvGraphicFramePr>
            <a:graphicFrameLocks noGrp="1"/>
          </p:cNvGraphicFramePr>
          <p:nvPr>
            <p:ph idx="1"/>
            <p:extLst>
              <p:ext uri="{D42A27DB-BD31-4B8C-83A1-F6EECF244321}">
                <p14:modId xmlns:p14="http://schemas.microsoft.com/office/powerpoint/2010/main" val="653742581"/>
              </p:ext>
            </p:extLst>
          </p:nvPr>
        </p:nvGraphicFramePr>
        <p:xfrm>
          <a:off x="558799" y="1773238"/>
          <a:ext cx="11074401" cy="3840480"/>
        </p:xfrm>
        <a:graphic>
          <a:graphicData uri="http://schemas.openxmlformats.org/drawingml/2006/table">
            <a:tbl>
              <a:tblPr firstRow="1" bandRow="1">
                <a:tableStyleId>{8799B23B-EC83-4686-B30A-512413B5E67A}</a:tableStyleId>
              </a:tblPr>
              <a:tblGrid>
                <a:gridCol w="3691467">
                  <a:extLst>
                    <a:ext uri="{9D8B030D-6E8A-4147-A177-3AD203B41FA5}">
                      <a16:colId xmlns:a16="http://schemas.microsoft.com/office/drawing/2014/main" val="1341244918"/>
                    </a:ext>
                  </a:extLst>
                </a:gridCol>
                <a:gridCol w="3691467">
                  <a:extLst>
                    <a:ext uri="{9D8B030D-6E8A-4147-A177-3AD203B41FA5}">
                      <a16:colId xmlns:a16="http://schemas.microsoft.com/office/drawing/2014/main" val="1778830175"/>
                    </a:ext>
                  </a:extLst>
                </a:gridCol>
                <a:gridCol w="3691467">
                  <a:extLst>
                    <a:ext uri="{9D8B030D-6E8A-4147-A177-3AD203B41FA5}">
                      <a16:colId xmlns:a16="http://schemas.microsoft.com/office/drawing/2014/main" val="3171190984"/>
                    </a:ext>
                  </a:extLst>
                </a:gridCol>
              </a:tblGrid>
              <a:tr h="370840">
                <a:tc>
                  <a:txBody>
                    <a:bodyPr/>
                    <a:lstStyle/>
                    <a:p>
                      <a:pPr algn="ctr"/>
                      <a:r>
                        <a:rPr lang="en-US" sz="2000" b="1" dirty="0">
                          <a:latin typeface="Cambria" panose="02040503050406030204" pitchFamily="18" charset="0"/>
                          <a:ea typeface="Cambria" panose="02040503050406030204" pitchFamily="18" charset="0"/>
                          <a:cs typeface="Times New Roman" panose="02020603050405020304" pitchFamily="18" charset="0"/>
                        </a:rPr>
                        <a:t>Colleen Tighe</a:t>
                      </a:r>
                    </a:p>
                    <a:p>
                      <a:pPr algn="ctr"/>
                      <a:r>
                        <a:rPr lang="en-US" sz="2000" b="0" dirty="0">
                          <a:latin typeface="Cambria" panose="02040503050406030204" pitchFamily="18" charset="0"/>
                          <a:ea typeface="Cambria" panose="02040503050406030204" pitchFamily="18" charset="0"/>
                          <a:cs typeface="Times New Roman" panose="02020603050405020304" pitchFamily="18" charset="0"/>
                        </a:rPr>
                        <a:t>Director, Processing Operations</a:t>
                      </a:r>
                    </a:p>
                    <a:p>
                      <a:pPr algn="ctr"/>
                      <a:r>
                        <a:rPr lang="en-US" sz="2000" b="0" dirty="0">
                          <a:solidFill>
                            <a:srgbClr val="0070C0"/>
                          </a:solidFill>
                          <a:latin typeface="Cambria" panose="02040503050406030204" pitchFamily="18" charset="0"/>
                          <a:ea typeface="Cambria" panose="02040503050406030204" pitchFamily="18" charset="0"/>
                          <a:cs typeface="Times New Roman" panose="02020603050405020304" pitchFamily="18" charset="0"/>
                        </a:rPr>
                        <a:t>Ctighe@usccb.org</a:t>
                      </a:r>
                    </a:p>
                    <a:p>
                      <a:pPr algn="ctr"/>
                      <a:r>
                        <a:rPr lang="en-US" sz="2000" b="0" dirty="0">
                          <a:latin typeface="Cambria" panose="02040503050406030204" pitchFamily="18" charset="0"/>
                          <a:ea typeface="Cambria" panose="02040503050406030204" pitchFamily="18" charset="0"/>
                          <a:cs typeface="Times New Roman" panose="02020603050405020304" pitchFamily="18" charset="0"/>
                        </a:rPr>
                        <a:t>(202) 541-3464 </a:t>
                      </a:r>
                      <a:endParaRPr lang="en-US" sz="2000" b="0" dirty="0">
                        <a:latin typeface="Cambria" panose="02040503050406030204" pitchFamily="18" charset="0"/>
                        <a:ea typeface="Cambria" panose="02040503050406030204" pitchFamily="18" charset="0"/>
                      </a:endParaRPr>
                    </a:p>
                  </a:txBody>
                  <a:tcPr/>
                </a:tc>
                <a:tc>
                  <a:txBody>
                    <a:bodyPr/>
                    <a:lstStyle/>
                    <a:p>
                      <a:pPr algn="ctr"/>
                      <a:r>
                        <a:rPr lang="en-US" sz="2000" b="1" dirty="0">
                          <a:latin typeface="Cambria" panose="02040503050406030204" pitchFamily="18" charset="0"/>
                          <a:ea typeface="Cambria" panose="02040503050406030204" pitchFamily="18" charset="0"/>
                          <a:cs typeface="Times New Roman" panose="02020603050405020304" pitchFamily="18" charset="0"/>
                        </a:rPr>
                        <a:t>Elizabeth Cirin Cione</a:t>
                      </a:r>
                      <a:br>
                        <a:rPr lang="en-US" sz="2000" dirty="0">
                          <a:latin typeface="Cambria" panose="02040503050406030204" pitchFamily="18" charset="0"/>
                          <a:ea typeface="Cambria" panose="02040503050406030204" pitchFamily="18" charset="0"/>
                          <a:cs typeface="Times New Roman" panose="02020603050405020304" pitchFamily="18" charset="0"/>
                        </a:rPr>
                      </a:br>
                      <a:r>
                        <a:rPr lang="en-US" sz="2000" b="0" dirty="0">
                          <a:latin typeface="Cambria" panose="02040503050406030204" pitchFamily="18" charset="0"/>
                          <a:ea typeface="Cambria" panose="02040503050406030204" pitchFamily="18" charset="0"/>
                          <a:cs typeface="Times New Roman" panose="02020603050405020304" pitchFamily="18" charset="0"/>
                        </a:rPr>
                        <a:t>Remote Placement Coordinator</a:t>
                      </a:r>
                      <a:br>
                        <a:rPr lang="en-US" sz="2000" b="0" dirty="0">
                          <a:latin typeface="Cambria" panose="02040503050406030204" pitchFamily="18" charset="0"/>
                          <a:ea typeface="Cambria" panose="02040503050406030204" pitchFamily="18" charset="0"/>
                          <a:cs typeface="Times New Roman" panose="02020603050405020304" pitchFamily="18" charset="0"/>
                        </a:rPr>
                      </a:br>
                      <a:r>
                        <a:rPr lang="en-US" sz="2000" b="0" dirty="0">
                          <a:solidFill>
                            <a:srgbClr val="0070C0"/>
                          </a:solidFill>
                          <a:latin typeface="Cambria" panose="02040503050406030204" pitchFamily="18" charset="0"/>
                          <a:ea typeface="Cambria" panose="02040503050406030204" pitchFamily="18" charset="0"/>
                          <a:cs typeface="Times New Roman" panose="02020603050405020304" pitchFamily="18" charset="0"/>
                        </a:rPr>
                        <a:t>Ecirion@usccb.org</a:t>
                      </a:r>
                    </a:p>
                    <a:p>
                      <a:pPr algn="ctr"/>
                      <a:r>
                        <a:rPr lang="en-US" sz="2000" b="0" dirty="0">
                          <a:latin typeface="Cambria" panose="02040503050406030204" pitchFamily="18" charset="0"/>
                          <a:ea typeface="Cambria" panose="02040503050406030204" pitchFamily="18" charset="0"/>
                          <a:cs typeface="Times New Roman" panose="02020603050405020304" pitchFamily="18" charset="0"/>
                        </a:rPr>
                        <a:t>(202) 541-3461</a:t>
                      </a:r>
                      <a:endParaRPr lang="en-US" sz="2000" b="0" dirty="0">
                        <a:latin typeface="Cambria" panose="02040503050406030204" pitchFamily="18" charset="0"/>
                        <a:ea typeface="Cambria" panose="020405030504060302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latin typeface="Cambria" panose="02040503050406030204" pitchFamily="18" charset="0"/>
                          <a:ea typeface="Cambria" panose="02040503050406030204" pitchFamily="18" charset="0"/>
                          <a:cs typeface="Times New Roman" panose="02020603050405020304" pitchFamily="18" charset="0"/>
                        </a:rPr>
                        <a:t>Austin Hamling</a:t>
                      </a:r>
                      <a:br>
                        <a:rPr lang="en-US" sz="2000" dirty="0">
                          <a:latin typeface="Cambria" panose="02040503050406030204" pitchFamily="18" charset="0"/>
                          <a:ea typeface="Cambria" panose="02040503050406030204" pitchFamily="18" charset="0"/>
                          <a:cs typeface="Times New Roman" panose="02020603050405020304" pitchFamily="18" charset="0"/>
                        </a:rPr>
                      </a:br>
                      <a:r>
                        <a:rPr lang="en-US" sz="2000" b="0" dirty="0">
                          <a:latin typeface="Cambria" panose="02040503050406030204" pitchFamily="18" charset="0"/>
                          <a:ea typeface="Cambria" panose="02040503050406030204" pitchFamily="18" charset="0"/>
                          <a:cs typeface="Times New Roman" panose="02020603050405020304" pitchFamily="18" charset="0"/>
                        </a:rPr>
                        <a:t>Pre-arrival Case Manager, Family Reunification Lead</a:t>
                      </a:r>
                      <a:br>
                        <a:rPr lang="en-US" sz="2000" b="0" dirty="0">
                          <a:latin typeface="Cambria" panose="02040503050406030204" pitchFamily="18" charset="0"/>
                          <a:ea typeface="Cambria" panose="02040503050406030204" pitchFamily="18" charset="0"/>
                          <a:cs typeface="Times New Roman" panose="02020603050405020304" pitchFamily="18" charset="0"/>
                        </a:rPr>
                      </a:br>
                      <a:r>
                        <a:rPr lang="en-US" sz="2000" b="0" dirty="0">
                          <a:solidFill>
                            <a:srgbClr val="0070C0"/>
                          </a:solidFill>
                          <a:latin typeface="Cambria" panose="02040503050406030204" pitchFamily="18" charset="0"/>
                          <a:ea typeface="Cambria" panose="02040503050406030204" pitchFamily="18" charset="0"/>
                          <a:cs typeface="Times New Roman" panose="02020603050405020304" pitchFamily="18" charset="0"/>
                        </a:rPr>
                        <a:t>Ahamling@usccb.org</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0" dirty="0">
                          <a:latin typeface="Cambria" panose="02040503050406030204" pitchFamily="18" charset="0"/>
                          <a:ea typeface="Cambria" panose="02040503050406030204" pitchFamily="18" charset="0"/>
                          <a:cs typeface="Times New Roman" panose="02020603050405020304" pitchFamily="18" charset="0"/>
                        </a:rPr>
                        <a:t>(202) 541-3463</a:t>
                      </a:r>
                      <a:endParaRPr lang="en-US" sz="2000" b="0" dirty="0">
                        <a:latin typeface="Cambria" panose="02040503050406030204" pitchFamily="18" charset="0"/>
                        <a:ea typeface="Cambria" panose="02040503050406030204" pitchFamily="18" charset="0"/>
                      </a:endParaRPr>
                    </a:p>
                    <a:p>
                      <a:endParaRPr lang="en-US" sz="20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1303037618"/>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latin typeface="Cambria" panose="02040503050406030204" pitchFamily="18" charset="0"/>
                          <a:ea typeface="Cambria" panose="02040503050406030204" pitchFamily="18" charset="0"/>
                          <a:cs typeface="Times New Roman" panose="02020603050405020304" pitchFamily="18" charset="0"/>
                        </a:rPr>
                        <a:t>Hussain Kazimi</a:t>
                      </a:r>
                      <a:br>
                        <a:rPr lang="en-US" sz="2000" b="1" dirty="0">
                          <a:latin typeface="Cambria" panose="02040503050406030204" pitchFamily="18" charset="0"/>
                          <a:ea typeface="Cambria" panose="02040503050406030204" pitchFamily="18" charset="0"/>
                          <a:cs typeface="Times New Roman" panose="02020603050405020304" pitchFamily="18" charset="0"/>
                        </a:rPr>
                      </a:br>
                      <a:r>
                        <a:rPr lang="en-US" sz="2000" dirty="0">
                          <a:latin typeface="Cambria" panose="02040503050406030204" pitchFamily="18" charset="0"/>
                          <a:ea typeface="Cambria" panose="02040503050406030204" pitchFamily="18" charset="0"/>
                          <a:cs typeface="Times New Roman" panose="02020603050405020304" pitchFamily="18" charset="0"/>
                        </a:rPr>
                        <a:t>Pre-arrival Case Manager, Protection Lead</a:t>
                      </a:r>
                      <a:br>
                        <a:rPr lang="en-US" sz="2000" dirty="0">
                          <a:latin typeface="Cambria" panose="02040503050406030204" pitchFamily="18" charset="0"/>
                          <a:ea typeface="Cambria" panose="02040503050406030204" pitchFamily="18" charset="0"/>
                          <a:cs typeface="Times New Roman" panose="02020603050405020304" pitchFamily="18" charset="0"/>
                        </a:rPr>
                      </a:br>
                      <a:r>
                        <a:rPr lang="en-US" sz="2000" dirty="0">
                          <a:solidFill>
                            <a:srgbClr val="0070C0"/>
                          </a:solidFill>
                          <a:latin typeface="Cambria" panose="02040503050406030204" pitchFamily="18" charset="0"/>
                          <a:ea typeface="Cambria" panose="02040503050406030204" pitchFamily="18" charset="0"/>
                          <a:cs typeface="Times New Roman" panose="02020603050405020304" pitchFamily="18" charset="0"/>
                        </a:rPr>
                        <a:t>HKazimi@usccb.org</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latin typeface="Cambria" panose="02040503050406030204" pitchFamily="18" charset="0"/>
                          <a:ea typeface="Cambria" panose="02040503050406030204" pitchFamily="18" charset="0"/>
                          <a:cs typeface="Times New Roman" panose="02020603050405020304" pitchFamily="18" charset="0"/>
                        </a:rPr>
                        <a:t>(202) 541-3462</a:t>
                      </a:r>
                      <a:endParaRPr lang="en-US" sz="2000" dirty="0">
                        <a:latin typeface="Cambria" panose="02040503050406030204" pitchFamily="18" charset="0"/>
                        <a:ea typeface="Cambria" panose="02040503050406030204" pitchFamily="18" charset="0"/>
                      </a:endParaRPr>
                    </a:p>
                    <a:p>
                      <a:endParaRPr lang="en-US" sz="2000" dirty="0">
                        <a:latin typeface="Cambria" panose="02040503050406030204" pitchFamily="18" charset="0"/>
                        <a:ea typeface="Cambria" panose="02040503050406030204" pitchFamily="18" charset="0"/>
                      </a:endParaRPr>
                    </a:p>
                  </a:txBody>
                  <a:tcPr/>
                </a:tc>
                <a:tc>
                  <a:txBody>
                    <a:bodyPr/>
                    <a:lstStyle/>
                    <a:p>
                      <a:pPr algn="ctr"/>
                      <a:r>
                        <a:rPr lang="en-US" sz="2000" b="1" dirty="0">
                          <a:latin typeface="Cambria" panose="02040503050406030204" pitchFamily="18" charset="0"/>
                          <a:ea typeface="Cambria" panose="02040503050406030204" pitchFamily="18" charset="0"/>
                          <a:cs typeface="Times New Roman" panose="02020603050405020304" pitchFamily="18" charset="0"/>
                        </a:rPr>
                        <a:t>Emily McDonnell</a:t>
                      </a:r>
                    </a:p>
                    <a:p>
                      <a:pPr algn="ctr"/>
                      <a:r>
                        <a:rPr lang="en-US" sz="2000" dirty="0">
                          <a:latin typeface="Cambria" panose="02040503050406030204" pitchFamily="18" charset="0"/>
                          <a:ea typeface="Cambria" panose="02040503050406030204" pitchFamily="18" charset="0"/>
                          <a:cs typeface="Times New Roman" panose="02020603050405020304" pitchFamily="18" charset="0"/>
                        </a:rPr>
                        <a:t>Remote Placement Specialist</a:t>
                      </a:r>
                      <a:br>
                        <a:rPr lang="en-US" sz="2000" dirty="0">
                          <a:latin typeface="Cambria" panose="02040503050406030204" pitchFamily="18" charset="0"/>
                          <a:ea typeface="Cambria" panose="02040503050406030204" pitchFamily="18" charset="0"/>
                          <a:cs typeface="Times New Roman" panose="02020603050405020304" pitchFamily="18" charset="0"/>
                        </a:rPr>
                      </a:br>
                      <a:r>
                        <a:rPr lang="en-US" sz="2000" dirty="0">
                          <a:solidFill>
                            <a:srgbClr val="0070C0"/>
                          </a:solidFill>
                          <a:latin typeface="Cambria" panose="02040503050406030204" pitchFamily="18" charset="0"/>
                          <a:ea typeface="Cambria" panose="02040503050406030204" pitchFamily="18" charset="0"/>
                          <a:cs typeface="Times New Roman" panose="02020603050405020304" pitchFamily="18" charset="0"/>
                        </a:rPr>
                        <a:t>Emcdonnell@usccb.org</a:t>
                      </a:r>
                    </a:p>
                    <a:p>
                      <a:pPr algn="ctr"/>
                      <a:r>
                        <a:rPr lang="en-US" sz="2000" dirty="0">
                          <a:latin typeface="Cambria" panose="02040503050406030204" pitchFamily="18" charset="0"/>
                          <a:ea typeface="Cambria" panose="02040503050406030204" pitchFamily="18" charset="0"/>
                          <a:cs typeface="Times New Roman" panose="02020603050405020304" pitchFamily="18" charset="0"/>
                        </a:rPr>
                        <a:t>(202) 541-3327</a:t>
                      </a:r>
                    </a:p>
                    <a:p>
                      <a:endParaRPr lang="en-US" sz="2000" dirty="0">
                        <a:latin typeface="Cambria" panose="02040503050406030204" pitchFamily="18" charset="0"/>
                        <a:ea typeface="Cambria" panose="02040503050406030204" pitchFamily="18" charset="0"/>
                      </a:endParaRPr>
                    </a:p>
                  </a:txBody>
                  <a:tcPr/>
                </a:tc>
                <a:tc>
                  <a:txBody>
                    <a:bodyPr/>
                    <a:lstStyle/>
                    <a:p>
                      <a:pPr algn="ctr"/>
                      <a:r>
                        <a:rPr lang="en-US" sz="2000" b="1" dirty="0">
                          <a:latin typeface="Cambria" panose="02040503050406030204" pitchFamily="18" charset="0"/>
                          <a:ea typeface="Cambria" panose="02040503050406030204" pitchFamily="18" charset="0"/>
                          <a:cs typeface="Times New Roman" panose="02020603050405020304" pitchFamily="18" charset="0"/>
                        </a:rPr>
                        <a:t>Aya Turki</a:t>
                      </a:r>
                    </a:p>
                    <a:p>
                      <a:pPr algn="ctr"/>
                      <a:r>
                        <a:rPr lang="en-US" sz="2000" dirty="0">
                          <a:latin typeface="Cambria" panose="02040503050406030204" pitchFamily="18" charset="0"/>
                          <a:ea typeface="Cambria" panose="02040503050406030204" pitchFamily="18" charset="0"/>
                          <a:cs typeface="Times New Roman" panose="02020603050405020304" pitchFamily="18" charset="0"/>
                        </a:rPr>
                        <a:t>Refugee Transportation Specialist</a:t>
                      </a:r>
                    </a:p>
                    <a:p>
                      <a:pPr algn="ctr"/>
                      <a:r>
                        <a:rPr lang="en-US" sz="2000" dirty="0">
                          <a:latin typeface="Cambria" panose="02040503050406030204" pitchFamily="18" charset="0"/>
                          <a:ea typeface="Cambria" panose="02040503050406030204" pitchFamily="18" charset="0"/>
                          <a:cs typeface="Times New Roman" panose="02020603050405020304" pitchFamily="18" charset="0"/>
                        </a:rPr>
                        <a:t> </a:t>
                      </a:r>
                      <a:r>
                        <a:rPr lang="en-US" sz="2000" dirty="0">
                          <a:solidFill>
                            <a:srgbClr val="0070C0"/>
                          </a:solidFill>
                          <a:latin typeface="Cambria" panose="02040503050406030204" pitchFamily="18" charset="0"/>
                          <a:ea typeface="Cambria" panose="02040503050406030204" pitchFamily="18" charset="0"/>
                          <a:cs typeface="Times New Roman" panose="02020603050405020304" pitchFamily="18" charset="0"/>
                        </a:rPr>
                        <a:t>aturki@usccb.org</a:t>
                      </a:r>
                    </a:p>
                    <a:p>
                      <a:pPr algn="ctr"/>
                      <a:r>
                        <a:rPr lang="en-US" sz="2000" dirty="0">
                          <a:latin typeface="Cambria" panose="02040503050406030204" pitchFamily="18" charset="0"/>
                          <a:ea typeface="Cambria" panose="02040503050406030204" pitchFamily="18" charset="0"/>
                          <a:cs typeface="Times New Roman" panose="02020603050405020304" pitchFamily="18" charset="0"/>
                        </a:rPr>
                        <a:t>(202) 541-3011</a:t>
                      </a:r>
                    </a:p>
                    <a:p>
                      <a:endParaRPr lang="en-US" sz="20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943450958"/>
                  </a:ext>
                </a:extLst>
              </a:tr>
            </a:tbl>
          </a:graphicData>
        </a:graphic>
      </p:graphicFrame>
      <p:sp>
        <p:nvSpPr>
          <p:cNvPr id="8" name="Title 1">
            <a:extLst>
              <a:ext uri="{FF2B5EF4-FFF2-40B4-BE49-F238E27FC236}">
                <a16:creationId xmlns:a16="http://schemas.microsoft.com/office/drawing/2014/main" id="{BFB7D606-8316-4325-AD41-D9A738C9FE28}"/>
              </a:ext>
            </a:extLst>
          </p:cNvPr>
          <p:cNvSpPr txBox="1">
            <a:spLocks/>
          </p:cNvSpPr>
          <p:nvPr/>
        </p:nvSpPr>
        <p:spPr>
          <a:xfrm>
            <a:off x="558800" y="814994"/>
            <a:ext cx="11074400" cy="74580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4000" dirty="0">
                <a:latin typeface="Cambria" panose="02040503050406030204" pitchFamily="18" charset="0"/>
                <a:ea typeface="Cambria" panose="02040503050406030204" pitchFamily="18" charset="0"/>
              </a:rPr>
              <a:t>USCCB/MRS Processing Operations Team</a:t>
            </a:r>
          </a:p>
        </p:txBody>
      </p:sp>
      <p:sp>
        <p:nvSpPr>
          <p:cNvPr id="2" name="Slide Number Placeholder 1">
            <a:extLst>
              <a:ext uri="{FF2B5EF4-FFF2-40B4-BE49-F238E27FC236}">
                <a16:creationId xmlns:a16="http://schemas.microsoft.com/office/drawing/2014/main" id="{4FEF4FF6-B925-4195-A555-1C36049D0942}"/>
              </a:ext>
            </a:extLst>
          </p:cNvPr>
          <p:cNvSpPr>
            <a:spLocks noGrp="1"/>
          </p:cNvSpPr>
          <p:nvPr>
            <p:ph type="sldNum" sz="quarter" idx="12"/>
          </p:nvPr>
        </p:nvSpPr>
        <p:spPr/>
        <p:txBody>
          <a:bodyPr/>
          <a:lstStyle/>
          <a:p>
            <a:fld id="{401CF334-2D5C-4859-84A6-CA7E6E43FAEB}" type="slidenum">
              <a:rPr lang="en-US" smtClean="0"/>
              <a:t>23</a:t>
            </a:fld>
            <a:endParaRPr lang="en-US" dirty="0"/>
          </a:p>
        </p:txBody>
      </p:sp>
    </p:spTree>
    <p:extLst>
      <p:ext uri="{BB962C8B-B14F-4D97-AF65-F5344CB8AC3E}">
        <p14:creationId xmlns:p14="http://schemas.microsoft.com/office/powerpoint/2010/main" val="4133755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3FBB1-EA51-403D-A963-B585ABFBFE6E}"/>
              </a:ext>
            </a:extLst>
          </p:cNvPr>
          <p:cNvSpPr txBox="1">
            <a:spLocks/>
          </p:cNvSpPr>
          <p:nvPr/>
        </p:nvSpPr>
        <p:spPr>
          <a:xfrm>
            <a:off x="1933575" y="2066925"/>
            <a:ext cx="7647559" cy="2269617"/>
          </a:xfrm>
          <a:prstGeom prst="rect">
            <a:avLst/>
          </a:prstGeom>
        </p:spPr>
        <p:txBody>
          <a:bodyPr vert="horz" lIns="0" tIns="45720" rIns="0" bIns="0" anchor="ctr">
            <a:normAutofit fontScale="92500" lnSpcReduction="20000"/>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6000" dirty="0">
                <a:solidFill>
                  <a:schemeClr val="tx1"/>
                </a:solidFill>
                <a:latin typeface="Cambria" panose="02040503050406030204" pitchFamily="18" charset="0"/>
                <a:ea typeface="Cambria" panose="02040503050406030204" pitchFamily="18" charset="0"/>
              </a:rPr>
              <a:t>Questions</a:t>
            </a:r>
          </a:p>
          <a:p>
            <a:pPr algn="ctr"/>
            <a:r>
              <a:rPr lang="en-US" sz="6000" dirty="0">
                <a:solidFill>
                  <a:schemeClr val="tx1"/>
                </a:solidFill>
                <a:latin typeface="Cambria" panose="02040503050406030204" pitchFamily="18" charset="0"/>
                <a:ea typeface="Cambria" panose="02040503050406030204" pitchFamily="18" charset="0"/>
              </a:rPr>
              <a:t>and</a:t>
            </a:r>
            <a:br>
              <a:rPr lang="en-US" sz="6000" dirty="0">
                <a:solidFill>
                  <a:schemeClr val="tx1"/>
                </a:solidFill>
                <a:latin typeface="Cambria" panose="02040503050406030204" pitchFamily="18" charset="0"/>
                <a:ea typeface="Cambria" panose="02040503050406030204" pitchFamily="18" charset="0"/>
              </a:rPr>
            </a:br>
            <a:r>
              <a:rPr lang="en-US" sz="6000" dirty="0">
                <a:solidFill>
                  <a:schemeClr val="tx1"/>
                </a:solidFill>
                <a:latin typeface="Cambria" panose="02040503050406030204" pitchFamily="18" charset="0"/>
                <a:ea typeface="Cambria" panose="02040503050406030204" pitchFamily="18" charset="0"/>
              </a:rPr>
              <a:t>Comments</a:t>
            </a:r>
            <a:r>
              <a:rPr lang="en-US" sz="7100" b="1" dirty="0">
                <a:solidFill>
                  <a:schemeClr val="tx1"/>
                </a:solidFill>
                <a:latin typeface="Cambria" panose="02040503050406030204" pitchFamily="18" charset="0"/>
                <a:ea typeface="Cambria" panose="02040503050406030204" pitchFamily="18" charset="0"/>
              </a:rPr>
              <a:t>?</a:t>
            </a:r>
            <a:endParaRPr lang="en-US" sz="6000" b="1" dirty="0">
              <a:solidFill>
                <a:schemeClr val="tx1"/>
              </a:solidFill>
              <a:latin typeface="Cambria" panose="02040503050406030204" pitchFamily="18" charset="0"/>
              <a:ea typeface="Cambria" panose="02040503050406030204" pitchFamily="18" charset="0"/>
            </a:endParaRPr>
          </a:p>
        </p:txBody>
      </p:sp>
      <p:sp>
        <p:nvSpPr>
          <p:cNvPr id="3" name="Slide Number Placeholder 2">
            <a:extLst>
              <a:ext uri="{FF2B5EF4-FFF2-40B4-BE49-F238E27FC236}">
                <a16:creationId xmlns:a16="http://schemas.microsoft.com/office/drawing/2014/main" id="{0B2F44C7-2799-4A0E-A9CC-5A300E2784F7}"/>
              </a:ext>
            </a:extLst>
          </p:cNvPr>
          <p:cNvSpPr>
            <a:spLocks noGrp="1"/>
          </p:cNvSpPr>
          <p:nvPr>
            <p:ph type="sldNum" sz="quarter" idx="12"/>
          </p:nvPr>
        </p:nvSpPr>
        <p:spPr/>
        <p:txBody>
          <a:bodyPr/>
          <a:lstStyle/>
          <a:p>
            <a:fld id="{401CF334-2D5C-4859-84A6-CA7E6E43FAEB}" type="slidenum">
              <a:rPr lang="en-US" smtClean="0"/>
              <a:t>24</a:t>
            </a:fld>
            <a:endParaRPr lang="en-US" dirty="0"/>
          </a:p>
        </p:txBody>
      </p:sp>
    </p:spTree>
    <p:extLst>
      <p:ext uri="{BB962C8B-B14F-4D97-AF65-F5344CB8AC3E}">
        <p14:creationId xmlns:p14="http://schemas.microsoft.com/office/powerpoint/2010/main" val="675487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2">
            <a:extLst>
              <a:ext uri="{FF2B5EF4-FFF2-40B4-BE49-F238E27FC236}">
                <a16:creationId xmlns:a16="http://schemas.microsoft.com/office/drawing/2014/main" id="{2E1B5449-2328-41A2-9F95-19D8BFA61D70}"/>
              </a:ext>
            </a:extLst>
          </p:cNvPr>
          <p:cNvSpPr>
            <a:spLocks noGrp="1"/>
          </p:cNvSpPr>
          <p:nvPr>
            <p:ph type="title"/>
          </p:nvPr>
        </p:nvSpPr>
        <p:spPr>
          <a:xfrm>
            <a:off x="609599" y="679449"/>
            <a:ext cx="10972800" cy="638279"/>
          </a:xfrm>
        </p:spPr>
        <p:txBody>
          <a:bodyPr>
            <a:normAutofit/>
          </a:bodyPr>
          <a:lstStyle/>
          <a:p>
            <a:pPr algn="ctr"/>
            <a:r>
              <a:rPr lang="en-US" sz="3600" dirty="0">
                <a:latin typeface="Cambria" panose="02040503050406030204" pitchFamily="18" charset="0"/>
                <a:ea typeface="Cambria" panose="02040503050406030204" pitchFamily="18" charset="0"/>
              </a:rPr>
              <a:t>Webinar Objectives</a:t>
            </a:r>
          </a:p>
        </p:txBody>
      </p:sp>
      <p:sp>
        <p:nvSpPr>
          <p:cNvPr id="9" name="Content Placeholder 1">
            <a:extLst>
              <a:ext uri="{FF2B5EF4-FFF2-40B4-BE49-F238E27FC236}">
                <a16:creationId xmlns:a16="http://schemas.microsoft.com/office/drawing/2014/main" id="{12D80BF8-8DF3-4407-BCDD-0E3F001C74F5}"/>
              </a:ext>
            </a:extLst>
          </p:cNvPr>
          <p:cNvSpPr>
            <a:spLocks noGrp="1"/>
          </p:cNvSpPr>
          <p:nvPr>
            <p:ph idx="1"/>
          </p:nvPr>
        </p:nvSpPr>
        <p:spPr>
          <a:xfrm>
            <a:off x="383309" y="1451078"/>
            <a:ext cx="11425381" cy="4947919"/>
          </a:xfrm>
        </p:spPr>
        <p:txBody>
          <a:bodyPr>
            <a:normAutofit fontScale="92500" lnSpcReduction="20000"/>
          </a:bodyPr>
          <a:lstStyle/>
          <a:p>
            <a:pPr>
              <a:lnSpc>
                <a:spcPct val="150000"/>
              </a:lnSpc>
              <a:buFont typeface="Wingdings" panose="05000000000000000000" pitchFamily="2" charset="2"/>
              <a:buChar char="Ø"/>
            </a:pPr>
            <a:r>
              <a:rPr lang="en-US" sz="2800" dirty="0">
                <a:latin typeface="Cambria" panose="02040503050406030204" pitchFamily="18" charset="0"/>
                <a:ea typeface="Cambria" panose="02040503050406030204" pitchFamily="18" charset="0"/>
              </a:rPr>
              <a:t>Brief overview of refugee and SIV admissions, pipeline and arrival</a:t>
            </a:r>
          </a:p>
          <a:p>
            <a:pPr>
              <a:lnSpc>
                <a:spcPct val="150000"/>
              </a:lnSpc>
              <a:buFont typeface="Wingdings" panose="05000000000000000000" pitchFamily="2" charset="2"/>
              <a:buChar char="Ø"/>
            </a:pPr>
            <a:r>
              <a:rPr lang="en-US" sz="2800" dirty="0">
                <a:latin typeface="Cambria" panose="02040503050406030204" pitchFamily="18" charset="0"/>
                <a:ea typeface="Cambria" panose="02040503050406030204" pitchFamily="18" charset="0"/>
              </a:rPr>
              <a:t>Describe the pre-arrival refugee and SIV application and resettlement process</a:t>
            </a:r>
          </a:p>
          <a:p>
            <a:pPr>
              <a:lnSpc>
                <a:spcPct val="150000"/>
              </a:lnSpc>
              <a:buFont typeface="Wingdings" panose="05000000000000000000" pitchFamily="2" charset="2"/>
              <a:buChar char="Ø"/>
            </a:pPr>
            <a:r>
              <a:rPr lang="en-US" sz="2800" dirty="0">
                <a:latin typeface="Cambria" panose="02040503050406030204" pitchFamily="18" charset="0"/>
                <a:ea typeface="Cambria" panose="02040503050406030204" pitchFamily="18" charset="0"/>
              </a:rPr>
              <a:t>Understand the allocations process through which cases are allocated to RAs</a:t>
            </a:r>
          </a:p>
          <a:p>
            <a:pPr>
              <a:lnSpc>
                <a:spcPct val="150000"/>
              </a:lnSpc>
              <a:buFont typeface="Wingdings" panose="05000000000000000000" pitchFamily="2" charset="2"/>
              <a:buChar char="Ø"/>
            </a:pPr>
            <a:r>
              <a:rPr lang="en-US" sz="2800" dirty="0">
                <a:latin typeface="Cambria" panose="02040503050406030204" pitchFamily="18" charset="0"/>
                <a:ea typeface="Cambria" panose="02040503050406030204" pitchFamily="18" charset="0"/>
              </a:rPr>
              <a:t>Review case placement, factors USCCB use when making placement decisions</a:t>
            </a:r>
          </a:p>
          <a:p>
            <a:pPr>
              <a:lnSpc>
                <a:spcPct val="150000"/>
              </a:lnSpc>
              <a:buFont typeface="Wingdings" panose="05000000000000000000" pitchFamily="2" charset="2"/>
              <a:buChar char="Ø"/>
            </a:pPr>
            <a:r>
              <a:rPr lang="en-US" sz="2800" dirty="0">
                <a:latin typeface="Cambria" panose="02040503050406030204" pitchFamily="18" charset="0"/>
                <a:ea typeface="Cambria" panose="02040503050406030204" pitchFamily="18" charset="0"/>
              </a:rPr>
              <a:t>Explain USCCB's management of affiliates’ refugee and SIV capacity</a:t>
            </a:r>
          </a:p>
          <a:p>
            <a:pPr>
              <a:lnSpc>
                <a:spcPct val="150000"/>
              </a:lnSpc>
              <a:buFont typeface="Wingdings" panose="05000000000000000000" pitchFamily="2" charset="2"/>
              <a:buChar char="Ø"/>
            </a:pPr>
            <a:r>
              <a:rPr lang="en-US" sz="2800" dirty="0">
                <a:latin typeface="Cambria" panose="02040503050406030204" pitchFamily="18" charset="0"/>
                <a:ea typeface="Cambria" panose="02040503050406030204" pitchFamily="18" charset="0"/>
              </a:rPr>
              <a:t>Quick update on refugee and SIV travel</a:t>
            </a:r>
          </a:p>
          <a:p>
            <a:pPr>
              <a:lnSpc>
                <a:spcPct val="150000"/>
              </a:lnSpc>
              <a:buFont typeface="Wingdings" panose="05000000000000000000" pitchFamily="2" charset="2"/>
              <a:buChar char="Ø"/>
            </a:pPr>
            <a:r>
              <a:rPr lang="en-US" sz="2800" dirty="0">
                <a:latin typeface="Cambria" panose="02040503050406030204" pitchFamily="18" charset="0"/>
                <a:ea typeface="Cambria" panose="02040503050406030204" pitchFamily="18" charset="0"/>
              </a:rPr>
              <a:t>Some new updates and reminders</a:t>
            </a:r>
          </a:p>
          <a:p>
            <a:pPr>
              <a:lnSpc>
                <a:spcPct val="150000"/>
              </a:lnSpc>
              <a:buFont typeface="Wingdings" panose="05000000000000000000" pitchFamily="2" charset="2"/>
              <a:buChar char="Ø"/>
            </a:pPr>
            <a:r>
              <a:rPr lang="en-US" sz="2800" dirty="0">
                <a:latin typeface="Cambria" panose="02040503050406030204" pitchFamily="18" charset="0"/>
                <a:ea typeface="Cambria" panose="02040503050406030204" pitchFamily="18" charset="0"/>
              </a:rPr>
              <a:t>Questions and Comments</a:t>
            </a:r>
          </a:p>
        </p:txBody>
      </p:sp>
      <p:sp>
        <p:nvSpPr>
          <p:cNvPr id="2" name="Slide Number Placeholder 1">
            <a:extLst>
              <a:ext uri="{FF2B5EF4-FFF2-40B4-BE49-F238E27FC236}">
                <a16:creationId xmlns:a16="http://schemas.microsoft.com/office/drawing/2014/main" id="{E724898D-4634-43CA-9390-3F32C05F1501}"/>
              </a:ext>
            </a:extLst>
          </p:cNvPr>
          <p:cNvSpPr>
            <a:spLocks noGrp="1"/>
          </p:cNvSpPr>
          <p:nvPr>
            <p:ph type="sldNum" sz="quarter" idx="12"/>
          </p:nvPr>
        </p:nvSpPr>
        <p:spPr/>
        <p:txBody>
          <a:bodyPr/>
          <a:lstStyle/>
          <a:p>
            <a:fld id="{401CF334-2D5C-4859-84A6-CA7E6E43FAEB}" type="slidenum">
              <a:rPr lang="en-US" smtClean="0"/>
              <a:t>3</a:t>
            </a:fld>
            <a:endParaRPr lang="en-US" dirty="0"/>
          </a:p>
        </p:txBody>
      </p:sp>
    </p:spTree>
    <p:extLst>
      <p:ext uri="{BB962C8B-B14F-4D97-AF65-F5344CB8AC3E}">
        <p14:creationId xmlns:p14="http://schemas.microsoft.com/office/powerpoint/2010/main" val="1508910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1752" y="445770"/>
            <a:ext cx="11419332" cy="1143000"/>
          </a:xfrm>
        </p:spPr>
        <p:txBody>
          <a:bodyPr anchor="ctr">
            <a:noAutofit/>
          </a:bodyPr>
          <a:lstStyle/>
          <a:p>
            <a:pPr algn="ctr"/>
            <a:r>
              <a:rPr lang="en-US" sz="3600" dirty="0">
                <a:latin typeface="Cambria" panose="02040503050406030204" pitchFamily="18" charset="0"/>
                <a:ea typeface="Cambria" panose="02040503050406030204" pitchFamily="18" charset="0"/>
              </a:rPr>
              <a:t>Approved Admissions Ceiling &amp; National Arrival</a:t>
            </a:r>
          </a:p>
        </p:txBody>
      </p:sp>
      <p:sp>
        <p:nvSpPr>
          <p:cNvPr id="2" name="Content Placeholder 1"/>
          <p:cNvSpPr>
            <a:spLocks noGrp="1"/>
          </p:cNvSpPr>
          <p:nvPr>
            <p:ph idx="1"/>
          </p:nvPr>
        </p:nvSpPr>
        <p:spPr>
          <a:xfrm>
            <a:off x="609600" y="1504950"/>
            <a:ext cx="11582400" cy="5257800"/>
          </a:xfrm>
        </p:spPr>
        <p:txBody>
          <a:bodyPr>
            <a:noAutofit/>
          </a:bodyPr>
          <a:lstStyle/>
          <a:p>
            <a:r>
              <a:rPr lang="en-US" sz="2200" dirty="0">
                <a:latin typeface="Cambria" panose="02040503050406030204" pitchFamily="18" charset="0"/>
                <a:ea typeface="Cambria" panose="02040503050406030204" pitchFamily="18" charset="0"/>
              </a:rPr>
              <a:t>FY20 Refugee Admissions Ceiling: </a:t>
            </a:r>
            <a:r>
              <a:rPr lang="en-US" sz="2200" b="1" dirty="0">
                <a:latin typeface="Cambria" panose="02040503050406030204" pitchFamily="18" charset="0"/>
                <a:ea typeface="Cambria" panose="02040503050406030204" pitchFamily="18" charset="0"/>
              </a:rPr>
              <a:t>18,000</a:t>
            </a:r>
          </a:p>
          <a:p>
            <a:pPr lvl="1">
              <a:buFont typeface="Courier New" panose="02070309020205020404" pitchFamily="49" charset="0"/>
              <a:buChar char="o"/>
            </a:pPr>
            <a:r>
              <a:rPr lang="en-US" sz="2200" dirty="0">
                <a:latin typeface="Cambria" panose="02040503050406030204" pitchFamily="18" charset="0"/>
                <a:ea typeface="Cambria" panose="02040503050406030204" pitchFamily="18" charset="0"/>
              </a:rPr>
              <a:t>Nationally, we are at about </a:t>
            </a:r>
            <a:r>
              <a:rPr lang="en-US" sz="2200" b="1" dirty="0">
                <a:latin typeface="Cambria" panose="02040503050406030204" pitchFamily="18" charset="0"/>
                <a:ea typeface="Cambria" panose="02040503050406030204" pitchFamily="18" charset="0"/>
              </a:rPr>
              <a:t>41%</a:t>
            </a:r>
            <a:r>
              <a:rPr lang="en-US" sz="2200" dirty="0">
                <a:solidFill>
                  <a:srgbClr val="FF0000"/>
                </a:solidFill>
                <a:latin typeface="Cambria" panose="02040503050406030204" pitchFamily="18" charset="0"/>
                <a:ea typeface="Cambria" panose="02040503050406030204" pitchFamily="18" charset="0"/>
              </a:rPr>
              <a:t> </a:t>
            </a:r>
            <a:r>
              <a:rPr lang="en-US" sz="2200" dirty="0">
                <a:latin typeface="Cambria" panose="02040503050406030204" pitchFamily="18" charset="0"/>
                <a:ea typeface="Cambria" panose="02040503050406030204" pitchFamily="18" charset="0"/>
              </a:rPr>
              <a:t>capacity based on arrived. That is about </a:t>
            </a:r>
            <a:r>
              <a:rPr lang="en-US" sz="2200" b="1" dirty="0">
                <a:latin typeface="Cambria" panose="02040503050406030204" pitchFamily="18" charset="0"/>
                <a:ea typeface="Cambria" panose="02040503050406030204" pitchFamily="18" charset="0"/>
              </a:rPr>
              <a:t>7,400</a:t>
            </a:r>
            <a:r>
              <a:rPr lang="en-US" sz="2200" dirty="0">
                <a:latin typeface="Cambria" panose="02040503050406030204" pitchFamily="18" charset="0"/>
                <a:ea typeface="Cambria" panose="02040503050406030204" pitchFamily="18" charset="0"/>
              </a:rPr>
              <a:t> refugee arrivals to date</a:t>
            </a:r>
          </a:p>
          <a:p>
            <a:pPr>
              <a:lnSpc>
                <a:spcPct val="170000"/>
              </a:lnSpc>
            </a:pPr>
            <a:r>
              <a:rPr lang="en-US" sz="2200" dirty="0">
                <a:latin typeface="Cambria" panose="02040503050406030204" pitchFamily="18" charset="0"/>
                <a:ea typeface="Cambria" panose="02040503050406030204" pitchFamily="18" charset="0"/>
              </a:rPr>
              <a:t>FY20 SIV Approved Admissions: </a:t>
            </a:r>
            <a:r>
              <a:rPr lang="en-US" sz="2200" b="1" dirty="0">
                <a:latin typeface="Cambria" panose="02040503050406030204" pitchFamily="18" charset="0"/>
                <a:ea typeface="Cambria" panose="02040503050406030204" pitchFamily="18" charset="0"/>
              </a:rPr>
              <a:t>10,000</a:t>
            </a:r>
          </a:p>
          <a:p>
            <a:pPr lvl="1">
              <a:buFont typeface="Courier New" panose="02070309020205020404" pitchFamily="49" charset="0"/>
              <a:buChar char="o"/>
            </a:pPr>
            <a:r>
              <a:rPr lang="en-US" sz="2200" dirty="0">
                <a:latin typeface="Cambria" panose="02040503050406030204" pitchFamily="18" charset="0"/>
                <a:ea typeface="Cambria" panose="02040503050406030204" pitchFamily="18" charset="0"/>
              </a:rPr>
              <a:t>Nationally, we are at about </a:t>
            </a:r>
            <a:r>
              <a:rPr lang="en-US" sz="2200" b="1" dirty="0">
                <a:latin typeface="Cambria" panose="02040503050406030204" pitchFamily="18" charset="0"/>
                <a:ea typeface="Cambria" panose="02040503050406030204" pitchFamily="18" charset="0"/>
              </a:rPr>
              <a:t>77% </a:t>
            </a:r>
            <a:r>
              <a:rPr lang="en-US" sz="2200" dirty="0">
                <a:latin typeface="Cambria" panose="02040503050406030204" pitchFamily="18" charset="0"/>
                <a:ea typeface="Cambria" panose="02040503050406030204" pitchFamily="18" charset="0"/>
              </a:rPr>
              <a:t>capacity based on arrived. That is about </a:t>
            </a:r>
            <a:r>
              <a:rPr lang="en-US" sz="2200" b="1" dirty="0">
                <a:latin typeface="Cambria" panose="02040503050406030204" pitchFamily="18" charset="0"/>
                <a:ea typeface="Cambria" panose="02040503050406030204" pitchFamily="18" charset="0"/>
              </a:rPr>
              <a:t>7,650 </a:t>
            </a:r>
            <a:r>
              <a:rPr lang="en-US" sz="2200" dirty="0">
                <a:latin typeface="Cambria" panose="02040503050406030204" pitchFamily="18" charset="0"/>
                <a:ea typeface="Cambria" panose="02040503050406030204" pitchFamily="18" charset="0"/>
              </a:rPr>
              <a:t>SIV arrivals as of April 6 (including walk-in SIVs)</a:t>
            </a:r>
          </a:p>
          <a:p>
            <a:pPr>
              <a:lnSpc>
                <a:spcPct val="170000"/>
              </a:lnSpc>
            </a:pPr>
            <a:r>
              <a:rPr lang="en-US" sz="2200" dirty="0">
                <a:latin typeface="Cambria" panose="02040503050406030204" pitchFamily="18" charset="0"/>
                <a:ea typeface="Cambria" panose="02040503050406030204" pitchFamily="18" charset="0"/>
              </a:rPr>
              <a:t>Over</a:t>
            </a:r>
            <a:r>
              <a:rPr lang="en-US" sz="2200" dirty="0">
                <a:solidFill>
                  <a:srgbClr val="FF0000"/>
                </a:solidFill>
                <a:latin typeface="Cambria" panose="02040503050406030204" pitchFamily="18" charset="0"/>
                <a:ea typeface="Cambria" panose="02040503050406030204" pitchFamily="18" charset="0"/>
              </a:rPr>
              <a:t> </a:t>
            </a:r>
            <a:r>
              <a:rPr lang="en-US" sz="2200" b="1" dirty="0">
                <a:latin typeface="Cambria" panose="02040503050406030204" pitchFamily="18" charset="0"/>
                <a:ea typeface="Cambria" panose="02040503050406030204" pitchFamily="18" charset="0"/>
              </a:rPr>
              <a:t>80%</a:t>
            </a:r>
            <a:r>
              <a:rPr lang="en-US" sz="2200" dirty="0">
                <a:solidFill>
                  <a:srgbClr val="FF0000"/>
                </a:solidFill>
                <a:latin typeface="Cambria" panose="02040503050406030204" pitchFamily="18" charset="0"/>
                <a:ea typeface="Cambria" panose="02040503050406030204" pitchFamily="18" charset="0"/>
              </a:rPr>
              <a:t> </a:t>
            </a:r>
            <a:r>
              <a:rPr lang="en-US" sz="2200" dirty="0">
                <a:latin typeface="Cambria" panose="02040503050406030204" pitchFamily="18" charset="0"/>
                <a:ea typeface="Cambria" panose="02040503050406030204" pitchFamily="18" charset="0"/>
              </a:rPr>
              <a:t>of overall refugee arrivals are US Tie cases</a:t>
            </a:r>
          </a:p>
          <a:p>
            <a:r>
              <a:rPr lang="en-US" sz="2200" dirty="0">
                <a:latin typeface="Cambria" panose="02040503050406030204" pitchFamily="18" charset="0"/>
                <a:ea typeface="Cambria" panose="02040503050406030204" pitchFamily="18" charset="0"/>
              </a:rPr>
              <a:t>Approximately</a:t>
            </a:r>
            <a:r>
              <a:rPr lang="en-US" sz="2200" dirty="0">
                <a:solidFill>
                  <a:srgbClr val="FF0000"/>
                </a:solidFill>
                <a:latin typeface="Cambria" panose="02040503050406030204" pitchFamily="18" charset="0"/>
                <a:ea typeface="Cambria" panose="02040503050406030204" pitchFamily="18" charset="0"/>
              </a:rPr>
              <a:t> </a:t>
            </a:r>
            <a:r>
              <a:rPr lang="en-US" sz="2200" b="1" dirty="0">
                <a:latin typeface="Cambria" panose="02040503050406030204" pitchFamily="18" charset="0"/>
                <a:ea typeface="Cambria" panose="02040503050406030204" pitchFamily="18" charset="0"/>
              </a:rPr>
              <a:t>95%</a:t>
            </a:r>
            <a:r>
              <a:rPr lang="en-US" sz="2200" dirty="0">
                <a:solidFill>
                  <a:srgbClr val="FF0000"/>
                </a:solidFill>
                <a:latin typeface="Cambria" panose="02040503050406030204" pitchFamily="18" charset="0"/>
                <a:ea typeface="Cambria" panose="02040503050406030204" pitchFamily="18" charset="0"/>
              </a:rPr>
              <a:t> </a:t>
            </a:r>
            <a:r>
              <a:rPr lang="en-US" sz="2200" dirty="0">
                <a:latin typeface="Cambria" panose="02040503050406030204" pitchFamily="18" charset="0"/>
                <a:ea typeface="Cambria" panose="02040503050406030204" pitchFamily="18" charset="0"/>
              </a:rPr>
              <a:t>of overall SIV arrivals are US Tie cases (mostly Afghans)</a:t>
            </a:r>
            <a:endParaRPr lang="en-US" sz="2200" dirty="0">
              <a:solidFill>
                <a:srgbClr val="FF0000"/>
              </a:solidFill>
              <a:latin typeface="Cambria" panose="02040503050406030204" pitchFamily="18" charset="0"/>
              <a:ea typeface="Cambria" panose="02040503050406030204" pitchFamily="18" charset="0"/>
            </a:endParaRPr>
          </a:p>
          <a:p>
            <a:pPr>
              <a:lnSpc>
                <a:spcPct val="200000"/>
              </a:lnSpc>
            </a:pPr>
            <a:r>
              <a:rPr lang="en-US" sz="1800" b="1" dirty="0">
                <a:latin typeface="Cambria" panose="02040503050406030204" pitchFamily="18" charset="0"/>
                <a:ea typeface="Cambria" panose="02040503050406030204" pitchFamily="18" charset="0"/>
              </a:rPr>
              <a:t>Refugee Arrivals by Top Five Country of Processing:</a:t>
            </a:r>
            <a:r>
              <a:rPr lang="en-US" sz="1800" dirty="0">
                <a:latin typeface="Cambria" panose="02040503050406030204" pitchFamily="18" charset="0"/>
                <a:ea typeface="Cambria" panose="02040503050406030204" pitchFamily="18" charset="0"/>
              </a:rPr>
              <a:t> Ukraine, Kenya, Tanzania, Malaysia, Thailand, Turkey </a:t>
            </a:r>
            <a:endParaRPr lang="en-US" sz="1800" b="1" dirty="0">
              <a:latin typeface="Cambria" panose="02040503050406030204" pitchFamily="18" charset="0"/>
              <a:ea typeface="Cambria" panose="02040503050406030204" pitchFamily="18" charset="0"/>
            </a:endParaRPr>
          </a:p>
          <a:p>
            <a:pPr>
              <a:lnSpc>
                <a:spcPct val="150000"/>
              </a:lnSpc>
            </a:pPr>
            <a:r>
              <a:rPr lang="en-US" sz="1800" b="1" dirty="0">
                <a:latin typeface="Cambria" panose="02040503050406030204" pitchFamily="18" charset="0"/>
                <a:ea typeface="Cambria" panose="02040503050406030204" pitchFamily="18" charset="0"/>
              </a:rPr>
              <a:t>Refugee Arrivals by Top Five Nationality:</a:t>
            </a:r>
            <a:r>
              <a:rPr lang="en-US" sz="1800" dirty="0">
                <a:latin typeface="Cambria" panose="02040503050406030204" pitchFamily="18" charset="0"/>
                <a:ea typeface="Cambria" panose="02040503050406030204" pitchFamily="18" charset="0"/>
              </a:rPr>
              <a:t>  Ukrainian, Congolese, Burmese, Afghan, Iraqi </a:t>
            </a:r>
            <a:endParaRPr lang="en-US" sz="1800" b="1" dirty="0">
              <a:latin typeface="Cambria" panose="02040503050406030204" pitchFamily="18" charset="0"/>
              <a:ea typeface="Cambria" panose="02040503050406030204" pitchFamily="18" charset="0"/>
            </a:endParaRPr>
          </a:p>
          <a:p>
            <a:pPr>
              <a:lnSpc>
                <a:spcPct val="120000"/>
              </a:lnSpc>
            </a:pPr>
            <a:r>
              <a:rPr lang="en-US" sz="2200" dirty="0">
                <a:solidFill>
                  <a:srgbClr val="FF0000"/>
                </a:solidFill>
                <a:latin typeface="Cambria" panose="02040503050406030204" pitchFamily="18" charset="0"/>
                <a:ea typeface="Cambria" panose="02040503050406030204" pitchFamily="18" charset="0"/>
              </a:rPr>
              <a:t>SIV Arrival Hotspots: </a:t>
            </a:r>
            <a:r>
              <a:rPr lang="en-US" sz="2200" dirty="0">
                <a:latin typeface="Cambria" panose="02040503050406030204" pitchFamily="18" charset="0"/>
                <a:ea typeface="Cambria" panose="02040503050406030204" pitchFamily="18" charset="0"/>
              </a:rPr>
              <a:t>Sacramento, CA, San Antonio, TX, Arlington, VA, Seattle, WA</a:t>
            </a:r>
            <a:endParaRPr lang="en-US" sz="2200" i="1" dirty="0">
              <a:latin typeface="Cambria" panose="02040503050406030204" pitchFamily="18" charset="0"/>
              <a:ea typeface="Cambria" panose="02040503050406030204" pitchFamily="18" charset="0"/>
            </a:endParaRPr>
          </a:p>
        </p:txBody>
      </p:sp>
      <p:sp>
        <p:nvSpPr>
          <p:cNvPr id="4" name="Slide Number Placeholder 3">
            <a:extLst>
              <a:ext uri="{FF2B5EF4-FFF2-40B4-BE49-F238E27FC236}">
                <a16:creationId xmlns:a16="http://schemas.microsoft.com/office/drawing/2014/main" id="{8EB42FA2-1993-4AAC-98E6-BD54D40C30AF}"/>
              </a:ext>
            </a:extLst>
          </p:cNvPr>
          <p:cNvSpPr>
            <a:spLocks noGrp="1"/>
          </p:cNvSpPr>
          <p:nvPr>
            <p:ph type="sldNum" sz="quarter" idx="12"/>
          </p:nvPr>
        </p:nvSpPr>
        <p:spPr/>
        <p:txBody>
          <a:bodyPr/>
          <a:lstStyle/>
          <a:p>
            <a:fld id="{401CF334-2D5C-4859-84A6-CA7E6E43FAEB}" type="slidenum">
              <a:rPr lang="en-US" smtClean="0"/>
              <a:t>4</a:t>
            </a:fld>
            <a:endParaRPr lang="en-US" dirty="0"/>
          </a:p>
        </p:txBody>
      </p:sp>
    </p:spTree>
    <p:extLst>
      <p:ext uri="{BB962C8B-B14F-4D97-AF65-F5344CB8AC3E}">
        <p14:creationId xmlns:p14="http://schemas.microsoft.com/office/powerpoint/2010/main" val="2536430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1752" y="533400"/>
            <a:ext cx="11419332" cy="1143000"/>
          </a:xfrm>
        </p:spPr>
        <p:txBody>
          <a:bodyPr anchor="ctr">
            <a:noAutofit/>
          </a:bodyPr>
          <a:lstStyle/>
          <a:p>
            <a:pPr algn="ctr"/>
            <a:r>
              <a:rPr lang="en-US" sz="3600" dirty="0">
                <a:latin typeface="Cambria" panose="02040503050406030204" pitchFamily="18" charset="0"/>
                <a:ea typeface="Cambria" panose="02040503050406030204" pitchFamily="18" charset="0"/>
              </a:rPr>
              <a:t>USCCB Approved Refugee and SIV Capacity and Arrival</a:t>
            </a:r>
          </a:p>
        </p:txBody>
      </p:sp>
      <p:sp>
        <p:nvSpPr>
          <p:cNvPr id="2" name="Content Placeholder 1"/>
          <p:cNvSpPr>
            <a:spLocks noGrp="1"/>
          </p:cNvSpPr>
          <p:nvPr>
            <p:ph idx="1"/>
          </p:nvPr>
        </p:nvSpPr>
        <p:spPr>
          <a:xfrm>
            <a:off x="609600" y="1676400"/>
            <a:ext cx="10972800" cy="4907280"/>
          </a:xfrm>
        </p:spPr>
        <p:txBody>
          <a:bodyPr>
            <a:normAutofit/>
          </a:bodyPr>
          <a:lstStyle/>
          <a:p>
            <a:pPr>
              <a:lnSpc>
                <a:spcPct val="170000"/>
              </a:lnSpc>
            </a:pPr>
            <a:r>
              <a:rPr lang="en-US" sz="2400" dirty="0">
                <a:latin typeface="Cambria" panose="02040503050406030204" pitchFamily="18" charset="0"/>
                <a:ea typeface="Cambria" panose="02040503050406030204" pitchFamily="18" charset="0"/>
              </a:rPr>
              <a:t>USCCB’s Approved Refugee Capacity: </a:t>
            </a:r>
            <a:r>
              <a:rPr lang="en-US" sz="2400" b="1" dirty="0">
                <a:latin typeface="Cambria" panose="02040503050406030204" pitchFamily="18" charset="0"/>
                <a:ea typeface="Cambria" panose="02040503050406030204" pitchFamily="18" charset="0"/>
              </a:rPr>
              <a:t>3,355</a:t>
            </a:r>
          </a:p>
          <a:p>
            <a:pPr lvl="1">
              <a:buFont typeface="Courier New" panose="02070309020205020404" pitchFamily="49" charset="0"/>
              <a:buChar char="o"/>
            </a:pPr>
            <a:r>
              <a:rPr lang="en-US" sz="2000" dirty="0">
                <a:latin typeface="Cambria" panose="02040503050406030204" pitchFamily="18" charset="0"/>
                <a:ea typeface="Cambria" panose="02040503050406030204" pitchFamily="18" charset="0"/>
              </a:rPr>
              <a:t>USCCB is currently at about </a:t>
            </a:r>
            <a:r>
              <a:rPr lang="en-US" sz="2000" b="1" dirty="0">
                <a:latin typeface="Cambria" panose="02040503050406030204" pitchFamily="18" charset="0"/>
                <a:ea typeface="Cambria" panose="02040503050406030204" pitchFamily="18" charset="0"/>
              </a:rPr>
              <a:t>43%</a:t>
            </a:r>
            <a:r>
              <a:rPr lang="en-US" sz="2000" b="1" dirty="0">
                <a:solidFill>
                  <a:srgbClr val="FF0000"/>
                </a:solidFill>
                <a:latin typeface="Cambria" panose="02040503050406030204" pitchFamily="18" charset="0"/>
                <a:ea typeface="Cambria" panose="02040503050406030204" pitchFamily="18" charset="0"/>
              </a:rPr>
              <a:t> </a:t>
            </a:r>
            <a:r>
              <a:rPr lang="en-US" sz="2000" dirty="0">
                <a:latin typeface="Cambria" panose="02040503050406030204" pitchFamily="18" charset="0"/>
                <a:ea typeface="Cambria" panose="02040503050406030204" pitchFamily="18" charset="0"/>
              </a:rPr>
              <a:t>capacity based on arrived. That is about </a:t>
            </a:r>
            <a:r>
              <a:rPr lang="en-US" sz="2000" b="1" dirty="0">
                <a:latin typeface="Cambria" panose="02040503050406030204" pitchFamily="18" charset="0"/>
                <a:ea typeface="Cambria" panose="02040503050406030204" pitchFamily="18" charset="0"/>
              </a:rPr>
              <a:t>1,435</a:t>
            </a:r>
            <a:r>
              <a:rPr lang="en-US" sz="2000" dirty="0">
                <a:solidFill>
                  <a:srgbClr val="FF0000"/>
                </a:solidFill>
                <a:latin typeface="Cambria" panose="02040503050406030204" pitchFamily="18" charset="0"/>
                <a:ea typeface="Cambria" panose="02040503050406030204" pitchFamily="18" charset="0"/>
              </a:rPr>
              <a:t> </a:t>
            </a:r>
            <a:r>
              <a:rPr lang="en-US" sz="2000" dirty="0">
                <a:latin typeface="Cambria" panose="02040503050406030204" pitchFamily="18" charset="0"/>
                <a:ea typeface="Cambria" panose="02040503050406030204" pitchFamily="18" charset="0"/>
              </a:rPr>
              <a:t>refugee arrival to date</a:t>
            </a:r>
            <a:endParaRPr lang="en-US" dirty="0">
              <a:latin typeface="Cambria" panose="02040503050406030204" pitchFamily="18" charset="0"/>
              <a:ea typeface="Cambria" panose="02040503050406030204" pitchFamily="18" charset="0"/>
            </a:endParaRPr>
          </a:p>
          <a:p>
            <a:pPr>
              <a:lnSpc>
                <a:spcPct val="150000"/>
              </a:lnSpc>
            </a:pPr>
            <a:r>
              <a:rPr lang="en-US" sz="2400" dirty="0">
                <a:latin typeface="Cambria" panose="02040503050406030204" pitchFamily="18" charset="0"/>
                <a:ea typeface="Cambria" panose="02040503050406030204" pitchFamily="18" charset="0"/>
              </a:rPr>
              <a:t>USCCB’s Approved SIV Capacity: </a:t>
            </a:r>
            <a:r>
              <a:rPr lang="en-US" sz="2400" b="1" dirty="0">
                <a:latin typeface="Cambria" panose="02040503050406030204" pitchFamily="18" charset="0"/>
                <a:ea typeface="Cambria" panose="02040503050406030204" pitchFamily="18" charset="0"/>
              </a:rPr>
              <a:t>1,418</a:t>
            </a:r>
          </a:p>
          <a:p>
            <a:pPr lvl="1">
              <a:buFont typeface="Courier New" panose="02070309020205020404" pitchFamily="49" charset="0"/>
              <a:buChar char="o"/>
            </a:pPr>
            <a:r>
              <a:rPr lang="en-US" sz="2000" dirty="0">
                <a:latin typeface="Cambria" panose="02040503050406030204" pitchFamily="18" charset="0"/>
                <a:ea typeface="Cambria" panose="02040503050406030204" pitchFamily="18" charset="0"/>
              </a:rPr>
              <a:t>We are currently at </a:t>
            </a:r>
            <a:r>
              <a:rPr lang="en-US" sz="2000" b="1" dirty="0">
                <a:solidFill>
                  <a:srgbClr val="FF0000"/>
                </a:solidFill>
                <a:latin typeface="Cambria" panose="02040503050406030204" pitchFamily="18" charset="0"/>
                <a:ea typeface="Cambria" panose="02040503050406030204" pitchFamily="18" charset="0"/>
              </a:rPr>
              <a:t>85%</a:t>
            </a:r>
            <a:r>
              <a:rPr lang="en-US" sz="2000" dirty="0">
                <a:solidFill>
                  <a:srgbClr val="FF0000"/>
                </a:solidFill>
                <a:latin typeface="Cambria" panose="02040503050406030204" pitchFamily="18" charset="0"/>
                <a:ea typeface="Cambria" panose="02040503050406030204" pitchFamily="18" charset="0"/>
              </a:rPr>
              <a:t> </a:t>
            </a:r>
            <a:r>
              <a:rPr lang="en-US" sz="2000" dirty="0">
                <a:latin typeface="Cambria" panose="02040503050406030204" pitchFamily="18" charset="0"/>
                <a:ea typeface="Cambria" panose="02040503050406030204" pitchFamily="18" charset="0"/>
              </a:rPr>
              <a:t>SIV capacity. That is about </a:t>
            </a:r>
            <a:r>
              <a:rPr lang="en-US" sz="2000" b="1" dirty="0">
                <a:latin typeface="Cambria" panose="02040503050406030204" pitchFamily="18" charset="0"/>
                <a:ea typeface="Cambria" panose="02040503050406030204" pitchFamily="18" charset="0"/>
              </a:rPr>
              <a:t>1,210 </a:t>
            </a:r>
            <a:r>
              <a:rPr lang="en-US" sz="2000" dirty="0">
                <a:latin typeface="Cambria" panose="02040503050406030204" pitchFamily="18" charset="0"/>
                <a:ea typeface="Cambria" panose="02040503050406030204" pitchFamily="18" charset="0"/>
              </a:rPr>
              <a:t>SIV arrival to date (including walk-in SIV arrivals)</a:t>
            </a:r>
            <a:endParaRPr lang="en-US" sz="2000" dirty="0">
              <a:solidFill>
                <a:srgbClr val="FF0000"/>
              </a:solidFill>
              <a:latin typeface="Cambria" panose="02040503050406030204" pitchFamily="18" charset="0"/>
              <a:ea typeface="Cambria" panose="02040503050406030204" pitchFamily="18" charset="0"/>
            </a:endParaRPr>
          </a:p>
          <a:p>
            <a:pPr>
              <a:lnSpc>
                <a:spcPct val="170000"/>
              </a:lnSpc>
            </a:pPr>
            <a:r>
              <a:rPr lang="en-US" sz="2400" dirty="0">
                <a:latin typeface="Cambria" panose="02040503050406030204" pitchFamily="18" charset="0"/>
                <a:ea typeface="Cambria" panose="02040503050406030204" pitchFamily="18" charset="0"/>
              </a:rPr>
              <a:t>Sites that have received at least over </a:t>
            </a:r>
            <a:r>
              <a:rPr lang="en-US" sz="2400" b="1" dirty="0">
                <a:latin typeface="Cambria" panose="02040503050406030204" pitchFamily="18" charset="0"/>
                <a:ea typeface="Cambria" panose="02040503050406030204" pitchFamily="18" charset="0"/>
              </a:rPr>
              <a:t>50%</a:t>
            </a:r>
            <a:r>
              <a:rPr lang="en-US" sz="2400" dirty="0">
                <a:latin typeface="Cambria" panose="02040503050406030204" pitchFamily="18" charset="0"/>
                <a:ea typeface="Cambria" panose="02040503050406030204" pitchFamily="18" charset="0"/>
              </a:rPr>
              <a:t> of their refugee arrival: </a:t>
            </a:r>
          </a:p>
          <a:p>
            <a:pPr marL="736600" indent="-273050">
              <a:lnSpc>
                <a:spcPct val="170000"/>
              </a:lnSpc>
              <a:buFont typeface="Courier New" panose="02070309020205020404" pitchFamily="49" charset="0"/>
              <a:buChar char="o"/>
            </a:pPr>
            <a:r>
              <a:rPr lang="en-US" sz="2000" dirty="0">
                <a:latin typeface="Cambria" panose="02040503050406030204" pitchFamily="18" charset="0"/>
                <a:ea typeface="Cambria" panose="02040503050406030204" pitchFamily="18" charset="0"/>
              </a:rPr>
              <a:t>	Rockford, IL, Jacksonville, FL Amarillo, TX, Sacramento, CA</a:t>
            </a:r>
            <a:endParaRPr lang="en-US" dirty="0">
              <a:latin typeface="Cambria" panose="02040503050406030204" pitchFamily="18" charset="0"/>
              <a:ea typeface="Cambria" panose="02040503050406030204" pitchFamily="18" charset="0"/>
            </a:endParaRPr>
          </a:p>
          <a:p>
            <a:pPr>
              <a:lnSpc>
                <a:spcPct val="120000"/>
              </a:lnSpc>
            </a:pPr>
            <a:r>
              <a:rPr lang="en-US" sz="2400" dirty="0">
                <a:solidFill>
                  <a:srgbClr val="FF0000"/>
                </a:solidFill>
                <a:latin typeface="Cambria" panose="02040503050406030204" pitchFamily="18" charset="0"/>
                <a:ea typeface="Cambria" panose="02040503050406030204" pitchFamily="18" charset="0"/>
              </a:rPr>
              <a:t>SIV Arrival Hotspots: </a:t>
            </a:r>
            <a:r>
              <a:rPr lang="it-IT" sz="2200" dirty="0">
                <a:latin typeface="Cambria" panose="02040503050406030204" pitchFamily="18" charset="0"/>
                <a:ea typeface="Cambria" panose="02040503050406030204" pitchFamily="18" charset="0"/>
              </a:rPr>
              <a:t>Sacramento, CA, San Antonio, TX, Arlington, VA</a:t>
            </a:r>
            <a:endParaRPr lang="en-US" sz="2200" dirty="0">
              <a:latin typeface="Cambria" panose="02040503050406030204" pitchFamily="18" charset="0"/>
              <a:ea typeface="Cambria" panose="02040503050406030204" pitchFamily="18" charset="0"/>
            </a:endParaRPr>
          </a:p>
        </p:txBody>
      </p:sp>
      <p:sp>
        <p:nvSpPr>
          <p:cNvPr id="4" name="Slide Number Placeholder 3">
            <a:extLst>
              <a:ext uri="{FF2B5EF4-FFF2-40B4-BE49-F238E27FC236}">
                <a16:creationId xmlns:a16="http://schemas.microsoft.com/office/drawing/2014/main" id="{0AC337CD-75A6-49ED-91C7-4A04C30688D7}"/>
              </a:ext>
            </a:extLst>
          </p:cNvPr>
          <p:cNvSpPr>
            <a:spLocks noGrp="1"/>
          </p:cNvSpPr>
          <p:nvPr>
            <p:ph type="sldNum" sz="quarter" idx="12"/>
          </p:nvPr>
        </p:nvSpPr>
        <p:spPr/>
        <p:txBody>
          <a:bodyPr/>
          <a:lstStyle/>
          <a:p>
            <a:fld id="{401CF334-2D5C-4859-84A6-CA7E6E43FAEB}" type="slidenum">
              <a:rPr lang="en-US" smtClean="0"/>
              <a:t>5</a:t>
            </a:fld>
            <a:endParaRPr lang="en-US" dirty="0"/>
          </a:p>
        </p:txBody>
      </p:sp>
    </p:spTree>
    <p:extLst>
      <p:ext uri="{BB962C8B-B14F-4D97-AF65-F5344CB8AC3E}">
        <p14:creationId xmlns:p14="http://schemas.microsoft.com/office/powerpoint/2010/main" val="3409802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661009B-8300-49C8-B0E9-E6A6CED0A03B}"/>
              </a:ext>
            </a:extLst>
          </p:cNvPr>
          <p:cNvSpPr txBox="1">
            <a:spLocks/>
          </p:cNvSpPr>
          <p:nvPr/>
        </p:nvSpPr>
        <p:spPr>
          <a:xfrm>
            <a:off x="504497" y="804291"/>
            <a:ext cx="11303875" cy="810677"/>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3600" dirty="0">
                <a:latin typeface="Cambria" panose="02040503050406030204" pitchFamily="18" charset="0"/>
                <a:ea typeface="Cambria" panose="02040503050406030204" pitchFamily="18" charset="0"/>
              </a:rPr>
              <a:t>Pre-Arrival Refugee Resettlement </a:t>
            </a:r>
            <a:r>
              <a:rPr lang="en-US" sz="3600" b="1" dirty="0">
                <a:solidFill>
                  <a:schemeClr val="tx1"/>
                </a:solidFill>
                <a:latin typeface="Cambria" panose="02040503050406030204" pitchFamily="18" charset="0"/>
                <a:ea typeface="Cambria" panose="02040503050406030204" pitchFamily="18" charset="0"/>
              </a:rPr>
              <a:t>FACTS</a:t>
            </a:r>
          </a:p>
        </p:txBody>
      </p:sp>
      <p:sp>
        <p:nvSpPr>
          <p:cNvPr id="9" name="Content Placeholder 2">
            <a:extLst>
              <a:ext uri="{FF2B5EF4-FFF2-40B4-BE49-F238E27FC236}">
                <a16:creationId xmlns:a16="http://schemas.microsoft.com/office/drawing/2014/main" id="{304B3000-EE85-47AF-AE3C-A11615093D6C}"/>
              </a:ext>
            </a:extLst>
          </p:cNvPr>
          <p:cNvSpPr txBox="1">
            <a:spLocks/>
          </p:cNvSpPr>
          <p:nvPr/>
        </p:nvSpPr>
        <p:spPr>
          <a:xfrm>
            <a:off x="246742" y="1759819"/>
            <a:ext cx="11698516" cy="4539381"/>
          </a:xfrm>
          <a:prstGeom prst="rect">
            <a:avLst/>
          </a:prstGeom>
        </p:spPr>
        <p:txBody>
          <a:bodyPr>
            <a:normAutofit lnSpcReduction="10000"/>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246063" lvl="1" indent="-246063"/>
            <a:r>
              <a:rPr lang="en-US" dirty="0">
                <a:latin typeface="Cambria" panose="02040503050406030204" pitchFamily="18" charset="0"/>
                <a:ea typeface="Cambria" panose="02040503050406030204" pitchFamily="18" charset="0"/>
              </a:rPr>
              <a:t>Very few refugees for whom resettlement is considered the most appropriate durable solution can be referred for resettlement</a:t>
            </a:r>
            <a:br>
              <a:rPr lang="en-US" dirty="0">
                <a:latin typeface="Cambria" panose="02040503050406030204" pitchFamily="18" charset="0"/>
                <a:ea typeface="Cambria" panose="02040503050406030204" pitchFamily="18" charset="0"/>
              </a:rPr>
            </a:br>
            <a:endParaRPr lang="en-US" dirty="0">
              <a:latin typeface="Cambria" panose="02040503050406030204" pitchFamily="18" charset="0"/>
              <a:ea typeface="Cambria" panose="02040503050406030204" pitchFamily="18" charset="0"/>
            </a:endParaRPr>
          </a:p>
          <a:p>
            <a:pPr marL="246063" lvl="1" indent="-246063">
              <a:lnSpc>
                <a:spcPct val="150000"/>
              </a:lnSpc>
            </a:pPr>
            <a:r>
              <a:rPr lang="en-US" dirty="0">
                <a:latin typeface="Cambria" panose="02040503050406030204" pitchFamily="18" charset="0"/>
                <a:ea typeface="Cambria" panose="02040503050406030204" pitchFamily="18" charset="0"/>
              </a:rPr>
              <a:t>Refugees can </a:t>
            </a:r>
            <a:r>
              <a:rPr lang="en-US" b="1" dirty="0">
                <a:latin typeface="Cambria" panose="02040503050406030204" pitchFamily="18" charset="0"/>
                <a:ea typeface="Cambria" panose="02040503050406030204" pitchFamily="18" charset="0"/>
              </a:rPr>
              <a:t>NOT</a:t>
            </a:r>
            <a:r>
              <a:rPr lang="en-US" dirty="0">
                <a:latin typeface="Cambria" panose="02040503050406030204" pitchFamily="18" charset="0"/>
                <a:ea typeface="Cambria" panose="02040503050406030204" pitchFamily="18" charset="0"/>
              </a:rPr>
              <a:t> apply for resettlement themselves</a:t>
            </a:r>
          </a:p>
          <a:p>
            <a:pPr marL="617220" lvl="2" indent="-342900">
              <a:buFont typeface="Courier New" panose="02070309020205020404" pitchFamily="49" charset="0"/>
              <a:buChar char="o"/>
            </a:pPr>
            <a:r>
              <a:rPr lang="en-US" sz="2200" dirty="0">
                <a:latin typeface="Cambria" panose="02040503050406030204" pitchFamily="18" charset="0"/>
                <a:ea typeface="Cambria" panose="02040503050406030204" pitchFamily="18" charset="0"/>
              </a:rPr>
              <a:t>Only  the most vulnerable refugees are considered for resettlement by UNHCR</a:t>
            </a:r>
          </a:p>
          <a:p>
            <a:pPr marL="617220" lvl="2" indent="-342900">
              <a:buFont typeface="Courier New" panose="02070309020205020404" pitchFamily="49" charset="0"/>
              <a:buChar char="o"/>
            </a:pPr>
            <a:r>
              <a:rPr lang="en-US" sz="2200" dirty="0">
                <a:latin typeface="Cambria" panose="02040503050406030204" pitchFamily="18" charset="0"/>
                <a:ea typeface="Cambria" panose="02040503050406030204" pitchFamily="18" charset="0"/>
              </a:rPr>
              <a:t>Refugees referred for resettlement must fit vulnerability category: medical needs, women &amp; girls at risk children at risk survivors of violence or torture etc.</a:t>
            </a:r>
            <a:br>
              <a:rPr lang="en-US" sz="2200" dirty="0">
                <a:solidFill>
                  <a:srgbClr val="FF0000"/>
                </a:solidFill>
                <a:latin typeface="Cambria" panose="02040503050406030204" pitchFamily="18" charset="0"/>
                <a:ea typeface="Cambria" panose="02040503050406030204" pitchFamily="18" charset="0"/>
              </a:rPr>
            </a:br>
            <a:endParaRPr lang="en-US" sz="2200" dirty="0">
              <a:solidFill>
                <a:srgbClr val="FF0000"/>
              </a:solidFill>
              <a:latin typeface="Cambria" panose="02040503050406030204" pitchFamily="18" charset="0"/>
              <a:ea typeface="Cambria" panose="02040503050406030204" pitchFamily="18" charset="0"/>
            </a:endParaRPr>
          </a:p>
          <a:p>
            <a:pPr marL="246063" lvl="1" indent="-246063">
              <a:lnSpc>
                <a:spcPct val="150000"/>
              </a:lnSpc>
            </a:pPr>
            <a:r>
              <a:rPr lang="en-US" dirty="0">
                <a:latin typeface="Cambria" panose="02040503050406030204" pitchFamily="18" charset="0"/>
                <a:ea typeface="Cambria" panose="02040503050406030204" pitchFamily="18" charset="0"/>
              </a:rPr>
              <a:t>Countries that participate in refugee resettlement decide which refugees to admit</a:t>
            </a:r>
          </a:p>
          <a:p>
            <a:pPr marL="246063" lvl="1" indent="-246063"/>
            <a:r>
              <a:rPr lang="en-US" dirty="0">
                <a:latin typeface="Cambria" panose="02040503050406030204" pitchFamily="18" charset="0"/>
                <a:ea typeface="Cambria" panose="02040503050406030204" pitchFamily="18" charset="0"/>
              </a:rPr>
              <a:t>In addition to UNHCR’s screening, the United States has its own requirements and vetting process, whether or not to accept a refugee</a:t>
            </a:r>
          </a:p>
        </p:txBody>
      </p:sp>
      <p:sp>
        <p:nvSpPr>
          <p:cNvPr id="2" name="Slide Number Placeholder 1">
            <a:extLst>
              <a:ext uri="{FF2B5EF4-FFF2-40B4-BE49-F238E27FC236}">
                <a16:creationId xmlns:a16="http://schemas.microsoft.com/office/drawing/2014/main" id="{CEF7D258-39C3-4984-ABB7-538618BBA344}"/>
              </a:ext>
            </a:extLst>
          </p:cNvPr>
          <p:cNvSpPr>
            <a:spLocks noGrp="1"/>
          </p:cNvSpPr>
          <p:nvPr>
            <p:ph type="sldNum" sz="quarter" idx="12"/>
          </p:nvPr>
        </p:nvSpPr>
        <p:spPr/>
        <p:txBody>
          <a:bodyPr/>
          <a:lstStyle/>
          <a:p>
            <a:fld id="{401CF334-2D5C-4859-84A6-CA7E6E43FAEB}" type="slidenum">
              <a:rPr lang="en-US" smtClean="0"/>
              <a:t>6</a:t>
            </a:fld>
            <a:endParaRPr lang="en-US" dirty="0"/>
          </a:p>
        </p:txBody>
      </p:sp>
    </p:spTree>
    <p:extLst>
      <p:ext uri="{BB962C8B-B14F-4D97-AF65-F5344CB8AC3E}">
        <p14:creationId xmlns:p14="http://schemas.microsoft.com/office/powerpoint/2010/main" val="1872058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661009B-8300-49C8-B0E9-E6A6CED0A03B}"/>
              </a:ext>
            </a:extLst>
          </p:cNvPr>
          <p:cNvSpPr txBox="1">
            <a:spLocks/>
          </p:cNvSpPr>
          <p:nvPr/>
        </p:nvSpPr>
        <p:spPr>
          <a:xfrm>
            <a:off x="0" y="804291"/>
            <a:ext cx="12191999" cy="810677"/>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3200" dirty="0">
                <a:latin typeface="Cambria" panose="02040503050406030204" pitchFamily="18" charset="0"/>
                <a:ea typeface="Cambria" panose="02040503050406030204" pitchFamily="18" charset="0"/>
              </a:rPr>
              <a:t>Pre-Arrival Refugee Resettlement Process: </a:t>
            </a:r>
            <a:r>
              <a:rPr lang="en-US" sz="3200" dirty="0">
                <a:solidFill>
                  <a:schemeClr val="tx1"/>
                </a:solidFill>
                <a:latin typeface="Cambria" panose="02040503050406030204" pitchFamily="18" charset="0"/>
                <a:ea typeface="Cambria" panose="02040503050406030204" pitchFamily="18" charset="0"/>
              </a:rPr>
              <a:t>The Basics</a:t>
            </a:r>
          </a:p>
        </p:txBody>
      </p:sp>
      <p:sp>
        <p:nvSpPr>
          <p:cNvPr id="9" name="Content Placeholder 2">
            <a:extLst>
              <a:ext uri="{FF2B5EF4-FFF2-40B4-BE49-F238E27FC236}">
                <a16:creationId xmlns:a16="http://schemas.microsoft.com/office/drawing/2014/main" id="{304B3000-EE85-47AF-AE3C-A11615093D6C}"/>
              </a:ext>
            </a:extLst>
          </p:cNvPr>
          <p:cNvSpPr txBox="1">
            <a:spLocks/>
          </p:cNvSpPr>
          <p:nvPr/>
        </p:nvSpPr>
        <p:spPr>
          <a:xfrm>
            <a:off x="230887" y="1473492"/>
            <a:ext cx="5998463" cy="5197056"/>
          </a:xfrm>
          <a:prstGeom prst="rect">
            <a:avLst/>
          </a:prstGeom>
        </p:spPr>
        <p:txBody>
          <a:bodyPr>
            <a:normAutofit/>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246063" lvl="1" indent="-246063"/>
            <a:r>
              <a:rPr lang="en-US" sz="2200" dirty="0">
                <a:latin typeface="Cambria" panose="02040503050406030204" pitchFamily="18" charset="0"/>
                <a:ea typeface="Cambria" panose="02040503050406030204" pitchFamily="18" charset="0"/>
              </a:rPr>
              <a:t>UNHCR and other overseas processing entities identify and refer refugee cases for resettlement in the U.S.</a:t>
            </a:r>
          </a:p>
          <a:p>
            <a:pPr marL="246063" lvl="1" indent="-246063">
              <a:lnSpc>
                <a:spcPct val="150000"/>
              </a:lnSpc>
            </a:pPr>
            <a:r>
              <a:rPr lang="en-US" sz="2200" dirty="0">
                <a:latin typeface="Cambria" panose="02040503050406030204" pitchFamily="18" charset="0"/>
                <a:ea typeface="Cambria" panose="02040503050406030204" pitchFamily="18" charset="0"/>
              </a:rPr>
              <a:t>RSCs submit cases ready for allocation to RPC</a:t>
            </a:r>
            <a:br>
              <a:rPr lang="en-US" sz="2200" dirty="0">
                <a:latin typeface="Cambria" panose="02040503050406030204" pitchFamily="18" charset="0"/>
                <a:ea typeface="Cambria" panose="02040503050406030204" pitchFamily="18" charset="0"/>
              </a:rPr>
            </a:br>
            <a:endParaRPr lang="en-US" sz="2200" dirty="0">
              <a:latin typeface="Cambria" panose="02040503050406030204" pitchFamily="18" charset="0"/>
              <a:ea typeface="Cambria" panose="02040503050406030204" pitchFamily="18" charset="0"/>
            </a:endParaRPr>
          </a:p>
          <a:p>
            <a:pPr marL="246063" lvl="1" indent="-246063"/>
            <a:r>
              <a:rPr lang="en-US" sz="2200" dirty="0">
                <a:latin typeface="Cambria" panose="02040503050406030204" pitchFamily="18" charset="0"/>
                <a:ea typeface="Cambria" panose="02040503050406030204" pitchFamily="18" charset="0"/>
              </a:rPr>
              <a:t>RPC generates the allocations packet, which includes new cases ready to be assured by a resettlement agency (RA)</a:t>
            </a:r>
            <a:br>
              <a:rPr lang="en-US" sz="2200" dirty="0">
                <a:latin typeface="Cambria" panose="02040503050406030204" pitchFamily="18" charset="0"/>
                <a:ea typeface="Cambria" panose="02040503050406030204" pitchFamily="18" charset="0"/>
              </a:rPr>
            </a:br>
            <a:endParaRPr lang="en-US" sz="2200" dirty="0">
              <a:latin typeface="Cambria" panose="02040503050406030204" pitchFamily="18" charset="0"/>
              <a:ea typeface="Cambria" panose="02040503050406030204" pitchFamily="18" charset="0"/>
            </a:endParaRPr>
          </a:p>
          <a:p>
            <a:pPr marL="246063" lvl="1" indent="-246063"/>
            <a:r>
              <a:rPr lang="en-US" sz="2200" dirty="0">
                <a:latin typeface="Cambria" panose="02040503050406030204" pitchFamily="18" charset="0"/>
                <a:ea typeface="Cambria" panose="02040503050406030204" pitchFamily="18" charset="0"/>
              </a:rPr>
              <a:t>RA representatives download the allocations packet and prepare for the allocations meeting</a:t>
            </a:r>
          </a:p>
        </p:txBody>
      </p:sp>
      <p:graphicFrame>
        <p:nvGraphicFramePr>
          <p:cNvPr id="10" name="Content Placeholder 3">
            <a:extLst>
              <a:ext uri="{FF2B5EF4-FFF2-40B4-BE49-F238E27FC236}">
                <a16:creationId xmlns:a16="http://schemas.microsoft.com/office/drawing/2014/main" id="{F454BEA9-9F80-47DB-A99C-D28B5A965F89}"/>
              </a:ext>
            </a:extLst>
          </p:cNvPr>
          <p:cNvGraphicFramePr>
            <a:graphicFrameLocks/>
          </p:cNvGraphicFramePr>
          <p:nvPr>
            <p:extLst>
              <p:ext uri="{D42A27DB-BD31-4B8C-83A1-F6EECF244321}">
                <p14:modId xmlns:p14="http://schemas.microsoft.com/office/powerpoint/2010/main" val="1629545722"/>
              </p:ext>
            </p:extLst>
          </p:nvPr>
        </p:nvGraphicFramePr>
        <p:xfrm>
          <a:off x="6229350" y="1870494"/>
          <a:ext cx="5800725" cy="48801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a:extLst>
              <a:ext uri="{FF2B5EF4-FFF2-40B4-BE49-F238E27FC236}">
                <a16:creationId xmlns:a16="http://schemas.microsoft.com/office/drawing/2014/main" id="{8AE8FF6D-DEF9-4282-B45F-CF8E58E6B6FA}"/>
              </a:ext>
            </a:extLst>
          </p:cNvPr>
          <p:cNvSpPr>
            <a:spLocks noGrp="1"/>
          </p:cNvSpPr>
          <p:nvPr>
            <p:ph type="sldNum" sz="quarter" idx="12"/>
          </p:nvPr>
        </p:nvSpPr>
        <p:spPr/>
        <p:txBody>
          <a:bodyPr/>
          <a:lstStyle/>
          <a:p>
            <a:fld id="{401CF334-2D5C-4859-84A6-CA7E6E43FAEB}" type="slidenum">
              <a:rPr lang="en-US" smtClean="0"/>
              <a:t>7</a:t>
            </a:fld>
            <a:endParaRPr lang="en-US" dirty="0"/>
          </a:p>
        </p:txBody>
      </p:sp>
    </p:spTree>
    <p:extLst>
      <p:ext uri="{BB962C8B-B14F-4D97-AF65-F5344CB8AC3E}">
        <p14:creationId xmlns:p14="http://schemas.microsoft.com/office/powerpoint/2010/main" val="3252008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53328" y="1763774"/>
            <a:ext cx="11303874" cy="4665165"/>
          </a:xfrm>
        </p:spPr>
        <p:txBody>
          <a:bodyPr>
            <a:normAutofit/>
          </a:bodyPr>
          <a:lstStyle/>
          <a:p>
            <a:pPr marL="0" indent="0">
              <a:buNone/>
            </a:pPr>
            <a:r>
              <a:rPr lang="en-US" sz="2400" b="1" dirty="0">
                <a:latin typeface="Cambria" panose="02040503050406030204" pitchFamily="18" charset="0"/>
              </a:rPr>
              <a:t>Eligibility and Program Requirements:</a:t>
            </a:r>
            <a:br>
              <a:rPr lang="en-US" sz="2000" b="1" dirty="0">
                <a:latin typeface="Cambria" panose="02040503050406030204" pitchFamily="18" charset="0"/>
              </a:rPr>
            </a:br>
            <a:endParaRPr lang="en-US" sz="2000" b="1" dirty="0">
              <a:latin typeface="Cambria" panose="02040503050406030204" pitchFamily="18" charset="0"/>
            </a:endParaRPr>
          </a:p>
          <a:p>
            <a:pPr>
              <a:lnSpc>
                <a:spcPct val="150000"/>
              </a:lnSpc>
              <a:buFont typeface="Wingdings" panose="05000000000000000000" pitchFamily="2" charset="2"/>
              <a:buChar char="Ø"/>
            </a:pPr>
            <a:r>
              <a:rPr lang="en-US" sz="2200" dirty="0">
                <a:latin typeface="Cambria" panose="02040503050406030204" pitchFamily="18" charset="0"/>
              </a:rPr>
              <a:t>Apply for Chief of Mission (COM) approval </a:t>
            </a:r>
            <a:r>
              <a:rPr lang="en-US" sz="2200" dirty="0">
                <a:solidFill>
                  <a:srgbClr val="0070C0"/>
                </a:solidFill>
                <a:latin typeface="Cambria" panose="02040503050406030204" pitchFamily="18" charset="0"/>
              </a:rPr>
              <a:t>(the first step in the process)</a:t>
            </a:r>
          </a:p>
          <a:p>
            <a:pPr lvl="1">
              <a:lnSpc>
                <a:spcPct val="150000"/>
              </a:lnSpc>
              <a:buFont typeface="Wingdings" panose="05000000000000000000" pitchFamily="2" charset="2"/>
              <a:buChar char="§"/>
            </a:pPr>
            <a:r>
              <a:rPr lang="en-US" sz="2000" dirty="0">
                <a:latin typeface="Cambria" panose="02040503050406030204" pitchFamily="18" charset="0"/>
              </a:rPr>
              <a:t>Evidence of Afghan Nationality, (Afghan passport, employment badges etc. required)</a:t>
            </a:r>
          </a:p>
          <a:p>
            <a:pPr lvl="1">
              <a:lnSpc>
                <a:spcPct val="150000"/>
              </a:lnSpc>
              <a:buFont typeface="Wingdings" panose="05000000000000000000" pitchFamily="2" charset="2"/>
              <a:buChar char="§"/>
            </a:pPr>
            <a:r>
              <a:rPr lang="en-US" sz="2000" dirty="0">
                <a:latin typeface="Cambria" panose="02040503050406030204" pitchFamily="18" charset="0"/>
              </a:rPr>
              <a:t>Proof of employment by the U.S. government in Afghanistan for at least two years</a:t>
            </a:r>
          </a:p>
          <a:p>
            <a:pPr lvl="1">
              <a:lnSpc>
                <a:spcPct val="150000"/>
              </a:lnSpc>
              <a:buFont typeface="Wingdings" panose="05000000000000000000" pitchFamily="2" charset="2"/>
              <a:buChar char="§"/>
            </a:pPr>
            <a:r>
              <a:rPr lang="en-US" sz="2000" dirty="0">
                <a:latin typeface="Cambria" panose="02040503050406030204" pitchFamily="18" charset="0"/>
              </a:rPr>
              <a:t>Favorable Letter of Recommendation from direct, U.S. citizen supervisor</a:t>
            </a:r>
          </a:p>
          <a:p>
            <a:pPr lvl="1">
              <a:lnSpc>
                <a:spcPct val="150000"/>
              </a:lnSpc>
              <a:buFont typeface="Wingdings" panose="05000000000000000000" pitchFamily="2" charset="2"/>
              <a:buChar char="§"/>
            </a:pPr>
            <a:r>
              <a:rPr lang="en-US" sz="2000" dirty="0">
                <a:latin typeface="Cambria" panose="02040503050406030204" pitchFamily="18" charset="0"/>
              </a:rPr>
              <a:t>Statement of threats received as a consequence of employment with the U.S. government</a:t>
            </a:r>
          </a:p>
          <a:p>
            <a:pPr marL="27432" indent="0">
              <a:lnSpc>
                <a:spcPct val="150000"/>
              </a:lnSpc>
              <a:buNone/>
            </a:pPr>
            <a:r>
              <a:rPr lang="en-US" dirty="0">
                <a:latin typeface="Cambria" panose="02040503050406030204" pitchFamily="18" charset="0"/>
              </a:rPr>
              <a:t>Application, required documents must be submitted online</a:t>
            </a:r>
          </a:p>
        </p:txBody>
      </p:sp>
      <p:sp>
        <p:nvSpPr>
          <p:cNvPr id="6" name="Title 1">
            <a:extLst>
              <a:ext uri="{FF2B5EF4-FFF2-40B4-BE49-F238E27FC236}">
                <a16:creationId xmlns:a16="http://schemas.microsoft.com/office/drawing/2014/main" id="{E8FCA7C6-998E-4676-9D30-CD31B704668B}"/>
              </a:ext>
            </a:extLst>
          </p:cNvPr>
          <p:cNvSpPr txBox="1">
            <a:spLocks/>
          </p:cNvSpPr>
          <p:nvPr/>
        </p:nvSpPr>
        <p:spPr>
          <a:xfrm>
            <a:off x="504497" y="930903"/>
            <a:ext cx="11303875" cy="124522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3600" dirty="0">
                <a:latin typeface="Cambria" panose="02040503050406030204" pitchFamily="18" charset="0"/>
                <a:ea typeface="Cambria" panose="02040503050406030204" pitchFamily="18" charset="0"/>
              </a:rPr>
              <a:t>Pre-Arrival SIV Application Process: </a:t>
            </a:r>
            <a:r>
              <a:rPr lang="en-US" sz="3600" dirty="0">
                <a:solidFill>
                  <a:schemeClr val="tx1"/>
                </a:solidFill>
                <a:latin typeface="Cambria" panose="02040503050406030204" pitchFamily="18" charset="0"/>
                <a:ea typeface="Cambria" panose="02040503050406030204" pitchFamily="18" charset="0"/>
              </a:rPr>
              <a:t>The Basics </a:t>
            </a:r>
          </a:p>
        </p:txBody>
      </p:sp>
      <p:sp>
        <p:nvSpPr>
          <p:cNvPr id="3" name="Slide Number Placeholder 2">
            <a:extLst>
              <a:ext uri="{FF2B5EF4-FFF2-40B4-BE49-F238E27FC236}">
                <a16:creationId xmlns:a16="http://schemas.microsoft.com/office/drawing/2014/main" id="{54CBE04E-F954-45BF-9E06-17AD35F8E6A3}"/>
              </a:ext>
            </a:extLst>
          </p:cNvPr>
          <p:cNvSpPr>
            <a:spLocks noGrp="1"/>
          </p:cNvSpPr>
          <p:nvPr>
            <p:ph type="sldNum" sz="quarter" idx="12"/>
          </p:nvPr>
        </p:nvSpPr>
        <p:spPr/>
        <p:txBody>
          <a:bodyPr/>
          <a:lstStyle/>
          <a:p>
            <a:fld id="{401CF334-2D5C-4859-84A6-CA7E6E43FAEB}" type="slidenum">
              <a:rPr lang="en-US" smtClean="0"/>
              <a:t>8</a:t>
            </a:fld>
            <a:endParaRPr lang="en-US" dirty="0"/>
          </a:p>
        </p:txBody>
      </p:sp>
    </p:spTree>
    <p:extLst>
      <p:ext uri="{BB962C8B-B14F-4D97-AF65-F5344CB8AC3E}">
        <p14:creationId xmlns:p14="http://schemas.microsoft.com/office/powerpoint/2010/main" val="1419453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273" y="1552755"/>
            <a:ext cx="11590201" cy="5141343"/>
          </a:xfrm>
        </p:spPr>
        <p:txBody>
          <a:bodyPr>
            <a:normAutofit fontScale="92500"/>
          </a:bodyPr>
          <a:lstStyle/>
          <a:p>
            <a:pPr marL="27432" indent="0">
              <a:lnSpc>
                <a:spcPct val="150000"/>
              </a:lnSpc>
              <a:buNone/>
            </a:pPr>
            <a:r>
              <a:rPr lang="en-US" sz="2400" dirty="0">
                <a:latin typeface="Cambria" panose="02040503050406030204" pitchFamily="18" charset="0"/>
              </a:rPr>
              <a:t>Chief of Mission (COM) approval letter, must confirm an applicant’s:</a:t>
            </a:r>
          </a:p>
          <a:p>
            <a:pPr lvl="1">
              <a:lnSpc>
                <a:spcPct val="150000"/>
              </a:lnSpc>
              <a:buFont typeface="Wingdings" panose="05000000000000000000" pitchFamily="2" charset="2"/>
              <a:buChar char="§"/>
            </a:pPr>
            <a:r>
              <a:rPr lang="en-US" sz="1800" dirty="0">
                <a:latin typeface="Cambria" panose="02040503050406030204" pitchFamily="18" charset="0"/>
              </a:rPr>
              <a:t>Employment by or on behalf of the U.S. government for a period of not less than two years</a:t>
            </a:r>
          </a:p>
          <a:p>
            <a:pPr lvl="1">
              <a:lnSpc>
                <a:spcPct val="150000"/>
              </a:lnSpc>
              <a:buFont typeface="Wingdings" panose="05000000000000000000" pitchFamily="2" charset="2"/>
              <a:buChar char="§"/>
            </a:pPr>
            <a:r>
              <a:rPr lang="en-US" sz="1800" dirty="0">
                <a:latin typeface="Cambria" panose="02040503050406030204" pitchFamily="18" charset="0"/>
              </a:rPr>
              <a:t>Review of records to confirm employment and faithful and valuable service to the U.S. government</a:t>
            </a:r>
          </a:p>
          <a:p>
            <a:pPr lvl="1">
              <a:lnSpc>
                <a:spcPct val="150000"/>
              </a:lnSpc>
              <a:buFont typeface="Wingdings" panose="05000000000000000000" pitchFamily="2" charset="2"/>
              <a:buChar char="§"/>
            </a:pPr>
            <a:r>
              <a:rPr lang="en-US" sz="1800" dirty="0">
                <a:latin typeface="Cambria" panose="02040503050406030204" pitchFamily="18" charset="0"/>
              </a:rPr>
              <a:t>Experience of ongoing serious threat as a consequence of employment by the U.S. government.</a:t>
            </a:r>
          </a:p>
          <a:p>
            <a:pPr>
              <a:lnSpc>
                <a:spcPct val="200000"/>
              </a:lnSpc>
            </a:pPr>
            <a:r>
              <a:rPr lang="en-US" sz="2000" dirty="0">
                <a:latin typeface="Cambria" panose="02040503050406030204" pitchFamily="18" charset="0"/>
              </a:rPr>
              <a:t>Petition with USCIS by submitting required documents i.e. COM approval, passport, proof of employment</a:t>
            </a:r>
          </a:p>
          <a:p>
            <a:pPr lvl="1">
              <a:lnSpc>
                <a:spcPct val="150000"/>
              </a:lnSpc>
              <a:buFont typeface="Wingdings" panose="05000000000000000000" pitchFamily="2" charset="2"/>
              <a:buChar char="§"/>
            </a:pPr>
            <a:r>
              <a:rPr lang="en-US" sz="1800" dirty="0">
                <a:latin typeface="Cambria" panose="02040503050406030204" pitchFamily="18" charset="0"/>
              </a:rPr>
              <a:t>USCIS approves petition and forwards to US Embassy/Consulate for visa interview</a:t>
            </a:r>
          </a:p>
          <a:p>
            <a:pPr>
              <a:lnSpc>
                <a:spcPct val="200000"/>
              </a:lnSpc>
            </a:pPr>
            <a:r>
              <a:rPr lang="en-US" sz="2000" dirty="0">
                <a:latin typeface="Cambria" panose="02040503050406030204" pitchFamily="18" charset="0"/>
              </a:rPr>
              <a:t>Applicants attend an in-person visa interview at a U.S. Embassy or Consulate</a:t>
            </a:r>
          </a:p>
          <a:p>
            <a:pPr lvl="1">
              <a:lnSpc>
                <a:spcPct val="150000"/>
              </a:lnSpc>
              <a:buFont typeface="Wingdings" panose="05000000000000000000" pitchFamily="2" charset="2"/>
              <a:buChar char="§"/>
            </a:pPr>
            <a:r>
              <a:rPr lang="en-US" sz="1800" dirty="0">
                <a:latin typeface="Cambria" panose="02040503050406030204" pitchFamily="18" charset="0"/>
              </a:rPr>
              <a:t>Upon successful visa interview and completion of “administrative processing” applicants receive their visa</a:t>
            </a:r>
          </a:p>
          <a:p>
            <a:pPr>
              <a:lnSpc>
                <a:spcPct val="200000"/>
              </a:lnSpc>
            </a:pPr>
            <a:r>
              <a:rPr lang="en-US" sz="2000" dirty="0">
                <a:latin typeface="Cambria" panose="02040503050406030204" pitchFamily="18" charset="0"/>
              </a:rPr>
              <a:t>Travel to the United States through IOM or self-arranged flight</a:t>
            </a:r>
          </a:p>
          <a:p>
            <a:pPr lvl="1">
              <a:buFont typeface="Wingdings" panose="05000000000000000000" pitchFamily="2" charset="2"/>
              <a:buChar char="§"/>
            </a:pPr>
            <a:r>
              <a:rPr lang="en-US" sz="1800" dirty="0">
                <a:latin typeface="Cambria" panose="02040503050406030204" pitchFamily="18" charset="0"/>
              </a:rPr>
              <a:t>Only SIVs can choose to make their own travel arrangements to the U.S.</a:t>
            </a:r>
          </a:p>
          <a:p>
            <a:pPr>
              <a:lnSpc>
                <a:spcPct val="150000"/>
              </a:lnSpc>
            </a:pPr>
            <a:endParaRPr lang="en-US" sz="2000" dirty="0">
              <a:latin typeface="Cambria" panose="02040503050406030204" pitchFamily="18" charset="0"/>
            </a:endParaRPr>
          </a:p>
          <a:p>
            <a:pPr marL="0" indent="0">
              <a:buNone/>
            </a:pPr>
            <a:endParaRPr lang="en-US" sz="2400" dirty="0">
              <a:latin typeface="Cambria" panose="02040503050406030204" pitchFamily="18" charset="0"/>
            </a:endParaRPr>
          </a:p>
        </p:txBody>
      </p:sp>
      <p:sp>
        <p:nvSpPr>
          <p:cNvPr id="6" name="Title 1">
            <a:extLst>
              <a:ext uri="{FF2B5EF4-FFF2-40B4-BE49-F238E27FC236}">
                <a16:creationId xmlns:a16="http://schemas.microsoft.com/office/drawing/2014/main" id="{E8FCA7C6-998E-4676-9D30-CD31B704668B}"/>
              </a:ext>
            </a:extLst>
          </p:cNvPr>
          <p:cNvSpPr txBox="1">
            <a:spLocks/>
          </p:cNvSpPr>
          <p:nvPr/>
        </p:nvSpPr>
        <p:spPr>
          <a:xfrm>
            <a:off x="0" y="930142"/>
            <a:ext cx="12191999" cy="622613"/>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3600" dirty="0">
                <a:latin typeface="Cambria" panose="02040503050406030204" pitchFamily="18" charset="0"/>
                <a:ea typeface="Cambria" panose="02040503050406030204" pitchFamily="18" charset="0"/>
              </a:rPr>
              <a:t>Pre-Arrival SIV Application Process </a:t>
            </a:r>
            <a:r>
              <a:rPr lang="en-US" sz="3600" dirty="0">
                <a:solidFill>
                  <a:schemeClr val="tx1"/>
                </a:solidFill>
                <a:latin typeface="Cambria" panose="02040503050406030204" pitchFamily="18" charset="0"/>
                <a:ea typeface="Cambria" panose="02040503050406030204" pitchFamily="18" charset="0"/>
              </a:rPr>
              <a:t>(Continued)</a:t>
            </a:r>
          </a:p>
        </p:txBody>
      </p:sp>
      <p:sp>
        <p:nvSpPr>
          <p:cNvPr id="3" name="Slide Number Placeholder 2">
            <a:extLst>
              <a:ext uri="{FF2B5EF4-FFF2-40B4-BE49-F238E27FC236}">
                <a16:creationId xmlns:a16="http://schemas.microsoft.com/office/drawing/2014/main" id="{E36EE555-E901-4BCC-AE91-7135A4F9983F}"/>
              </a:ext>
            </a:extLst>
          </p:cNvPr>
          <p:cNvSpPr>
            <a:spLocks noGrp="1"/>
          </p:cNvSpPr>
          <p:nvPr>
            <p:ph type="sldNum" sz="quarter" idx="12"/>
          </p:nvPr>
        </p:nvSpPr>
        <p:spPr/>
        <p:txBody>
          <a:bodyPr/>
          <a:lstStyle/>
          <a:p>
            <a:fld id="{401CF334-2D5C-4859-84A6-CA7E6E43FAEB}" type="slidenum">
              <a:rPr lang="en-US" smtClean="0"/>
              <a:t>9</a:t>
            </a:fld>
            <a:endParaRPr lang="en-US" dirty="0"/>
          </a:p>
        </p:txBody>
      </p:sp>
    </p:spTree>
    <p:extLst>
      <p:ext uri="{BB962C8B-B14F-4D97-AF65-F5344CB8AC3E}">
        <p14:creationId xmlns:p14="http://schemas.microsoft.com/office/powerpoint/2010/main" val="456984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sentation on brainstorming">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Business brainstorming presentation.potx" id="{DE77CA07-3D7A-4CF2-AF02-587F794CB3CB}" vid="{13C2A94F-C0A1-4622-B71C-29A3B00D5E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Business brainstorming presentation</Template>
  <TotalTime>6062</TotalTime>
  <Words>2421</Words>
  <Application>Microsoft Office PowerPoint</Application>
  <PresentationFormat>Widescreen</PresentationFormat>
  <Paragraphs>291</Paragraphs>
  <Slides>24</Slides>
  <Notes>11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vt:i4>
      </vt:variant>
    </vt:vector>
  </HeadingPairs>
  <TitlesOfParts>
    <vt:vector size="34" baseType="lpstr">
      <vt:lpstr>Arial</vt:lpstr>
      <vt:lpstr>Calibri</vt:lpstr>
      <vt:lpstr>Cambria</vt:lpstr>
      <vt:lpstr>Century Gothic</vt:lpstr>
      <vt:lpstr>Courier New</vt:lpstr>
      <vt:lpstr>Palatino Linotype</vt:lpstr>
      <vt:lpstr>Times New Roman</vt:lpstr>
      <vt:lpstr>Wingdings</vt:lpstr>
      <vt:lpstr>Wingdings 2</vt:lpstr>
      <vt:lpstr>Presentation on brainstorming</vt:lpstr>
      <vt:lpstr>PowerPoint Presentation</vt:lpstr>
      <vt:lpstr>PowerPoint Presentation</vt:lpstr>
      <vt:lpstr>Webinar Objectives</vt:lpstr>
      <vt:lpstr>Approved Admissions Ceiling &amp; National Arrival</vt:lpstr>
      <vt:lpstr>USCCB Approved Refugee and SIV Capacity and Arrival</vt:lpstr>
      <vt:lpstr>PowerPoint Presentation</vt:lpstr>
      <vt:lpstr>PowerPoint Presentation</vt:lpstr>
      <vt:lpstr>PowerPoint Presentation</vt:lpstr>
      <vt:lpstr>PowerPoint Presentation</vt:lpstr>
      <vt:lpstr>Weekly Allocations Meeting: The Basics</vt:lpstr>
      <vt:lpstr>Meeting Structure</vt:lpstr>
      <vt:lpstr>PowerPoint Presentation</vt:lpstr>
      <vt:lpstr>PowerPoint Presentation</vt:lpstr>
      <vt:lpstr>PowerPoint Presentation</vt:lpstr>
      <vt:lpstr>PowerPoint Presentation</vt:lpstr>
      <vt:lpstr>Case Placement &amp; Factors used to Place No US Tie Cases</vt:lpstr>
      <vt:lpstr>Case Placement &amp; Factors used to Place No US Tie Cases (Continued)</vt:lpstr>
      <vt:lpstr>PowerPoint Presentation</vt:lpstr>
      <vt:lpstr>USCCB’s Management of Affiliates’ Refugee and SIV Capacity (Continued)</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Refugee Pipeline, Allocations, and Placement</dc:title>
  <dc:creator>Hussain Kazimi</dc:creator>
  <cp:lastModifiedBy>Hussain Kazimi</cp:lastModifiedBy>
  <cp:revision>28</cp:revision>
  <dcterms:created xsi:type="dcterms:W3CDTF">2020-03-30T15:32:08Z</dcterms:created>
  <dcterms:modified xsi:type="dcterms:W3CDTF">2020-04-14T16:01:08Z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