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262" r:id="rId6"/>
    <p:sldId id="264" r:id="rId7"/>
    <p:sldId id="260" r:id="rId8"/>
    <p:sldId id="269" r:id="rId9"/>
    <p:sldId id="270" r:id="rId10"/>
    <p:sldId id="271" r:id="rId11"/>
    <p:sldId id="275" r:id="rId12"/>
    <p:sldId id="273" r:id="rId13"/>
    <p:sldId id="276" r:id="rId14"/>
    <p:sldId id="308" r:id="rId15"/>
    <p:sldId id="277" r:id="rId16"/>
    <p:sldId id="278" r:id="rId17"/>
    <p:sldId id="299" r:id="rId18"/>
    <p:sldId id="280" r:id="rId19"/>
    <p:sldId id="279" r:id="rId20"/>
    <p:sldId id="282" r:id="rId21"/>
    <p:sldId id="294" r:id="rId22"/>
    <p:sldId id="281" r:id="rId23"/>
    <p:sldId id="284" r:id="rId24"/>
    <p:sldId id="285" r:id="rId25"/>
    <p:sldId id="286" r:id="rId26"/>
    <p:sldId id="287" r:id="rId27"/>
    <p:sldId id="288" r:id="rId28"/>
    <p:sldId id="289" r:id="rId29"/>
    <p:sldId id="290" r:id="rId30"/>
    <p:sldId id="292" r:id="rId31"/>
    <p:sldId id="293" r:id="rId32"/>
    <p:sldId id="305" r:id="rId33"/>
    <p:sldId id="306" r:id="rId34"/>
    <p:sldId id="298" r:id="rId35"/>
    <p:sldId id="307" r:id="rId36"/>
    <p:sldId id="300" r:id="rId37"/>
    <p:sldId id="301" r:id="rId38"/>
    <p:sldId id="302" r:id="rId39"/>
    <p:sldId id="303" r:id="rId40"/>
    <p:sldId id="304" r:id="rId41"/>
    <p:sldId id="297" r:id="rId42"/>
    <p:sldId id="261" r:id="rId43"/>
    <p:sldId id="268" r:id="rId44"/>
  </p:sldIdLst>
  <p:sldSz cx="12192000" cy="6858000"/>
  <p:notesSz cx="6881813"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FAF984-3A59-42E5-B27C-A7B0A57BDFBA}">
          <p14:sldIdLst>
            <p14:sldId id="256"/>
            <p14:sldId id="262"/>
            <p14:sldId id="264"/>
            <p14:sldId id="260"/>
            <p14:sldId id="269"/>
            <p14:sldId id="270"/>
            <p14:sldId id="271"/>
            <p14:sldId id="275"/>
            <p14:sldId id="273"/>
            <p14:sldId id="276"/>
            <p14:sldId id="308"/>
            <p14:sldId id="277"/>
            <p14:sldId id="278"/>
            <p14:sldId id="299"/>
            <p14:sldId id="280"/>
            <p14:sldId id="279"/>
            <p14:sldId id="282"/>
            <p14:sldId id="294"/>
            <p14:sldId id="281"/>
            <p14:sldId id="284"/>
            <p14:sldId id="285"/>
            <p14:sldId id="286"/>
            <p14:sldId id="287"/>
            <p14:sldId id="288"/>
            <p14:sldId id="289"/>
            <p14:sldId id="290"/>
            <p14:sldId id="292"/>
            <p14:sldId id="293"/>
            <p14:sldId id="305"/>
            <p14:sldId id="306"/>
            <p14:sldId id="298"/>
            <p14:sldId id="307"/>
            <p14:sldId id="300"/>
            <p14:sldId id="301"/>
            <p14:sldId id="302"/>
            <p14:sldId id="303"/>
            <p14:sldId id="304"/>
            <p14:sldId id="297"/>
            <p14:sldId id="261"/>
            <p14:sldId id="2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Norton" initials="EN" lastIdx="2" clrIdx="0">
    <p:extLst>
      <p:ext uri="{19B8F6BF-5375-455C-9EA6-DF929625EA0E}">
        <p15:presenceInfo xmlns:p15="http://schemas.microsoft.com/office/powerpoint/2012/main" userId="S::ENorton@usccb.org::1ea444dc-c998-462f-b277-50a49bf8da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3D"/>
    <a:srgbClr val="00765A"/>
    <a:srgbClr val="A47900"/>
    <a:srgbClr val="00C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A5A5E-1BAD-4CD0-9233-AE3616BDB5B0}" v="95" dt="2020-02-25T15:55:25.4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5" autoAdjust="0"/>
    <p:restoredTop sz="70740" autoAdjust="0"/>
  </p:normalViewPr>
  <p:slideViewPr>
    <p:cSldViewPr snapToGrid="0">
      <p:cViewPr varScale="1">
        <p:scale>
          <a:sx n="80" d="100"/>
          <a:sy n="80" d="100"/>
        </p:scale>
        <p:origin x="16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B0715D-A9CB-4B94-92E6-7B6F5FFE2DE6}"/>
              </a:ext>
            </a:extLst>
          </p:cNvPr>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4416B7-AB2B-41D6-96C2-986234EAEF00}"/>
              </a:ext>
            </a:extLst>
          </p:cNvPr>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38302EC9-3443-4E10-90F3-ED4294F59213}" type="datetimeFigureOut">
              <a:rPr lang="en-US" smtClean="0"/>
              <a:t>2/25/2020</a:t>
            </a:fld>
            <a:endParaRPr lang="en-US" dirty="0"/>
          </a:p>
        </p:txBody>
      </p:sp>
      <p:sp>
        <p:nvSpPr>
          <p:cNvPr id="4" name="Slide Image Placeholder 3">
            <a:extLst>
              <a:ext uri="{FF2B5EF4-FFF2-40B4-BE49-F238E27FC236}">
                <a16:creationId xmlns:a16="http://schemas.microsoft.com/office/drawing/2014/main" id="{02642B40-DB28-42A8-AB75-BF1D200DD463}"/>
              </a:ext>
            </a:extLst>
          </p:cNvPr>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a:extLst>
              <a:ext uri="{FF2B5EF4-FFF2-40B4-BE49-F238E27FC236}">
                <a16:creationId xmlns:a16="http://schemas.microsoft.com/office/drawing/2014/main" id="{B1982935-3B92-4E78-A12A-EC2E611A7B3B}"/>
              </a:ext>
            </a:extLst>
          </p:cNvPr>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E78F132-C97D-41F5-B91D-12244C362C5F}"/>
              </a:ext>
            </a:extLst>
          </p:cNvPr>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a:extLst>
              <a:ext uri="{FF2B5EF4-FFF2-40B4-BE49-F238E27FC236}">
                <a16:creationId xmlns:a16="http://schemas.microsoft.com/office/drawing/2014/main" id="{E6E20E8E-73A2-42DB-A5F6-1F12C2F6FAD8}"/>
              </a:ext>
            </a:extLst>
          </p:cNvPr>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DE1737B0-823A-4945-B241-4FEB92585B64}"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1</a:t>
            </a:fld>
            <a:endParaRPr lang="en-US" dirty="0"/>
          </a:p>
        </p:txBody>
      </p:sp>
    </p:spTree>
    <p:extLst>
      <p:ext uri="{BB962C8B-B14F-4D97-AF65-F5344CB8AC3E}">
        <p14:creationId xmlns:p14="http://schemas.microsoft.com/office/powerpoint/2010/main" val="883835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10</a:t>
            </a:fld>
            <a:endParaRPr lang="en-US" dirty="0"/>
          </a:p>
        </p:txBody>
      </p:sp>
    </p:spTree>
    <p:extLst>
      <p:ext uri="{BB962C8B-B14F-4D97-AF65-F5344CB8AC3E}">
        <p14:creationId xmlns:p14="http://schemas.microsoft.com/office/powerpoint/2010/main" val="1922755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11</a:t>
            </a:fld>
            <a:endParaRPr lang="en-US" dirty="0"/>
          </a:p>
        </p:txBody>
      </p:sp>
    </p:spTree>
    <p:extLst>
      <p:ext uri="{BB962C8B-B14F-4D97-AF65-F5344CB8AC3E}">
        <p14:creationId xmlns:p14="http://schemas.microsoft.com/office/powerpoint/2010/main" val="421208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5"/>
          </p:nvPr>
        </p:nvSpPr>
        <p:spPr/>
        <p:txBody>
          <a:bodyPr/>
          <a:lstStyle/>
          <a:p>
            <a:fld id="{DE1737B0-823A-4945-B241-4FEB92585B64}" type="slidenum">
              <a:rPr lang="en-US" smtClean="0"/>
              <a:t>12</a:t>
            </a:fld>
            <a:endParaRPr lang="en-US" dirty="0"/>
          </a:p>
        </p:txBody>
      </p:sp>
    </p:spTree>
    <p:extLst>
      <p:ext uri="{BB962C8B-B14F-4D97-AF65-F5344CB8AC3E}">
        <p14:creationId xmlns:p14="http://schemas.microsoft.com/office/powerpoint/2010/main" val="594937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13</a:t>
            </a:fld>
            <a:endParaRPr lang="en-US" dirty="0"/>
          </a:p>
        </p:txBody>
      </p:sp>
    </p:spTree>
    <p:extLst>
      <p:ext uri="{BB962C8B-B14F-4D97-AF65-F5344CB8AC3E}">
        <p14:creationId xmlns:p14="http://schemas.microsoft.com/office/powerpoint/2010/main" val="2997210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14</a:t>
            </a:fld>
            <a:endParaRPr lang="en-US" dirty="0"/>
          </a:p>
        </p:txBody>
      </p:sp>
    </p:spTree>
    <p:extLst>
      <p:ext uri="{BB962C8B-B14F-4D97-AF65-F5344CB8AC3E}">
        <p14:creationId xmlns:p14="http://schemas.microsoft.com/office/powerpoint/2010/main" val="1173564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15</a:t>
            </a:fld>
            <a:endParaRPr lang="en-US" dirty="0"/>
          </a:p>
        </p:txBody>
      </p:sp>
    </p:spTree>
    <p:extLst>
      <p:ext uri="{BB962C8B-B14F-4D97-AF65-F5344CB8AC3E}">
        <p14:creationId xmlns:p14="http://schemas.microsoft.com/office/powerpoint/2010/main" val="480295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16</a:t>
            </a:fld>
            <a:endParaRPr lang="en-US" dirty="0"/>
          </a:p>
        </p:txBody>
      </p:sp>
    </p:spTree>
    <p:extLst>
      <p:ext uri="{BB962C8B-B14F-4D97-AF65-F5344CB8AC3E}">
        <p14:creationId xmlns:p14="http://schemas.microsoft.com/office/powerpoint/2010/main" val="1596372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17</a:t>
            </a:fld>
            <a:endParaRPr lang="en-US" dirty="0"/>
          </a:p>
        </p:txBody>
      </p:sp>
    </p:spTree>
    <p:extLst>
      <p:ext uri="{BB962C8B-B14F-4D97-AF65-F5344CB8AC3E}">
        <p14:creationId xmlns:p14="http://schemas.microsoft.com/office/powerpoint/2010/main" val="296786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5"/>
          </p:nvPr>
        </p:nvSpPr>
        <p:spPr/>
        <p:txBody>
          <a:bodyPr/>
          <a:lstStyle/>
          <a:p>
            <a:fld id="{DE1737B0-823A-4945-B241-4FEB92585B64}" type="slidenum">
              <a:rPr lang="en-US" smtClean="0"/>
              <a:t>18</a:t>
            </a:fld>
            <a:endParaRPr lang="en-US" dirty="0"/>
          </a:p>
        </p:txBody>
      </p:sp>
    </p:spTree>
    <p:extLst>
      <p:ext uri="{BB962C8B-B14F-4D97-AF65-F5344CB8AC3E}">
        <p14:creationId xmlns:p14="http://schemas.microsoft.com/office/powerpoint/2010/main" val="4286087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19</a:t>
            </a:fld>
            <a:endParaRPr lang="en-US" dirty="0"/>
          </a:p>
        </p:txBody>
      </p:sp>
    </p:spTree>
    <p:extLst>
      <p:ext uri="{BB962C8B-B14F-4D97-AF65-F5344CB8AC3E}">
        <p14:creationId xmlns:p14="http://schemas.microsoft.com/office/powerpoint/2010/main" val="394284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2</a:t>
            </a:fld>
            <a:endParaRPr lang="en-US" dirty="0"/>
          </a:p>
        </p:txBody>
      </p:sp>
    </p:spTree>
    <p:extLst>
      <p:ext uri="{BB962C8B-B14F-4D97-AF65-F5344CB8AC3E}">
        <p14:creationId xmlns:p14="http://schemas.microsoft.com/office/powerpoint/2010/main" val="2750513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20</a:t>
            </a:fld>
            <a:endParaRPr lang="en-US" dirty="0"/>
          </a:p>
        </p:txBody>
      </p:sp>
    </p:spTree>
    <p:extLst>
      <p:ext uri="{BB962C8B-B14F-4D97-AF65-F5344CB8AC3E}">
        <p14:creationId xmlns:p14="http://schemas.microsoft.com/office/powerpoint/2010/main" val="776029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0" hangingPunct="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21</a:t>
            </a:fld>
            <a:endParaRPr lang="en-US" dirty="0"/>
          </a:p>
        </p:txBody>
      </p:sp>
    </p:spTree>
    <p:extLst>
      <p:ext uri="{BB962C8B-B14F-4D97-AF65-F5344CB8AC3E}">
        <p14:creationId xmlns:p14="http://schemas.microsoft.com/office/powerpoint/2010/main" val="2822446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22</a:t>
            </a:fld>
            <a:endParaRPr lang="en-US" dirty="0"/>
          </a:p>
        </p:txBody>
      </p:sp>
    </p:spTree>
    <p:extLst>
      <p:ext uri="{BB962C8B-B14F-4D97-AF65-F5344CB8AC3E}">
        <p14:creationId xmlns:p14="http://schemas.microsoft.com/office/powerpoint/2010/main" val="3029682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23</a:t>
            </a:fld>
            <a:endParaRPr lang="en-US" dirty="0"/>
          </a:p>
        </p:txBody>
      </p:sp>
    </p:spTree>
    <p:extLst>
      <p:ext uri="{BB962C8B-B14F-4D97-AF65-F5344CB8AC3E}">
        <p14:creationId xmlns:p14="http://schemas.microsoft.com/office/powerpoint/2010/main" val="3659766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24</a:t>
            </a:fld>
            <a:endParaRPr lang="en-US" dirty="0"/>
          </a:p>
        </p:txBody>
      </p:sp>
    </p:spTree>
    <p:extLst>
      <p:ext uri="{BB962C8B-B14F-4D97-AF65-F5344CB8AC3E}">
        <p14:creationId xmlns:p14="http://schemas.microsoft.com/office/powerpoint/2010/main" val="485116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25</a:t>
            </a:fld>
            <a:endParaRPr lang="en-US" dirty="0"/>
          </a:p>
        </p:txBody>
      </p:sp>
    </p:spTree>
    <p:extLst>
      <p:ext uri="{BB962C8B-B14F-4D97-AF65-F5344CB8AC3E}">
        <p14:creationId xmlns:p14="http://schemas.microsoft.com/office/powerpoint/2010/main" val="726910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26</a:t>
            </a:fld>
            <a:endParaRPr lang="en-US" dirty="0"/>
          </a:p>
        </p:txBody>
      </p:sp>
    </p:spTree>
    <p:extLst>
      <p:ext uri="{BB962C8B-B14F-4D97-AF65-F5344CB8AC3E}">
        <p14:creationId xmlns:p14="http://schemas.microsoft.com/office/powerpoint/2010/main" val="2300458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27</a:t>
            </a:fld>
            <a:endParaRPr lang="en-US" dirty="0"/>
          </a:p>
        </p:txBody>
      </p:sp>
    </p:spTree>
    <p:extLst>
      <p:ext uri="{BB962C8B-B14F-4D97-AF65-F5344CB8AC3E}">
        <p14:creationId xmlns:p14="http://schemas.microsoft.com/office/powerpoint/2010/main" val="4011598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28</a:t>
            </a:fld>
            <a:endParaRPr lang="en-US" dirty="0"/>
          </a:p>
        </p:txBody>
      </p:sp>
    </p:spTree>
    <p:extLst>
      <p:ext uri="{BB962C8B-B14F-4D97-AF65-F5344CB8AC3E}">
        <p14:creationId xmlns:p14="http://schemas.microsoft.com/office/powerpoint/2010/main" val="2987428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29</a:t>
            </a:fld>
            <a:endParaRPr lang="en-US" dirty="0"/>
          </a:p>
        </p:txBody>
      </p:sp>
    </p:spTree>
    <p:extLst>
      <p:ext uri="{BB962C8B-B14F-4D97-AF65-F5344CB8AC3E}">
        <p14:creationId xmlns:p14="http://schemas.microsoft.com/office/powerpoint/2010/main" val="2960666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3</a:t>
            </a:fld>
            <a:endParaRPr lang="en-US" dirty="0"/>
          </a:p>
        </p:txBody>
      </p:sp>
    </p:spTree>
    <p:extLst>
      <p:ext uri="{BB962C8B-B14F-4D97-AF65-F5344CB8AC3E}">
        <p14:creationId xmlns:p14="http://schemas.microsoft.com/office/powerpoint/2010/main" val="174358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30</a:t>
            </a:fld>
            <a:endParaRPr lang="en-US" dirty="0"/>
          </a:p>
        </p:txBody>
      </p:sp>
    </p:spTree>
    <p:extLst>
      <p:ext uri="{BB962C8B-B14F-4D97-AF65-F5344CB8AC3E}">
        <p14:creationId xmlns:p14="http://schemas.microsoft.com/office/powerpoint/2010/main" val="3923862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31</a:t>
            </a:fld>
            <a:endParaRPr lang="en-US" dirty="0"/>
          </a:p>
        </p:txBody>
      </p:sp>
    </p:spTree>
    <p:extLst>
      <p:ext uri="{BB962C8B-B14F-4D97-AF65-F5344CB8AC3E}">
        <p14:creationId xmlns:p14="http://schemas.microsoft.com/office/powerpoint/2010/main" val="1550622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1737B0-823A-4945-B241-4FEB92585B64}" type="slidenum">
              <a:rPr lang="en-US" smtClean="0"/>
              <a:t>32</a:t>
            </a:fld>
            <a:endParaRPr lang="en-US" dirty="0"/>
          </a:p>
        </p:txBody>
      </p:sp>
    </p:spTree>
    <p:extLst>
      <p:ext uri="{BB962C8B-B14F-4D97-AF65-F5344CB8AC3E}">
        <p14:creationId xmlns:p14="http://schemas.microsoft.com/office/powerpoint/2010/main" val="541329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33</a:t>
            </a:fld>
            <a:endParaRPr lang="en-US" dirty="0"/>
          </a:p>
        </p:txBody>
      </p:sp>
    </p:spTree>
    <p:extLst>
      <p:ext uri="{BB962C8B-B14F-4D97-AF65-F5344CB8AC3E}">
        <p14:creationId xmlns:p14="http://schemas.microsoft.com/office/powerpoint/2010/main" val="3259262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34</a:t>
            </a:fld>
            <a:endParaRPr lang="en-US" dirty="0"/>
          </a:p>
        </p:txBody>
      </p:sp>
    </p:spTree>
    <p:extLst>
      <p:ext uri="{BB962C8B-B14F-4D97-AF65-F5344CB8AC3E}">
        <p14:creationId xmlns:p14="http://schemas.microsoft.com/office/powerpoint/2010/main" val="114700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35</a:t>
            </a:fld>
            <a:endParaRPr lang="en-US" dirty="0"/>
          </a:p>
        </p:txBody>
      </p:sp>
    </p:spTree>
    <p:extLst>
      <p:ext uri="{BB962C8B-B14F-4D97-AF65-F5344CB8AC3E}">
        <p14:creationId xmlns:p14="http://schemas.microsoft.com/office/powerpoint/2010/main" val="3243480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36</a:t>
            </a:fld>
            <a:endParaRPr lang="en-US" dirty="0"/>
          </a:p>
        </p:txBody>
      </p:sp>
    </p:spTree>
    <p:extLst>
      <p:ext uri="{BB962C8B-B14F-4D97-AF65-F5344CB8AC3E}">
        <p14:creationId xmlns:p14="http://schemas.microsoft.com/office/powerpoint/2010/main" val="3477933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37</a:t>
            </a:fld>
            <a:endParaRPr lang="en-US" dirty="0"/>
          </a:p>
        </p:txBody>
      </p:sp>
    </p:spTree>
    <p:extLst>
      <p:ext uri="{BB962C8B-B14F-4D97-AF65-F5344CB8AC3E}">
        <p14:creationId xmlns:p14="http://schemas.microsoft.com/office/powerpoint/2010/main" val="20343138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38</a:t>
            </a:fld>
            <a:endParaRPr lang="en-US" dirty="0"/>
          </a:p>
        </p:txBody>
      </p:sp>
    </p:spTree>
    <p:extLst>
      <p:ext uri="{BB962C8B-B14F-4D97-AF65-F5344CB8AC3E}">
        <p14:creationId xmlns:p14="http://schemas.microsoft.com/office/powerpoint/2010/main" val="3712762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40</a:t>
            </a:fld>
            <a:endParaRPr lang="en-US" dirty="0"/>
          </a:p>
        </p:txBody>
      </p:sp>
    </p:spTree>
    <p:extLst>
      <p:ext uri="{BB962C8B-B14F-4D97-AF65-F5344CB8AC3E}">
        <p14:creationId xmlns:p14="http://schemas.microsoft.com/office/powerpoint/2010/main" val="140803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4</a:t>
            </a:fld>
            <a:endParaRPr lang="en-US" dirty="0"/>
          </a:p>
        </p:txBody>
      </p:sp>
    </p:spTree>
    <p:extLst>
      <p:ext uri="{BB962C8B-B14F-4D97-AF65-F5344CB8AC3E}">
        <p14:creationId xmlns:p14="http://schemas.microsoft.com/office/powerpoint/2010/main" val="3025609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5</a:t>
            </a:fld>
            <a:endParaRPr lang="en-US" dirty="0"/>
          </a:p>
        </p:txBody>
      </p:sp>
    </p:spTree>
    <p:extLst>
      <p:ext uri="{BB962C8B-B14F-4D97-AF65-F5344CB8AC3E}">
        <p14:creationId xmlns:p14="http://schemas.microsoft.com/office/powerpoint/2010/main" val="102096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6</a:t>
            </a:fld>
            <a:endParaRPr lang="en-US" dirty="0"/>
          </a:p>
        </p:txBody>
      </p:sp>
    </p:spTree>
    <p:extLst>
      <p:ext uri="{BB962C8B-B14F-4D97-AF65-F5344CB8AC3E}">
        <p14:creationId xmlns:p14="http://schemas.microsoft.com/office/powerpoint/2010/main" val="373628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7</a:t>
            </a:fld>
            <a:endParaRPr lang="en-US" dirty="0"/>
          </a:p>
        </p:txBody>
      </p:sp>
    </p:spTree>
    <p:extLst>
      <p:ext uri="{BB962C8B-B14F-4D97-AF65-F5344CB8AC3E}">
        <p14:creationId xmlns:p14="http://schemas.microsoft.com/office/powerpoint/2010/main" val="1861106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8</a:t>
            </a:fld>
            <a:endParaRPr lang="en-US" dirty="0"/>
          </a:p>
        </p:txBody>
      </p:sp>
    </p:spTree>
    <p:extLst>
      <p:ext uri="{BB962C8B-B14F-4D97-AF65-F5344CB8AC3E}">
        <p14:creationId xmlns:p14="http://schemas.microsoft.com/office/powerpoint/2010/main" val="1536349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737B0-823A-4945-B241-4FEB92585B64}" type="slidenum">
              <a:rPr lang="en-US" smtClean="0"/>
              <a:t>9</a:t>
            </a:fld>
            <a:endParaRPr lang="en-US" dirty="0"/>
          </a:p>
        </p:txBody>
      </p:sp>
    </p:spTree>
    <p:extLst>
      <p:ext uri="{BB962C8B-B14F-4D97-AF65-F5344CB8AC3E}">
        <p14:creationId xmlns:p14="http://schemas.microsoft.com/office/powerpoint/2010/main" val="73613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642F-DB7C-40D1-846A-E80500DD31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9E962A-9482-4B56-B8BA-B660E737E2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BA976A-1E4C-4535-96E7-7FD6FE3EDA40}"/>
              </a:ext>
            </a:extLst>
          </p:cNvPr>
          <p:cNvSpPr>
            <a:spLocks noGrp="1"/>
          </p:cNvSpPr>
          <p:nvPr>
            <p:ph type="dt" sz="half" idx="10"/>
          </p:nvPr>
        </p:nvSpPr>
        <p:spPr/>
        <p:txBody>
          <a:bodyPr/>
          <a:lstStyle/>
          <a:p>
            <a:fld id="{48BACA03-C0BC-4E04-918B-AF40A562698D}" type="datetimeFigureOut">
              <a:rPr lang="en-US" smtClean="0"/>
              <a:t>2/25/2020</a:t>
            </a:fld>
            <a:endParaRPr lang="en-US" dirty="0"/>
          </a:p>
        </p:txBody>
      </p:sp>
      <p:sp>
        <p:nvSpPr>
          <p:cNvPr id="5" name="Footer Placeholder 4">
            <a:extLst>
              <a:ext uri="{FF2B5EF4-FFF2-40B4-BE49-F238E27FC236}">
                <a16:creationId xmlns:a16="http://schemas.microsoft.com/office/drawing/2014/main" id="{6964CA1E-61ED-4EAD-B240-4D9206E82A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4B113D-AE44-4F8B-93A6-DC37CD55A337}"/>
              </a:ext>
            </a:extLst>
          </p:cNvPr>
          <p:cNvSpPr>
            <a:spLocks noGrp="1"/>
          </p:cNvSpPr>
          <p:nvPr>
            <p:ph type="sldNum" sz="quarter" idx="12"/>
          </p:nvPr>
        </p:nvSpPr>
        <p:spPr/>
        <p:txBody>
          <a:bodyPr/>
          <a:lstStyle/>
          <a:p>
            <a:fld id="{AE911120-10F0-4676-9114-590A4317D0E8}" type="slidenum">
              <a:rPr lang="en-US" smtClean="0"/>
              <a:t>‹#›</a:t>
            </a:fld>
            <a:endParaRPr lang="en-US" dirty="0"/>
          </a:p>
        </p:txBody>
      </p:sp>
    </p:spTree>
    <p:extLst>
      <p:ext uri="{BB962C8B-B14F-4D97-AF65-F5344CB8AC3E}">
        <p14:creationId xmlns:p14="http://schemas.microsoft.com/office/powerpoint/2010/main" val="2719192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B3AE-E14B-42FB-B8CB-EA513FE30F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D143DC-384D-4985-8013-7EC0E17C24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78858-10C6-4D25-8F7B-58CD8E24C5FB}"/>
              </a:ext>
            </a:extLst>
          </p:cNvPr>
          <p:cNvSpPr>
            <a:spLocks noGrp="1"/>
          </p:cNvSpPr>
          <p:nvPr>
            <p:ph type="dt" sz="half" idx="10"/>
          </p:nvPr>
        </p:nvSpPr>
        <p:spPr/>
        <p:txBody>
          <a:bodyPr/>
          <a:lstStyle/>
          <a:p>
            <a:fld id="{48BACA03-C0BC-4E04-918B-AF40A562698D}" type="datetimeFigureOut">
              <a:rPr lang="en-US" smtClean="0"/>
              <a:t>2/25/2020</a:t>
            </a:fld>
            <a:endParaRPr lang="en-US" dirty="0"/>
          </a:p>
        </p:txBody>
      </p:sp>
      <p:sp>
        <p:nvSpPr>
          <p:cNvPr id="5" name="Footer Placeholder 4">
            <a:extLst>
              <a:ext uri="{FF2B5EF4-FFF2-40B4-BE49-F238E27FC236}">
                <a16:creationId xmlns:a16="http://schemas.microsoft.com/office/drawing/2014/main" id="{5AC6C616-9EF6-4953-95FB-8E2558F279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585889-B302-486E-A23D-E1C834E0E9EE}"/>
              </a:ext>
            </a:extLst>
          </p:cNvPr>
          <p:cNvSpPr>
            <a:spLocks noGrp="1"/>
          </p:cNvSpPr>
          <p:nvPr>
            <p:ph type="sldNum" sz="quarter" idx="12"/>
          </p:nvPr>
        </p:nvSpPr>
        <p:spPr/>
        <p:txBody>
          <a:bodyPr/>
          <a:lstStyle/>
          <a:p>
            <a:fld id="{AE911120-10F0-4676-9114-590A4317D0E8}" type="slidenum">
              <a:rPr lang="en-US" smtClean="0"/>
              <a:t>‹#›</a:t>
            </a:fld>
            <a:endParaRPr lang="en-US" dirty="0"/>
          </a:p>
        </p:txBody>
      </p:sp>
    </p:spTree>
    <p:extLst>
      <p:ext uri="{BB962C8B-B14F-4D97-AF65-F5344CB8AC3E}">
        <p14:creationId xmlns:p14="http://schemas.microsoft.com/office/powerpoint/2010/main" val="318694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10E04F-BEC0-4056-87B3-786CD68ECE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467047-E75C-43BA-B10B-3D97760A66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E0B69-613A-4200-8A87-6760DF944F63}"/>
              </a:ext>
            </a:extLst>
          </p:cNvPr>
          <p:cNvSpPr>
            <a:spLocks noGrp="1"/>
          </p:cNvSpPr>
          <p:nvPr>
            <p:ph type="dt" sz="half" idx="10"/>
          </p:nvPr>
        </p:nvSpPr>
        <p:spPr/>
        <p:txBody>
          <a:bodyPr/>
          <a:lstStyle/>
          <a:p>
            <a:fld id="{48BACA03-C0BC-4E04-918B-AF40A562698D}" type="datetimeFigureOut">
              <a:rPr lang="en-US" smtClean="0"/>
              <a:t>2/25/2020</a:t>
            </a:fld>
            <a:endParaRPr lang="en-US" dirty="0"/>
          </a:p>
        </p:txBody>
      </p:sp>
      <p:sp>
        <p:nvSpPr>
          <p:cNvPr id="5" name="Footer Placeholder 4">
            <a:extLst>
              <a:ext uri="{FF2B5EF4-FFF2-40B4-BE49-F238E27FC236}">
                <a16:creationId xmlns:a16="http://schemas.microsoft.com/office/drawing/2014/main" id="{BD256B97-BE3C-45D3-A9B0-14D56E901B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E842E8-17DE-4C55-A36E-27EC683C33C2}"/>
              </a:ext>
            </a:extLst>
          </p:cNvPr>
          <p:cNvSpPr>
            <a:spLocks noGrp="1"/>
          </p:cNvSpPr>
          <p:nvPr>
            <p:ph type="sldNum" sz="quarter" idx="12"/>
          </p:nvPr>
        </p:nvSpPr>
        <p:spPr/>
        <p:txBody>
          <a:bodyPr/>
          <a:lstStyle/>
          <a:p>
            <a:fld id="{AE911120-10F0-4676-9114-590A4317D0E8}" type="slidenum">
              <a:rPr lang="en-US" smtClean="0"/>
              <a:t>‹#›</a:t>
            </a:fld>
            <a:endParaRPr lang="en-US" dirty="0"/>
          </a:p>
        </p:txBody>
      </p:sp>
    </p:spTree>
    <p:extLst>
      <p:ext uri="{BB962C8B-B14F-4D97-AF65-F5344CB8AC3E}">
        <p14:creationId xmlns:p14="http://schemas.microsoft.com/office/powerpoint/2010/main" val="74744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1BE0-9384-425A-B69F-B2BD39215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B695F6-3988-49F9-970C-26099B8D2B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9C9FE-9A1C-4A14-B71F-578B8A65A01E}"/>
              </a:ext>
            </a:extLst>
          </p:cNvPr>
          <p:cNvSpPr>
            <a:spLocks noGrp="1"/>
          </p:cNvSpPr>
          <p:nvPr>
            <p:ph type="dt" sz="half" idx="10"/>
          </p:nvPr>
        </p:nvSpPr>
        <p:spPr/>
        <p:txBody>
          <a:bodyPr/>
          <a:lstStyle/>
          <a:p>
            <a:fld id="{48BACA03-C0BC-4E04-918B-AF40A562698D}" type="datetimeFigureOut">
              <a:rPr lang="en-US" smtClean="0"/>
              <a:t>2/25/2020</a:t>
            </a:fld>
            <a:endParaRPr lang="en-US" dirty="0"/>
          </a:p>
        </p:txBody>
      </p:sp>
      <p:sp>
        <p:nvSpPr>
          <p:cNvPr id="5" name="Footer Placeholder 4">
            <a:extLst>
              <a:ext uri="{FF2B5EF4-FFF2-40B4-BE49-F238E27FC236}">
                <a16:creationId xmlns:a16="http://schemas.microsoft.com/office/drawing/2014/main" id="{1A62DD0F-C92A-4A45-8720-C18C3873C1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2FA92B-6444-47C9-9ACA-1A25269EB39E}"/>
              </a:ext>
            </a:extLst>
          </p:cNvPr>
          <p:cNvSpPr>
            <a:spLocks noGrp="1"/>
          </p:cNvSpPr>
          <p:nvPr>
            <p:ph type="sldNum" sz="quarter" idx="12"/>
          </p:nvPr>
        </p:nvSpPr>
        <p:spPr/>
        <p:txBody>
          <a:bodyPr/>
          <a:lstStyle/>
          <a:p>
            <a:fld id="{AE911120-10F0-4676-9114-590A4317D0E8}" type="slidenum">
              <a:rPr lang="en-US" smtClean="0"/>
              <a:t>‹#›</a:t>
            </a:fld>
            <a:endParaRPr lang="en-US" dirty="0"/>
          </a:p>
        </p:txBody>
      </p:sp>
    </p:spTree>
    <p:extLst>
      <p:ext uri="{BB962C8B-B14F-4D97-AF65-F5344CB8AC3E}">
        <p14:creationId xmlns:p14="http://schemas.microsoft.com/office/powerpoint/2010/main" val="414954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6818-212E-426F-94A5-E6F020F9B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228B4A-9063-428C-BBB3-03CBE031C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76AEFA-C130-4F92-9A26-1E8B4425CA0A}"/>
              </a:ext>
            </a:extLst>
          </p:cNvPr>
          <p:cNvSpPr>
            <a:spLocks noGrp="1"/>
          </p:cNvSpPr>
          <p:nvPr>
            <p:ph type="dt" sz="half" idx="10"/>
          </p:nvPr>
        </p:nvSpPr>
        <p:spPr/>
        <p:txBody>
          <a:bodyPr/>
          <a:lstStyle/>
          <a:p>
            <a:fld id="{48BACA03-C0BC-4E04-918B-AF40A562698D}" type="datetimeFigureOut">
              <a:rPr lang="en-US" smtClean="0"/>
              <a:t>2/25/2020</a:t>
            </a:fld>
            <a:endParaRPr lang="en-US" dirty="0"/>
          </a:p>
        </p:txBody>
      </p:sp>
      <p:sp>
        <p:nvSpPr>
          <p:cNvPr id="5" name="Footer Placeholder 4">
            <a:extLst>
              <a:ext uri="{FF2B5EF4-FFF2-40B4-BE49-F238E27FC236}">
                <a16:creationId xmlns:a16="http://schemas.microsoft.com/office/drawing/2014/main" id="{9D868DD1-3DC7-4C39-8FCF-183C587821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43491D-EEB1-41ED-8DD1-88567EE07DAE}"/>
              </a:ext>
            </a:extLst>
          </p:cNvPr>
          <p:cNvSpPr>
            <a:spLocks noGrp="1"/>
          </p:cNvSpPr>
          <p:nvPr>
            <p:ph type="sldNum" sz="quarter" idx="12"/>
          </p:nvPr>
        </p:nvSpPr>
        <p:spPr/>
        <p:txBody>
          <a:bodyPr/>
          <a:lstStyle/>
          <a:p>
            <a:fld id="{AE911120-10F0-4676-9114-590A4317D0E8}" type="slidenum">
              <a:rPr lang="en-US" smtClean="0"/>
              <a:t>‹#›</a:t>
            </a:fld>
            <a:endParaRPr lang="en-US" dirty="0"/>
          </a:p>
        </p:txBody>
      </p:sp>
    </p:spTree>
    <p:extLst>
      <p:ext uri="{BB962C8B-B14F-4D97-AF65-F5344CB8AC3E}">
        <p14:creationId xmlns:p14="http://schemas.microsoft.com/office/powerpoint/2010/main" val="261505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63AC-FABD-433F-B5A4-320D9EE1A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6B1AE2-531C-400C-B36C-913A977B7F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EEAED3-E059-48A1-97D8-6ABD6F9699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F4E086-C193-4271-A700-1A2FACEDEAD5}"/>
              </a:ext>
            </a:extLst>
          </p:cNvPr>
          <p:cNvSpPr>
            <a:spLocks noGrp="1"/>
          </p:cNvSpPr>
          <p:nvPr>
            <p:ph type="dt" sz="half" idx="10"/>
          </p:nvPr>
        </p:nvSpPr>
        <p:spPr/>
        <p:txBody>
          <a:bodyPr/>
          <a:lstStyle/>
          <a:p>
            <a:fld id="{48BACA03-C0BC-4E04-918B-AF40A562698D}" type="datetimeFigureOut">
              <a:rPr lang="en-US" smtClean="0"/>
              <a:t>2/25/2020</a:t>
            </a:fld>
            <a:endParaRPr lang="en-US" dirty="0"/>
          </a:p>
        </p:txBody>
      </p:sp>
      <p:sp>
        <p:nvSpPr>
          <p:cNvPr id="6" name="Footer Placeholder 5">
            <a:extLst>
              <a:ext uri="{FF2B5EF4-FFF2-40B4-BE49-F238E27FC236}">
                <a16:creationId xmlns:a16="http://schemas.microsoft.com/office/drawing/2014/main" id="{32280B5F-D1EA-42FC-B9C6-FA3A8074E0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57DBCC-154B-4329-A4D4-43B47F06E282}"/>
              </a:ext>
            </a:extLst>
          </p:cNvPr>
          <p:cNvSpPr>
            <a:spLocks noGrp="1"/>
          </p:cNvSpPr>
          <p:nvPr>
            <p:ph type="sldNum" sz="quarter" idx="12"/>
          </p:nvPr>
        </p:nvSpPr>
        <p:spPr/>
        <p:txBody>
          <a:bodyPr/>
          <a:lstStyle/>
          <a:p>
            <a:fld id="{AE911120-10F0-4676-9114-590A4317D0E8}" type="slidenum">
              <a:rPr lang="en-US" smtClean="0"/>
              <a:t>‹#›</a:t>
            </a:fld>
            <a:endParaRPr lang="en-US" dirty="0"/>
          </a:p>
        </p:txBody>
      </p:sp>
    </p:spTree>
    <p:extLst>
      <p:ext uri="{BB962C8B-B14F-4D97-AF65-F5344CB8AC3E}">
        <p14:creationId xmlns:p14="http://schemas.microsoft.com/office/powerpoint/2010/main" val="294310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158D-5564-45F3-B6D6-777EBC0976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4367D7-99DA-41D1-96F3-CA683C9BD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E62A76-A75C-45CD-B8E8-5AEB5A8A57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128831-5D8B-415F-9347-693E2E30B4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D594D0-DD49-49C5-9ADB-D865AE3494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513B66-71E8-44CB-8703-2F07B5E816C2}"/>
              </a:ext>
            </a:extLst>
          </p:cNvPr>
          <p:cNvSpPr>
            <a:spLocks noGrp="1"/>
          </p:cNvSpPr>
          <p:nvPr>
            <p:ph type="dt" sz="half" idx="10"/>
          </p:nvPr>
        </p:nvSpPr>
        <p:spPr/>
        <p:txBody>
          <a:bodyPr/>
          <a:lstStyle/>
          <a:p>
            <a:fld id="{48BACA03-C0BC-4E04-918B-AF40A562698D}" type="datetimeFigureOut">
              <a:rPr lang="en-US" smtClean="0"/>
              <a:t>2/25/2020</a:t>
            </a:fld>
            <a:endParaRPr lang="en-US" dirty="0"/>
          </a:p>
        </p:txBody>
      </p:sp>
      <p:sp>
        <p:nvSpPr>
          <p:cNvPr id="8" name="Footer Placeholder 7">
            <a:extLst>
              <a:ext uri="{FF2B5EF4-FFF2-40B4-BE49-F238E27FC236}">
                <a16:creationId xmlns:a16="http://schemas.microsoft.com/office/drawing/2014/main" id="{6487924C-415D-42C3-ADCC-650994EDE50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F44F160-E21A-4B7C-B032-8136D64BD821}"/>
              </a:ext>
            </a:extLst>
          </p:cNvPr>
          <p:cNvSpPr>
            <a:spLocks noGrp="1"/>
          </p:cNvSpPr>
          <p:nvPr>
            <p:ph type="sldNum" sz="quarter" idx="12"/>
          </p:nvPr>
        </p:nvSpPr>
        <p:spPr/>
        <p:txBody>
          <a:bodyPr/>
          <a:lstStyle/>
          <a:p>
            <a:fld id="{AE911120-10F0-4676-9114-590A4317D0E8}" type="slidenum">
              <a:rPr lang="en-US" smtClean="0"/>
              <a:t>‹#›</a:t>
            </a:fld>
            <a:endParaRPr lang="en-US" dirty="0"/>
          </a:p>
        </p:txBody>
      </p:sp>
    </p:spTree>
    <p:extLst>
      <p:ext uri="{BB962C8B-B14F-4D97-AF65-F5344CB8AC3E}">
        <p14:creationId xmlns:p14="http://schemas.microsoft.com/office/powerpoint/2010/main" val="2774667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FA0C1-DBFD-4FF3-A37B-719BF10C4A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32FDFD-E17B-4822-B3CB-6366789EFA6B}"/>
              </a:ext>
            </a:extLst>
          </p:cNvPr>
          <p:cNvSpPr>
            <a:spLocks noGrp="1"/>
          </p:cNvSpPr>
          <p:nvPr>
            <p:ph type="dt" sz="half" idx="10"/>
          </p:nvPr>
        </p:nvSpPr>
        <p:spPr/>
        <p:txBody>
          <a:bodyPr/>
          <a:lstStyle/>
          <a:p>
            <a:fld id="{48BACA03-C0BC-4E04-918B-AF40A562698D}" type="datetimeFigureOut">
              <a:rPr lang="en-US" smtClean="0"/>
              <a:t>2/25/2020</a:t>
            </a:fld>
            <a:endParaRPr lang="en-US" dirty="0"/>
          </a:p>
        </p:txBody>
      </p:sp>
      <p:sp>
        <p:nvSpPr>
          <p:cNvPr id="4" name="Footer Placeholder 3">
            <a:extLst>
              <a:ext uri="{FF2B5EF4-FFF2-40B4-BE49-F238E27FC236}">
                <a16:creationId xmlns:a16="http://schemas.microsoft.com/office/drawing/2014/main" id="{9EDEB429-71B4-4481-97B4-C193F7FC1F2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4EBB97-E402-41EF-976F-99A9BD519955}"/>
              </a:ext>
            </a:extLst>
          </p:cNvPr>
          <p:cNvSpPr>
            <a:spLocks noGrp="1"/>
          </p:cNvSpPr>
          <p:nvPr>
            <p:ph type="sldNum" sz="quarter" idx="12"/>
          </p:nvPr>
        </p:nvSpPr>
        <p:spPr/>
        <p:txBody>
          <a:bodyPr/>
          <a:lstStyle/>
          <a:p>
            <a:fld id="{AE911120-10F0-4676-9114-590A4317D0E8}" type="slidenum">
              <a:rPr lang="en-US" smtClean="0"/>
              <a:t>‹#›</a:t>
            </a:fld>
            <a:endParaRPr lang="en-US" dirty="0"/>
          </a:p>
        </p:txBody>
      </p:sp>
    </p:spTree>
    <p:extLst>
      <p:ext uri="{BB962C8B-B14F-4D97-AF65-F5344CB8AC3E}">
        <p14:creationId xmlns:p14="http://schemas.microsoft.com/office/powerpoint/2010/main" val="76924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653CB8-0205-4823-94A4-86485D679F38}"/>
              </a:ext>
            </a:extLst>
          </p:cNvPr>
          <p:cNvSpPr>
            <a:spLocks noGrp="1"/>
          </p:cNvSpPr>
          <p:nvPr>
            <p:ph type="dt" sz="half" idx="10"/>
          </p:nvPr>
        </p:nvSpPr>
        <p:spPr/>
        <p:txBody>
          <a:bodyPr/>
          <a:lstStyle/>
          <a:p>
            <a:fld id="{48BACA03-C0BC-4E04-918B-AF40A562698D}" type="datetimeFigureOut">
              <a:rPr lang="en-US" smtClean="0"/>
              <a:t>2/25/2020</a:t>
            </a:fld>
            <a:endParaRPr lang="en-US" dirty="0"/>
          </a:p>
        </p:txBody>
      </p:sp>
      <p:sp>
        <p:nvSpPr>
          <p:cNvPr id="3" name="Footer Placeholder 2">
            <a:extLst>
              <a:ext uri="{FF2B5EF4-FFF2-40B4-BE49-F238E27FC236}">
                <a16:creationId xmlns:a16="http://schemas.microsoft.com/office/drawing/2014/main" id="{C57EF388-FEA5-4166-B530-BF347724402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345D01-025E-48AE-A8D3-970024DEACBD}"/>
              </a:ext>
            </a:extLst>
          </p:cNvPr>
          <p:cNvSpPr>
            <a:spLocks noGrp="1"/>
          </p:cNvSpPr>
          <p:nvPr>
            <p:ph type="sldNum" sz="quarter" idx="12"/>
          </p:nvPr>
        </p:nvSpPr>
        <p:spPr/>
        <p:txBody>
          <a:bodyPr/>
          <a:lstStyle/>
          <a:p>
            <a:fld id="{AE911120-10F0-4676-9114-590A4317D0E8}" type="slidenum">
              <a:rPr lang="en-US" smtClean="0"/>
              <a:t>‹#›</a:t>
            </a:fld>
            <a:endParaRPr lang="en-US" dirty="0"/>
          </a:p>
        </p:txBody>
      </p:sp>
    </p:spTree>
    <p:extLst>
      <p:ext uri="{BB962C8B-B14F-4D97-AF65-F5344CB8AC3E}">
        <p14:creationId xmlns:p14="http://schemas.microsoft.com/office/powerpoint/2010/main" val="2140513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CC023-0536-4DB9-BF10-AA48A711E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76B915-7DF9-4DCB-9060-0A31C7F88E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2DDFD7-BBEA-45C1-A22E-349AFD56D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F26D3A-3FCA-4877-A957-07E74EB7F4BB}"/>
              </a:ext>
            </a:extLst>
          </p:cNvPr>
          <p:cNvSpPr>
            <a:spLocks noGrp="1"/>
          </p:cNvSpPr>
          <p:nvPr>
            <p:ph type="dt" sz="half" idx="10"/>
          </p:nvPr>
        </p:nvSpPr>
        <p:spPr/>
        <p:txBody>
          <a:bodyPr/>
          <a:lstStyle/>
          <a:p>
            <a:fld id="{48BACA03-C0BC-4E04-918B-AF40A562698D}" type="datetimeFigureOut">
              <a:rPr lang="en-US" smtClean="0"/>
              <a:t>2/25/2020</a:t>
            </a:fld>
            <a:endParaRPr lang="en-US" dirty="0"/>
          </a:p>
        </p:txBody>
      </p:sp>
      <p:sp>
        <p:nvSpPr>
          <p:cNvPr id="6" name="Footer Placeholder 5">
            <a:extLst>
              <a:ext uri="{FF2B5EF4-FFF2-40B4-BE49-F238E27FC236}">
                <a16:creationId xmlns:a16="http://schemas.microsoft.com/office/drawing/2014/main" id="{97DD30D9-EB7F-4869-A27D-CDD5D7E9C3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3594FF-DF70-4AF6-BABF-503D58006A43}"/>
              </a:ext>
            </a:extLst>
          </p:cNvPr>
          <p:cNvSpPr>
            <a:spLocks noGrp="1"/>
          </p:cNvSpPr>
          <p:nvPr>
            <p:ph type="sldNum" sz="quarter" idx="12"/>
          </p:nvPr>
        </p:nvSpPr>
        <p:spPr/>
        <p:txBody>
          <a:bodyPr/>
          <a:lstStyle/>
          <a:p>
            <a:fld id="{AE911120-10F0-4676-9114-590A4317D0E8}" type="slidenum">
              <a:rPr lang="en-US" smtClean="0"/>
              <a:t>‹#›</a:t>
            </a:fld>
            <a:endParaRPr lang="en-US" dirty="0"/>
          </a:p>
        </p:txBody>
      </p:sp>
    </p:spTree>
    <p:extLst>
      <p:ext uri="{BB962C8B-B14F-4D97-AF65-F5344CB8AC3E}">
        <p14:creationId xmlns:p14="http://schemas.microsoft.com/office/powerpoint/2010/main" val="85259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F6B4-0382-4AA5-A567-64BA3244F2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8B81E8-911A-428D-B0F9-E85DCA40A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8569BF9-5C61-4CF2-9CF4-66E708166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6A0E78-831A-4682-9EF4-619136E9291D}"/>
              </a:ext>
            </a:extLst>
          </p:cNvPr>
          <p:cNvSpPr>
            <a:spLocks noGrp="1"/>
          </p:cNvSpPr>
          <p:nvPr>
            <p:ph type="dt" sz="half" idx="10"/>
          </p:nvPr>
        </p:nvSpPr>
        <p:spPr/>
        <p:txBody>
          <a:bodyPr/>
          <a:lstStyle/>
          <a:p>
            <a:fld id="{48BACA03-C0BC-4E04-918B-AF40A562698D}" type="datetimeFigureOut">
              <a:rPr lang="en-US" smtClean="0"/>
              <a:t>2/25/2020</a:t>
            </a:fld>
            <a:endParaRPr lang="en-US" dirty="0"/>
          </a:p>
        </p:txBody>
      </p:sp>
      <p:sp>
        <p:nvSpPr>
          <p:cNvPr id="6" name="Footer Placeholder 5">
            <a:extLst>
              <a:ext uri="{FF2B5EF4-FFF2-40B4-BE49-F238E27FC236}">
                <a16:creationId xmlns:a16="http://schemas.microsoft.com/office/drawing/2014/main" id="{5E230E7D-908B-4F90-8A58-CD2C7A1B68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45EC09-273B-4B6D-AE75-EB8E745CF2F8}"/>
              </a:ext>
            </a:extLst>
          </p:cNvPr>
          <p:cNvSpPr>
            <a:spLocks noGrp="1"/>
          </p:cNvSpPr>
          <p:nvPr>
            <p:ph type="sldNum" sz="quarter" idx="12"/>
          </p:nvPr>
        </p:nvSpPr>
        <p:spPr/>
        <p:txBody>
          <a:bodyPr/>
          <a:lstStyle/>
          <a:p>
            <a:fld id="{AE911120-10F0-4676-9114-590A4317D0E8}" type="slidenum">
              <a:rPr lang="en-US" smtClean="0"/>
              <a:t>‹#›</a:t>
            </a:fld>
            <a:endParaRPr lang="en-US" dirty="0"/>
          </a:p>
        </p:txBody>
      </p:sp>
    </p:spTree>
    <p:extLst>
      <p:ext uri="{BB962C8B-B14F-4D97-AF65-F5344CB8AC3E}">
        <p14:creationId xmlns:p14="http://schemas.microsoft.com/office/powerpoint/2010/main" val="335247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EAAC09-5E15-4947-9B46-39FACB068E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257517-82FC-4189-81B4-DC43109D18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8CB67-34B8-49DB-808A-27D0D50EF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ACA03-C0BC-4E04-918B-AF40A562698D}" type="datetimeFigureOut">
              <a:rPr lang="en-US" smtClean="0"/>
              <a:t>2/25/2020</a:t>
            </a:fld>
            <a:endParaRPr lang="en-US" dirty="0"/>
          </a:p>
        </p:txBody>
      </p:sp>
      <p:sp>
        <p:nvSpPr>
          <p:cNvPr id="5" name="Footer Placeholder 4">
            <a:extLst>
              <a:ext uri="{FF2B5EF4-FFF2-40B4-BE49-F238E27FC236}">
                <a16:creationId xmlns:a16="http://schemas.microsoft.com/office/drawing/2014/main" id="{BFC185ED-3BCD-4BAD-8C1D-19FE0D34AC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D89778F-5B65-4992-9A7E-5DFBD6AF5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11120-10F0-4676-9114-590A4317D0E8}" type="slidenum">
              <a:rPr lang="en-US" smtClean="0"/>
              <a:t>‹#›</a:t>
            </a:fld>
            <a:endParaRPr lang="en-US" dirty="0"/>
          </a:p>
        </p:txBody>
      </p:sp>
    </p:spTree>
    <p:extLst>
      <p:ext uri="{BB962C8B-B14F-4D97-AF65-F5344CB8AC3E}">
        <p14:creationId xmlns:p14="http://schemas.microsoft.com/office/powerpoint/2010/main" val="1064652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MatchGrant@USCCB.org" TargetMode="Externa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kvan@usccb.org" TargetMode="External"/><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sv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sv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usccb.adobeconnect.com/_a833422997/p6b57ino5ckp/?proto=true" TargetMode="External"/><Relationship Id="rId5" Type="http://schemas.openxmlformats.org/officeDocument/2006/relationships/image" Target="../media/image15.png"/><Relationship Id="rId4" Type="http://schemas.openxmlformats.org/officeDocument/2006/relationships/image" Target="../media/image6.sv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MRSMatchGrant@USCCB.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AC9DB62-7D58-4D7D-9AEC-8F5F281A803A}"/>
              </a:ext>
            </a:extLst>
          </p:cNvPr>
          <p:cNvSpPr/>
          <p:nvPr/>
        </p:nvSpPr>
        <p:spPr>
          <a:xfrm>
            <a:off x="0" y="1260565"/>
            <a:ext cx="12253698" cy="4336869"/>
          </a:xfrm>
          <a:prstGeom prst="rect">
            <a:avLst/>
          </a:prstGeom>
          <a:solidFill>
            <a:srgbClr val="00503D">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018C8D2C-BAD9-4620-AB5D-BE4B0352CB99}"/>
              </a:ext>
            </a:extLst>
          </p:cNvPr>
          <p:cNvSpPr>
            <a:spLocks noGrp="1"/>
          </p:cNvSpPr>
          <p:nvPr>
            <p:ph type="ctrTitle"/>
          </p:nvPr>
        </p:nvSpPr>
        <p:spPr>
          <a:xfrm>
            <a:off x="421996" y="2317749"/>
            <a:ext cx="7486303" cy="1355227"/>
          </a:xfrm>
        </p:spPr>
        <p:txBody>
          <a:bodyPr>
            <a:noAutofit/>
          </a:bodyPr>
          <a:lstStyle/>
          <a:p>
            <a:pPr algn="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Changes to the </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FY20 MG Guidelines</a:t>
            </a:r>
          </a:p>
        </p:txBody>
      </p:sp>
      <p:sp>
        <p:nvSpPr>
          <p:cNvPr id="13" name="Subtitle 12">
            <a:extLst>
              <a:ext uri="{FF2B5EF4-FFF2-40B4-BE49-F238E27FC236}">
                <a16:creationId xmlns:a16="http://schemas.microsoft.com/office/drawing/2014/main" id="{095F617B-6B0D-46E9-B811-34FAA56EB40C}"/>
              </a:ext>
            </a:extLst>
          </p:cNvPr>
          <p:cNvSpPr>
            <a:spLocks noGrp="1"/>
          </p:cNvSpPr>
          <p:nvPr>
            <p:ph type="subTitle" idx="1"/>
          </p:nvPr>
        </p:nvSpPr>
        <p:spPr>
          <a:xfrm>
            <a:off x="817129" y="3763591"/>
            <a:ext cx="6942688" cy="1054309"/>
          </a:xfrm>
        </p:spPr>
        <p:txBody>
          <a:bodyPr>
            <a:normAutofit/>
          </a:bodyPr>
          <a:lstStyle/>
          <a:p>
            <a:pPr algn="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USCCB/MRS</a:t>
            </a:r>
          </a:p>
        </p:txBody>
      </p:sp>
      <p:sp>
        <p:nvSpPr>
          <p:cNvPr id="15" name="Rectangle 14">
            <a:extLst>
              <a:ext uri="{FF2B5EF4-FFF2-40B4-BE49-F238E27FC236}">
                <a16:creationId xmlns:a16="http://schemas.microsoft.com/office/drawing/2014/main" id="{5281B830-21BD-4E86-BD3D-1C91BB32C383}"/>
              </a:ext>
            </a:extLst>
          </p:cNvPr>
          <p:cNvSpPr/>
          <p:nvPr/>
        </p:nvSpPr>
        <p:spPr>
          <a:xfrm>
            <a:off x="8552106" y="0"/>
            <a:ext cx="3726980" cy="6858000"/>
          </a:xfrm>
          <a:prstGeom prst="rect">
            <a:avLst/>
          </a:prstGeom>
          <a:solidFill>
            <a:schemeClr val="bg1"/>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7370C94-EF87-4078-8413-3209CBEA84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042" y="1656521"/>
            <a:ext cx="3222458" cy="3198880"/>
          </a:xfrm>
          <a:prstGeom prst="rect">
            <a:avLst/>
          </a:prstGeom>
        </p:spPr>
      </p:pic>
      <p:sp>
        <p:nvSpPr>
          <p:cNvPr id="17" name="Rectangle 16">
            <a:extLst>
              <a:ext uri="{FF2B5EF4-FFF2-40B4-BE49-F238E27FC236}">
                <a16:creationId xmlns:a16="http://schemas.microsoft.com/office/drawing/2014/main" id="{D36A191D-663F-4246-8A8B-3AE114E9DD9A}"/>
              </a:ext>
            </a:extLst>
          </p:cNvPr>
          <p:cNvSpPr/>
          <p:nvPr/>
        </p:nvSpPr>
        <p:spPr>
          <a:xfrm>
            <a:off x="8250858" y="0"/>
            <a:ext cx="301248"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E68748A-7D0E-438F-89BA-F02468EE36B6}"/>
              </a:ext>
            </a:extLst>
          </p:cNvPr>
          <p:cNvSpPr txBox="1"/>
          <p:nvPr/>
        </p:nvSpPr>
        <p:spPr>
          <a:xfrm>
            <a:off x="6337453" y="5228102"/>
            <a:ext cx="1888017" cy="369332"/>
          </a:xfrm>
          <a:prstGeom prst="rect">
            <a:avLst/>
          </a:prstGeom>
          <a:noFill/>
        </p:spPr>
        <p:txBody>
          <a:bodyPr wrap="none" rtlCol="0">
            <a:spAutoFit/>
          </a:bodyPr>
          <a:lstStyle/>
          <a:p>
            <a:r>
              <a:rPr lang="en-US" dirty="0">
                <a:solidFill>
                  <a:schemeClr val="bg1"/>
                </a:solidFill>
              </a:rPr>
              <a:t>February 25, 2020</a:t>
            </a:r>
          </a:p>
        </p:txBody>
      </p:sp>
    </p:spTree>
    <p:custDataLst>
      <p:tags r:id="rId1"/>
    </p:custDataLst>
    <p:extLst>
      <p:ext uri="{BB962C8B-B14F-4D97-AF65-F5344CB8AC3E}">
        <p14:creationId xmlns:p14="http://schemas.microsoft.com/office/powerpoint/2010/main" val="1071565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71963"/>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#1</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8" name="TextBox 7">
            <a:extLst>
              <a:ext uri="{FF2B5EF4-FFF2-40B4-BE49-F238E27FC236}">
                <a16:creationId xmlns:a16="http://schemas.microsoft.com/office/drawing/2014/main" id="{998FE14A-0B87-4FF0-8F19-07C27E0E07C0}"/>
              </a:ext>
            </a:extLst>
          </p:cNvPr>
          <p:cNvSpPr txBox="1"/>
          <p:nvPr/>
        </p:nvSpPr>
        <p:spPr>
          <a:xfrm>
            <a:off x="1705780" y="2121507"/>
            <a:ext cx="10308408" cy="4262705"/>
          </a:xfrm>
          <a:prstGeom prst="rect">
            <a:avLst/>
          </a:prstGeom>
          <a:noFill/>
        </p:spPr>
        <p:txBody>
          <a:bodyPr wrap="square" rtlCol="0">
            <a:spAutoFit/>
          </a:bodyPr>
          <a:lstStyle/>
          <a:p>
            <a:pPr>
              <a:spcAft>
                <a:spcPts val="600"/>
              </a:spcAft>
            </a:pPr>
            <a:endParaRPr lang="en-US" sz="2400" dirty="0"/>
          </a:p>
          <a:p>
            <a:pPr marL="285750" indent="-285750">
              <a:spcAft>
                <a:spcPts val="1200"/>
              </a:spcAft>
              <a:buFont typeface="Arial" panose="020B0604020202020204" pitchFamily="34" charset="0"/>
              <a:buChar char="•"/>
            </a:pPr>
            <a:r>
              <a:rPr lang="en-US" sz="2400" dirty="0"/>
              <a:t>MG Enrollments </a:t>
            </a:r>
            <a:r>
              <a:rPr lang="en-US" sz="2400" b="1" dirty="0"/>
              <a:t>within 31 days </a:t>
            </a:r>
            <a:r>
              <a:rPr lang="en-US" sz="2400" dirty="0"/>
              <a:t>of client’s date of eligibility</a:t>
            </a:r>
          </a:p>
          <a:p>
            <a:pPr marL="800100" lvl="1" indent="-342900">
              <a:spcAft>
                <a:spcPts val="1200"/>
              </a:spcAft>
              <a:buFont typeface="Wingdings" panose="05000000000000000000" pitchFamily="2" charset="2"/>
              <a:buChar char="§"/>
            </a:pPr>
            <a:r>
              <a:rPr lang="en-US" sz="2400" dirty="0"/>
              <a:t>MG service period starts from </a:t>
            </a:r>
            <a:r>
              <a:rPr lang="en-US" sz="2400" i="1" u="sng" dirty="0"/>
              <a:t>date of arrival/eligibility</a:t>
            </a:r>
          </a:p>
          <a:p>
            <a:pPr marL="285750" indent="-285750">
              <a:spcAft>
                <a:spcPts val="1200"/>
              </a:spcAft>
              <a:buFont typeface="Arial" panose="020B0604020202020204" pitchFamily="34" charset="0"/>
              <a:buChar char="•"/>
            </a:pPr>
            <a:endParaRPr lang="en-US" sz="2400" dirty="0"/>
          </a:p>
          <a:p>
            <a:pPr marL="285750" indent="-285750">
              <a:spcAft>
                <a:spcPts val="1200"/>
              </a:spcAft>
              <a:buFont typeface="Arial" panose="020B0604020202020204" pitchFamily="34" charset="0"/>
              <a:buChar char="•"/>
            </a:pPr>
            <a:r>
              <a:rPr lang="en-US" sz="2400" dirty="0"/>
              <a:t>Late Enrollments (enrolled </a:t>
            </a:r>
            <a:r>
              <a:rPr lang="en-US" sz="2400" b="1" dirty="0"/>
              <a:t>32+ days after </a:t>
            </a:r>
            <a:r>
              <a:rPr lang="en-US" sz="2400" dirty="0"/>
              <a:t>program eligibility)</a:t>
            </a:r>
          </a:p>
          <a:p>
            <a:pPr marL="800100" lvl="1" indent="-342900">
              <a:spcAft>
                <a:spcPts val="1200"/>
              </a:spcAft>
              <a:buFont typeface="Wingdings" panose="05000000000000000000" pitchFamily="2" charset="2"/>
              <a:buChar char="§"/>
            </a:pPr>
            <a:r>
              <a:rPr lang="en-US" sz="2400" dirty="0"/>
              <a:t>MG service period starts from </a:t>
            </a:r>
            <a:r>
              <a:rPr lang="en-US" sz="2400" i="1" u="sng" dirty="0"/>
              <a:t>date of enrollment</a:t>
            </a:r>
          </a:p>
          <a:p>
            <a:pPr marL="800100" lvl="1" indent="-342900">
              <a:spcAft>
                <a:spcPts val="1200"/>
              </a:spcAft>
              <a:buFont typeface="Wingdings" panose="05000000000000000000" pitchFamily="2" charset="2"/>
              <a:buChar char="§"/>
            </a:pPr>
            <a:r>
              <a:rPr lang="en-US" sz="2400" dirty="0"/>
              <a:t>USCCB will manually update the date of eligibility to equal date of enrollment in MRIS to ensure the 120</a:t>
            </a:r>
            <a:r>
              <a:rPr lang="en-US" sz="2400" baseline="30000" dirty="0"/>
              <a:t>th</a:t>
            </a:r>
            <a:r>
              <a:rPr lang="en-US" sz="2400" dirty="0"/>
              <a:t> and 180</a:t>
            </a:r>
            <a:r>
              <a:rPr lang="en-US" sz="2400" baseline="30000" dirty="0"/>
              <a:t>th</a:t>
            </a:r>
            <a:r>
              <a:rPr lang="en-US" sz="2400" dirty="0"/>
              <a:t> days are calculated correctly</a:t>
            </a:r>
          </a:p>
        </p:txBody>
      </p:sp>
      <p:sp>
        <p:nvSpPr>
          <p:cNvPr id="10" name="TextBox 9">
            <a:extLst>
              <a:ext uri="{FF2B5EF4-FFF2-40B4-BE49-F238E27FC236}">
                <a16:creationId xmlns:a16="http://schemas.microsoft.com/office/drawing/2014/main" id="{99F7721C-23AC-45A1-BD91-77235E550D84}"/>
              </a:ext>
            </a:extLst>
          </p:cNvPr>
          <p:cNvSpPr txBox="1"/>
          <p:nvPr/>
        </p:nvSpPr>
        <p:spPr>
          <a:xfrm>
            <a:off x="1596797" y="1459882"/>
            <a:ext cx="6655027" cy="646331"/>
          </a:xfrm>
          <a:prstGeom prst="rect">
            <a:avLst/>
          </a:prstGeom>
          <a:noFill/>
        </p:spPr>
        <p:txBody>
          <a:bodyPr wrap="none" rtlCol="0">
            <a:spAutoFit/>
          </a:bodyPr>
          <a:lstStyle/>
          <a:p>
            <a:r>
              <a:rPr lang="en-US" sz="3600" b="1" dirty="0"/>
              <a:t>Match Grant Service Period (p.10)</a:t>
            </a:r>
          </a:p>
        </p:txBody>
      </p:sp>
    </p:spTree>
    <p:extLst>
      <p:ext uri="{BB962C8B-B14F-4D97-AF65-F5344CB8AC3E}">
        <p14:creationId xmlns:p14="http://schemas.microsoft.com/office/powerpoint/2010/main" val="3766507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71963"/>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#2</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8" name="TextBox 7">
            <a:extLst>
              <a:ext uri="{FF2B5EF4-FFF2-40B4-BE49-F238E27FC236}">
                <a16:creationId xmlns:a16="http://schemas.microsoft.com/office/drawing/2014/main" id="{998FE14A-0B87-4FF0-8F19-07C27E0E07C0}"/>
              </a:ext>
            </a:extLst>
          </p:cNvPr>
          <p:cNvSpPr txBox="1"/>
          <p:nvPr/>
        </p:nvSpPr>
        <p:spPr>
          <a:xfrm>
            <a:off x="1705780" y="2121507"/>
            <a:ext cx="10308408" cy="473975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200" dirty="0"/>
              <a:t>There is </a:t>
            </a:r>
            <a:r>
              <a:rPr lang="en-US" sz="2200" b="1" u="sng" dirty="0"/>
              <a:t>no</a:t>
            </a:r>
            <a:r>
              <a:rPr lang="en-US" sz="2200" dirty="0"/>
              <a:t> change to the minimum cash allowance</a:t>
            </a:r>
          </a:p>
          <a:p>
            <a:pPr marL="742950" lvl="1" indent="-285750">
              <a:spcAft>
                <a:spcPts val="1200"/>
              </a:spcAft>
              <a:buFont typeface="Arial" panose="020B0604020202020204" pitchFamily="34" charset="0"/>
              <a:buChar char="•"/>
            </a:pPr>
            <a:r>
              <a:rPr lang="en-US" sz="2200" b="1" u="sng" dirty="0">
                <a:highlight>
                  <a:srgbClr val="FFFF00"/>
                </a:highlight>
              </a:rPr>
              <a:t>$200 </a:t>
            </a:r>
            <a:r>
              <a:rPr lang="en-US" sz="2200" dirty="0"/>
              <a:t>per month (</a:t>
            </a:r>
            <a:r>
              <a:rPr lang="en-US" sz="2200" b="1" u="sng" dirty="0">
                <a:highlight>
                  <a:srgbClr val="FFFF00"/>
                </a:highlight>
              </a:rPr>
              <a:t>$50 </a:t>
            </a:r>
            <a:r>
              <a:rPr lang="en-US" sz="2200" dirty="0"/>
              <a:t>per week) to each adult in the case (no change for minors)</a:t>
            </a:r>
          </a:p>
          <a:p>
            <a:pPr marL="742950" lvl="1" indent="-285750">
              <a:spcAft>
                <a:spcPts val="1200"/>
              </a:spcAft>
              <a:buFont typeface="Arial" panose="020B0604020202020204" pitchFamily="34" charset="0"/>
              <a:buChar char="•"/>
            </a:pPr>
            <a:r>
              <a:rPr lang="en-US" sz="2200" dirty="0"/>
              <a:t>Non-R&amp;P clients enrolled after their 32+ days from program eligibility must receive cash allowance through 120 days from </a:t>
            </a:r>
            <a:r>
              <a:rPr lang="en-US" sz="2200" b="1" u="sng" dirty="0">
                <a:highlight>
                  <a:srgbClr val="FFFF00"/>
                </a:highlight>
              </a:rPr>
              <a:t>enrollment</a:t>
            </a:r>
            <a:r>
              <a:rPr lang="en-US" sz="2200" dirty="0"/>
              <a:t> or until income renders the case self-sufficient.  </a:t>
            </a:r>
          </a:p>
          <a:p>
            <a:pPr marL="742950" lvl="1" indent="-285750">
              <a:spcAft>
                <a:spcPts val="1200"/>
              </a:spcAft>
              <a:buFont typeface="Arial" panose="020B0604020202020204" pitchFamily="34" charset="0"/>
              <a:buChar char="•"/>
            </a:pPr>
            <a:endParaRPr lang="en-US" sz="2200" dirty="0"/>
          </a:p>
          <a:p>
            <a:pPr marL="342900" indent="-342900">
              <a:spcAft>
                <a:spcPts val="600"/>
              </a:spcAft>
              <a:buFont typeface="Arial" panose="020B0604020202020204" pitchFamily="34" charset="0"/>
              <a:buChar char="•"/>
            </a:pPr>
            <a:r>
              <a:rPr lang="en-US" sz="2200" dirty="0"/>
              <a:t>Per capita increase of </a:t>
            </a:r>
            <a:r>
              <a:rPr lang="en-US" sz="2200" dirty="0">
                <a:highlight>
                  <a:srgbClr val="FFFF00"/>
                </a:highlight>
              </a:rPr>
              <a:t>$76 </a:t>
            </a:r>
          </a:p>
          <a:p>
            <a:pPr marL="800100" lvl="1" indent="-342900">
              <a:spcAft>
                <a:spcPts val="600"/>
              </a:spcAft>
              <a:buFont typeface="Arial" panose="020B0604020202020204" pitchFamily="34" charset="0"/>
              <a:buChar char="•"/>
            </a:pPr>
            <a:r>
              <a:rPr lang="en-US" sz="2200" b="1" dirty="0"/>
              <a:t>FY19: </a:t>
            </a:r>
            <a:r>
              <a:rPr lang="en-US" sz="2200" dirty="0"/>
              <a:t>$2,288         </a:t>
            </a:r>
            <a:r>
              <a:rPr lang="en-US" sz="2200" b="1" dirty="0"/>
              <a:t>Match: </a:t>
            </a:r>
            <a:r>
              <a:rPr lang="en-US" sz="2200" dirty="0"/>
              <a:t>$1,144</a:t>
            </a:r>
          </a:p>
          <a:p>
            <a:pPr marL="800100" lvl="1" indent="-342900">
              <a:spcAft>
                <a:spcPts val="600"/>
              </a:spcAft>
              <a:buFont typeface="Arial" panose="020B0604020202020204" pitchFamily="34" charset="0"/>
              <a:buChar char="•"/>
            </a:pPr>
            <a:r>
              <a:rPr lang="en-US" sz="2200" b="1" dirty="0">
                <a:highlight>
                  <a:srgbClr val="FFFF00"/>
                </a:highlight>
              </a:rPr>
              <a:t>FY20: </a:t>
            </a:r>
            <a:r>
              <a:rPr lang="en-US" sz="2200" dirty="0">
                <a:highlight>
                  <a:srgbClr val="FFFF00"/>
                </a:highlight>
              </a:rPr>
              <a:t>$2,364         </a:t>
            </a:r>
            <a:r>
              <a:rPr lang="en-US" sz="2200" b="1" dirty="0">
                <a:highlight>
                  <a:srgbClr val="FFFF00"/>
                </a:highlight>
              </a:rPr>
              <a:t>Match: </a:t>
            </a:r>
            <a:r>
              <a:rPr lang="en-US" sz="2200" dirty="0">
                <a:highlight>
                  <a:srgbClr val="FFFF00"/>
                </a:highlight>
              </a:rPr>
              <a:t>$1,182</a:t>
            </a:r>
          </a:p>
          <a:p>
            <a:pPr marL="800100" lvl="1" indent="-342900">
              <a:spcAft>
                <a:spcPts val="600"/>
              </a:spcAft>
              <a:buFont typeface="Arial" panose="020B0604020202020204" pitchFamily="34" charset="0"/>
              <a:buChar char="•"/>
            </a:pPr>
            <a:r>
              <a:rPr lang="en-US" sz="2200" dirty="0"/>
              <a:t>Note: This increase must be used to fund core maintenance assistance services</a:t>
            </a:r>
          </a:p>
          <a:p>
            <a:pPr marL="742950" lvl="1" indent="-285750">
              <a:spcAft>
                <a:spcPts val="1200"/>
              </a:spcAft>
              <a:buFont typeface="Arial" panose="020B0604020202020204" pitchFamily="34" charset="0"/>
              <a:buChar char="•"/>
            </a:pPr>
            <a:endParaRPr lang="en-US" sz="2200" dirty="0"/>
          </a:p>
        </p:txBody>
      </p:sp>
      <p:sp>
        <p:nvSpPr>
          <p:cNvPr id="10" name="TextBox 9">
            <a:extLst>
              <a:ext uri="{FF2B5EF4-FFF2-40B4-BE49-F238E27FC236}">
                <a16:creationId xmlns:a16="http://schemas.microsoft.com/office/drawing/2014/main" id="{99F7721C-23AC-45A1-BD91-77235E550D84}"/>
              </a:ext>
            </a:extLst>
          </p:cNvPr>
          <p:cNvSpPr txBox="1"/>
          <p:nvPr/>
        </p:nvSpPr>
        <p:spPr>
          <a:xfrm>
            <a:off x="1596797" y="1459882"/>
            <a:ext cx="10600466" cy="646331"/>
          </a:xfrm>
          <a:prstGeom prst="rect">
            <a:avLst/>
          </a:prstGeom>
          <a:noFill/>
        </p:spPr>
        <p:txBody>
          <a:bodyPr wrap="none" rtlCol="0">
            <a:spAutoFit/>
          </a:bodyPr>
          <a:lstStyle/>
          <a:p>
            <a:r>
              <a:rPr lang="en-US" sz="3600" b="1" dirty="0"/>
              <a:t>Per Capita Increase &amp; Minimum Cash Allowance (p.10)</a:t>
            </a:r>
          </a:p>
        </p:txBody>
      </p:sp>
    </p:spTree>
    <p:extLst>
      <p:ext uri="{BB962C8B-B14F-4D97-AF65-F5344CB8AC3E}">
        <p14:creationId xmlns:p14="http://schemas.microsoft.com/office/powerpoint/2010/main" val="192472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71963"/>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#3</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8" name="TextBox 7">
            <a:extLst>
              <a:ext uri="{FF2B5EF4-FFF2-40B4-BE49-F238E27FC236}">
                <a16:creationId xmlns:a16="http://schemas.microsoft.com/office/drawing/2014/main" id="{998FE14A-0B87-4FF0-8F19-07C27E0E07C0}"/>
              </a:ext>
            </a:extLst>
          </p:cNvPr>
          <p:cNvSpPr txBox="1"/>
          <p:nvPr/>
        </p:nvSpPr>
        <p:spPr>
          <a:xfrm>
            <a:off x="1596797" y="2220694"/>
            <a:ext cx="10155144" cy="4616648"/>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US" sz="2200" b="1" u="sng" dirty="0">
                <a:solidFill>
                  <a:srgbClr val="00503D"/>
                </a:solidFill>
              </a:rPr>
              <a:t>Citation: </a:t>
            </a:r>
            <a:r>
              <a:rPr lang="en-US" sz="2200" dirty="0"/>
              <a:t>“At least one member of the case unit must be </a:t>
            </a:r>
            <a:r>
              <a:rPr lang="en-US" sz="2200" u="sng" dirty="0">
                <a:highlight>
                  <a:srgbClr val="FFFF00"/>
                </a:highlight>
              </a:rPr>
              <a:t>expected to be employable prior to the end of the 180-day service period</a:t>
            </a:r>
            <a:r>
              <a:rPr lang="en-US" sz="2200" dirty="0"/>
              <a:t>, and all other case members must otherwise be MG eligible.”</a:t>
            </a:r>
          </a:p>
          <a:p>
            <a:pPr lvl="1">
              <a:spcAft>
                <a:spcPts val="600"/>
              </a:spcAft>
            </a:pPr>
            <a:endParaRPr lang="en-US" sz="2200" dirty="0"/>
          </a:p>
          <a:p>
            <a:pPr marL="742950" lvl="1" indent="-285750">
              <a:spcAft>
                <a:spcPts val="600"/>
              </a:spcAft>
              <a:buFont typeface="Arial" panose="020B0604020202020204" pitchFamily="34" charset="0"/>
              <a:buChar char="•"/>
            </a:pPr>
            <a:r>
              <a:rPr lang="en-US" sz="2200" b="1" u="sng" dirty="0">
                <a:solidFill>
                  <a:srgbClr val="00503D"/>
                </a:solidFill>
              </a:rPr>
              <a:t>What this means: </a:t>
            </a:r>
            <a:r>
              <a:rPr lang="en-US" sz="2200" dirty="0"/>
              <a:t>MG providers must have a reasonable expectation that a client will receive his/her EAD by the end of the MG service period. </a:t>
            </a:r>
          </a:p>
          <a:p>
            <a:pPr lvl="1">
              <a:spcAft>
                <a:spcPts val="600"/>
              </a:spcAft>
            </a:pPr>
            <a:endParaRPr lang="en-US" sz="2200" dirty="0"/>
          </a:p>
          <a:p>
            <a:pPr marL="742950" lvl="1" indent="-285750">
              <a:spcAft>
                <a:spcPts val="600"/>
              </a:spcAft>
              <a:buFont typeface="Arial" panose="020B0604020202020204" pitchFamily="34" charset="0"/>
              <a:buChar char="•"/>
            </a:pPr>
            <a:r>
              <a:rPr lang="en-US" sz="2200" b="1" u="sng" dirty="0">
                <a:solidFill>
                  <a:srgbClr val="00503D"/>
                </a:solidFill>
              </a:rPr>
              <a:t>Reminders: </a:t>
            </a:r>
          </a:p>
          <a:p>
            <a:pPr marL="1257300" lvl="2" indent="-342900">
              <a:spcAft>
                <a:spcPts val="600"/>
              </a:spcAft>
              <a:buFont typeface="Wingdings" panose="05000000000000000000" pitchFamily="2" charset="2"/>
              <a:buChar char="§"/>
            </a:pPr>
            <a:r>
              <a:rPr lang="en-US" sz="2200" dirty="0"/>
              <a:t>Clients </a:t>
            </a:r>
            <a:r>
              <a:rPr lang="en-US" sz="2200" b="1" u="sng" dirty="0"/>
              <a:t>may not</a:t>
            </a:r>
            <a:r>
              <a:rPr lang="en-US" sz="2200" dirty="0"/>
              <a:t> be placed in employment until they have work authorization (ORR Policy Letter #19-06)</a:t>
            </a:r>
          </a:p>
          <a:p>
            <a:pPr marL="1257300" lvl="2" indent="-342900">
              <a:spcAft>
                <a:spcPts val="600"/>
              </a:spcAft>
              <a:buFont typeface="Wingdings" panose="05000000000000000000" pitchFamily="2" charset="2"/>
              <a:buChar char="§"/>
            </a:pPr>
            <a:r>
              <a:rPr lang="en-US" sz="2200" dirty="0"/>
              <a:t>Clients </a:t>
            </a:r>
            <a:r>
              <a:rPr lang="en-US" sz="2200" b="1" u="sng" dirty="0"/>
              <a:t>may not</a:t>
            </a:r>
            <a:r>
              <a:rPr lang="en-US" sz="2200" dirty="0"/>
              <a:t> be counted as self-sufficient if they do not have work authorization</a:t>
            </a:r>
          </a:p>
        </p:txBody>
      </p:sp>
      <p:sp>
        <p:nvSpPr>
          <p:cNvPr id="10" name="TextBox 9">
            <a:extLst>
              <a:ext uri="{FF2B5EF4-FFF2-40B4-BE49-F238E27FC236}">
                <a16:creationId xmlns:a16="http://schemas.microsoft.com/office/drawing/2014/main" id="{99F7721C-23AC-45A1-BD91-77235E550D84}"/>
              </a:ext>
            </a:extLst>
          </p:cNvPr>
          <p:cNvSpPr txBox="1"/>
          <p:nvPr/>
        </p:nvSpPr>
        <p:spPr>
          <a:xfrm>
            <a:off x="1596797" y="1574363"/>
            <a:ext cx="8366778" cy="646331"/>
          </a:xfrm>
          <a:prstGeom prst="rect">
            <a:avLst/>
          </a:prstGeom>
          <a:noFill/>
        </p:spPr>
        <p:txBody>
          <a:bodyPr wrap="none" rtlCol="0">
            <a:spAutoFit/>
          </a:bodyPr>
          <a:lstStyle/>
          <a:p>
            <a:r>
              <a:rPr lang="en-US" sz="3600" b="1" dirty="0"/>
              <a:t>Enrollment Criteria and Employability (p.5)</a:t>
            </a:r>
          </a:p>
        </p:txBody>
      </p:sp>
    </p:spTree>
    <p:extLst>
      <p:ext uri="{BB962C8B-B14F-4D97-AF65-F5344CB8AC3E}">
        <p14:creationId xmlns:p14="http://schemas.microsoft.com/office/powerpoint/2010/main" val="3295554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71963"/>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#4</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8" name="TextBox 7">
            <a:extLst>
              <a:ext uri="{FF2B5EF4-FFF2-40B4-BE49-F238E27FC236}">
                <a16:creationId xmlns:a16="http://schemas.microsoft.com/office/drawing/2014/main" id="{998FE14A-0B87-4FF0-8F19-07C27E0E07C0}"/>
              </a:ext>
            </a:extLst>
          </p:cNvPr>
          <p:cNvSpPr txBox="1"/>
          <p:nvPr/>
        </p:nvSpPr>
        <p:spPr>
          <a:xfrm>
            <a:off x="1596797" y="2220694"/>
            <a:ext cx="10155144" cy="4878259"/>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US" sz="2200" b="1" u="sng" dirty="0">
                <a:solidFill>
                  <a:srgbClr val="00503D"/>
                </a:solidFill>
              </a:rPr>
              <a:t>Citation: </a:t>
            </a:r>
            <a:r>
              <a:rPr lang="en-US" sz="2200" dirty="0"/>
              <a:t>“Each Matching Grant Program case file will document the following processes and/or services….Pre-enrollment analysis </a:t>
            </a:r>
            <a:r>
              <a:rPr lang="en-US" sz="2200" dirty="0">
                <a:highlight>
                  <a:srgbClr val="FFFF00"/>
                </a:highlight>
              </a:rPr>
              <a:t>document showing </a:t>
            </a:r>
            <a:r>
              <a:rPr lang="en-US" sz="2200" dirty="0"/>
              <a:t>that the prospective case has been presented all available options, prior to choosing MG enrollment.”</a:t>
            </a:r>
          </a:p>
          <a:p>
            <a:pPr lvl="1">
              <a:spcAft>
                <a:spcPts val="600"/>
              </a:spcAft>
            </a:pPr>
            <a:endParaRPr lang="en-US" sz="2200" dirty="0"/>
          </a:p>
          <a:p>
            <a:pPr marL="742950" lvl="1" indent="-285750">
              <a:spcAft>
                <a:spcPts val="600"/>
              </a:spcAft>
              <a:buFont typeface="Arial" panose="020B0604020202020204" pitchFamily="34" charset="0"/>
              <a:buChar char="•"/>
            </a:pPr>
            <a:r>
              <a:rPr lang="en-US" sz="2200" b="1" u="sng" dirty="0">
                <a:solidFill>
                  <a:srgbClr val="00503D"/>
                </a:solidFill>
              </a:rPr>
              <a:t>What this means:</a:t>
            </a:r>
            <a:r>
              <a:rPr lang="en-US" sz="2200" b="1" dirty="0">
                <a:solidFill>
                  <a:srgbClr val="00503D"/>
                </a:solidFill>
              </a:rPr>
              <a:t> </a:t>
            </a:r>
            <a:r>
              <a:rPr lang="en-US" sz="2200" dirty="0"/>
              <a:t>In addition to explaining the difference between MG and other available service options (RCA, TANF etc.) to the client, you must also provide a written document explaining the differences to the client. This document should be individualized to the case and a copy must be stored in the case file. </a:t>
            </a:r>
          </a:p>
          <a:p>
            <a:pPr marL="742950" lvl="1" indent="-285750">
              <a:spcAft>
                <a:spcPts val="600"/>
              </a:spcAft>
              <a:buFont typeface="Arial" panose="020B0604020202020204" pitchFamily="34" charset="0"/>
              <a:buChar char="•"/>
            </a:pPr>
            <a:endParaRPr lang="en-US" sz="2200" dirty="0"/>
          </a:p>
          <a:p>
            <a:pPr marL="742950" lvl="1" indent="-285750">
              <a:spcAft>
                <a:spcPts val="600"/>
              </a:spcAft>
              <a:buFont typeface="Arial" panose="020B0604020202020204" pitchFamily="34" charset="0"/>
              <a:buChar char="•"/>
            </a:pPr>
            <a:r>
              <a:rPr lang="en-US" sz="2200" b="1" u="sng" dirty="0">
                <a:solidFill>
                  <a:srgbClr val="00503D"/>
                </a:solidFill>
              </a:rPr>
              <a:t>Resource:</a:t>
            </a:r>
            <a:r>
              <a:rPr lang="en-US" sz="2200" dirty="0">
                <a:solidFill>
                  <a:srgbClr val="00503D"/>
                </a:solidFill>
              </a:rPr>
              <a:t> </a:t>
            </a:r>
            <a:r>
              <a:rPr lang="en-US" sz="2200" dirty="0"/>
              <a:t>If you have a sample Pre-enrollment analysis document you would like to share with the network please send it to </a:t>
            </a:r>
            <a:r>
              <a:rPr lang="en-US" sz="2200" dirty="0">
                <a:hlinkClick r:id="rId5"/>
              </a:rPr>
              <a:t>MRSMatchGrant@USCCB.org</a:t>
            </a:r>
            <a:r>
              <a:rPr lang="en-US" sz="2200" dirty="0"/>
              <a:t> </a:t>
            </a:r>
          </a:p>
          <a:p>
            <a:pPr lvl="1">
              <a:spcAft>
                <a:spcPts val="600"/>
              </a:spcAft>
            </a:pPr>
            <a:endParaRPr lang="en-US" sz="2200" dirty="0"/>
          </a:p>
        </p:txBody>
      </p:sp>
      <p:sp>
        <p:nvSpPr>
          <p:cNvPr id="10" name="TextBox 9">
            <a:extLst>
              <a:ext uri="{FF2B5EF4-FFF2-40B4-BE49-F238E27FC236}">
                <a16:creationId xmlns:a16="http://schemas.microsoft.com/office/drawing/2014/main" id="{99F7721C-23AC-45A1-BD91-77235E550D84}"/>
              </a:ext>
            </a:extLst>
          </p:cNvPr>
          <p:cNvSpPr txBox="1"/>
          <p:nvPr/>
        </p:nvSpPr>
        <p:spPr>
          <a:xfrm>
            <a:off x="1596797" y="1574363"/>
            <a:ext cx="7850291" cy="646331"/>
          </a:xfrm>
          <a:prstGeom prst="rect">
            <a:avLst/>
          </a:prstGeom>
          <a:noFill/>
        </p:spPr>
        <p:txBody>
          <a:bodyPr wrap="none" rtlCol="0">
            <a:spAutoFit/>
          </a:bodyPr>
          <a:lstStyle/>
          <a:p>
            <a:r>
              <a:rPr lang="en-US" sz="3600" b="1" dirty="0"/>
              <a:t>Pre-enrollment Analysis Document (p.6)</a:t>
            </a:r>
          </a:p>
        </p:txBody>
      </p:sp>
    </p:spTree>
    <p:extLst>
      <p:ext uri="{BB962C8B-B14F-4D97-AF65-F5344CB8AC3E}">
        <p14:creationId xmlns:p14="http://schemas.microsoft.com/office/powerpoint/2010/main" val="2296842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Content Placeholder 8" descr="Checklist RTL">
            <a:extLst>
              <a:ext uri="{FF2B5EF4-FFF2-40B4-BE49-F238E27FC236}">
                <a16:creationId xmlns:a16="http://schemas.microsoft.com/office/drawing/2014/main" id="{3DB05089-8790-49A1-90CD-3C384D293033}"/>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16" name="Title 1">
            <a:extLst>
              <a:ext uri="{FF2B5EF4-FFF2-40B4-BE49-F238E27FC236}">
                <a16:creationId xmlns:a16="http://schemas.microsoft.com/office/drawing/2014/main" id="{45DA6F80-A86A-4F1A-945C-DDCE9501EDBF}"/>
              </a:ext>
            </a:extLst>
          </p:cNvPr>
          <p:cNvSpPr>
            <a:spLocks noGrp="1"/>
          </p:cNvSpPr>
          <p:nvPr>
            <p:ph type="title"/>
          </p:nvPr>
        </p:nvSpPr>
        <p:spPr>
          <a:xfrm>
            <a:off x="1374704" y="371963"/>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#4</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C353F684-EB0B-494B-BF6D-6EF330F40F4E}"/>
              </a:ext>
            </a:extLst>
          </p:cNvPr>
          <p:cNvPicPr>
            <a:picLocks noChangeAspect="1"/>
          </p:cNvPicPr>
          <p:nvPr/>
        </p:nvPicPr>
        <p:blipFill>
          <a:blip r:embed="rId5"/>
          <a:stretch>
            <a:fillRect/>
          </a:stretch>
        </p:blipFill>
        <p:spPr>
          <a:xfrm>
            <a:off x="506454" y="1816551"/>
            <a:ext cx="5562600" cy="4019550"/>
          </a:xfrm>
          <a:prstGeom prst="rect">
            <a:avLst/>
          </a:prstGeom>
        </p:spPr>
      </p:pic>
      <p:pic>
        <p:nvPicPr>
          <p:cNvPr id="5" name="Picture 4">
            <a:extLst>
              <a:ext uri="{FF2B5EF4-FFF2-40B4-BE49-F238E27FC236}">
                <a16:creationId xmlns:a16="http://schemas.microsoft.com/office/drawing/2014/main" id="{F73FB47F-418A-421F-A2B7-A1A60E852D10}"/>
              </a:ext>
            </a:extLst>
          </p:cNvPr>
          <p:cNvPicPr>
            <a:picLocks noChangeAspect="1"/>
          </p:cNvPicPr>
          <p:nvPr/>
        </p:nvPicPr>
        <p:blipFill>
          <a:blip r:embed="rId6"/>
          <a:stretch>
            <a:fillRect/>
          </a:stretch>
        </p:blipFill>
        <p:spPr>
          <a:xfrm>
            <a:off x="6096000" y="2579837"/>
            <a:ext cx="5686425" cy="3324225"/>
          </a:xfrm>
          <a:prstGeom prst="rect">
            <a:avLst/>
          </a:prstGeom>
        </p:spPr>
      </p:pic>
    </p:spTree>
    <p:extLst>
      <p:ext uri="{BB962C8B-B14F-4D97-AF65-F5344CB8AC3E}">
        <p14:creationId xmlns:p14="http://schemas.microsoft.com/office/powerpoint/2010/main" val="1019662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155283"/>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#5</a:t>
            </a: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8" name="TextBox 7">
            <a:extLst>
              <a:ext uri="{FF2B5EF4-FFF2-40B4-BE49-F238E27FC236}">
                <a16:creationId xmlns:a16="http://schemas.microsoft.com/office/drawing/2014/main" id="{998FE14A-0B87-4FF0-8F19-07C27E0E07C0}"/>
              </a:ext>
            </a:extLst>
          </p:cNvPr>
          <p:cNvSpPr txBox="1"/>
          <p:nvPr/>
        </p:nvSpPr>
        <p:spPr>
          <a:xfrm>
            <a:off x="1596797" y="2220694"/>
            <a:ext cx="10155144" cy="4539704"/>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US" sz="2200" b="1" u="sng" dirty="0">
                <a:solidFill>
                  <a:srgbClr val="00503D"/>
                </a:solidFill>
              </a:rPr>
              <a:t>Citation: </a:t>
            </a:r>
            <a:r>
              <a:rPr lang="en-US" sz="2200" dirty="0"/>
              <a:t>“A Self-Sufficiency Plan (SSP) for the case identifying barriers to early self-sufficiency and employment (if applicable) and </a:t>
            </a:r>
            <a:r>
              <a:rPr lang="en-US" sz="2200" b="1" dirty="0"/>
              <a:t>time-bound strategies </a:t>
            </a:r>
            <a:r>
              <a:rPr lang="en-US" sz="2200" dirty="0"/>
              <a:t>to remove those barriers for </a:t>
            </a:r>
            <a:r>
              <a:rPr lang="en-US" sz="2200" b="1" dirty="0"/>
              <a:t>each member </a:t>
            </a:r>
            <a:r>
              <a:rPr lang="en-US" sz="2200" dirty="0"/>
              <a:t>of the household. SSPs should include </a:t>
            </a:r>
            <a:r>
              <a:rPr lang="en-US" sz="2200" b="1" dirty="0"/>
              <a:t>steps to be taken </a:t>
            </a:r>
            <a:r>
              <a:rPr lang="en-US" sz="2200" dirty="0"/>
              <a:t>by the client, the local MG service provider, and other family members. The SSP must be signed by all members of the household (</a:t>
            </a:r>
            <a:r>
              <a:rPr lang="en-US" sz="2200" b="1" dirty="0">
                <a:highlight>
                  <a:srgbClr val="FFFF00"/>
                </a:highlight>
              </a:rPr>
              <a:t>guardians should signs on behalf of the minors</a:t>
            </a:r>
            <a:r>
              <a:rPr lang="en-US" sz="2200" dirty="0"/>
              <a:t>).”</a:t>
            </a:r>
          </a:p>
          <a:p>
            <a:pPr lvl="1">
              <a:spcAft>
                <a:spcPts val="600"/>
              </a:spcAft>
            </a:pPr>
            <a:endParaRPr lang="en-US" sz="2200" dirty="0"/>
          </a:p>
          <a:p>
            <a:pPr marL="742950" lvl="1" indent="-285750">
              <a:spcAft>
                <a:spcPts val="600"/>
              </a:spcAft>
              <a:buFont typeface="Arial" panose="020B0604020202020204" pitchFamily="34" charset="0"/>
              <a:buChar char="•"/>
            </a:pPr>
            <a:r>
              <a:rPr lang="en-US" sz="2200" b="1" u="sng" dirty="0">
                <a:solidFill>
                  <a:srgbClr val="00503D"/>
                </a:solidFill>
              </a:rPr>
              <a:t>What this means:</a:t>
            </a:r>
            <a:r>
              <a:rPr lang="en-US" sz="2200" b="1" dirty="0">
                <a:solidFill>
                  <a:srgbClr val="00503D"/>
                </a:solidFill>
              </a:rPr>
              <a:t> </a:t>
            </a:r>
            <a:r>
              <a:rPr lang="en-US" sz="2200" dirty="0"/>
              <a:t>ORR reworded the SSP language, however most of the key points remain the same. </a:t>
            </a:r>
          </a:p>
          <a:p>
            <a:pPr lvl="1">
              <a:spcAft>
                <a:spcPts val="600"/>
              </a:spcAft>
            </a:pPr>
            <a:r>
              <a:rPr lang="en-US" sz="2200" dirty="0"/>
              <a:t>  </a:t>
            </a:r>
          </a:p>
          <a:p>
            <a:pPr lvl="1">
              <a:spcAft>
                <a:spcPts val="600"/>
              </a:spcAft>
            </a:pPr>
            <a:r>
              <a:rPr lang="en-US" sz="2200" dirty="0"/>
              <a:t>    Note: guardians must sign SSP pages on behalf of minors.</a:t>
            </a:r>
          </a:p>
          <a:p>
            <a:pPr lvl="1">
              <a:spcAft>
                <a:spcPts val="600"/>
              </a:spcAft>
            </a:pPr>
            <a:endParaRPr lang="en-US" sz="2200" dirty="0"/>
          </a:p>
        </p:txBody>
      </p:sp>
      <p:sp>
        <p:nvSpPr>
          <p:cNvPr id="10" name="TextBox 9">
            <a:extLst>
              <a:ext uri="{FF2B5EF4-FFF2-40B4-BE49-F238E27FC236}">
                <a16:creationId xmlns:a16="http://schemas.microsoft.com/office/drawing/2014/main" id="{99F7721C-23AC-45A1-BD91-77235E550D84}"/>
              </a:ext>
            </a:extLst>
          </p:cNvPr>
          <p:cNvSpPr txBox="1"/>
          <p:nvPr/>
        </p:nvSpPr>
        <p:spPr>
          <a:xfrm>
            <a:off x="1374704" y="1540860"/>
            <a:ext cx="4499950" cy="584775"/>
          </a:xfrm>
          <a:prstGeom prst="rect">
            <a:avLst/>
          </a:prstGeom>
          <a:noFill/>
        </p:spPr>
        <p:txBody>
          <a:bodyPr wrap="none" rtlCol="0">
            <a:spAutoFit/>
          </a:bodyPr>
          <a:lstStyle/>
          <a:p>
            <a:r>
              <a:rPr lang="en-US" sz="3200" b="1" dirty="0"/>
              <a:t>Self-Sufficiency Plan (p.7)</a:t>
            </a:r>
          </a:p>
        </p:txBody>
      </p:sp>
    </p:spTree>
    <p:extLst>
      <p:ext uri="{BB962C8B-B14F-4D97-AF65-F5344CB8AC3E}">
        <p14:creationId xmlns:p14="http://schemas.microsoft.com/office/powerpoint/2010/main" val="387579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739125"/>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#5</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continued…</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8" name="TextBox 7">
            <a:extLst>
              <a:ext uri="{FF2B5EF4-FFF2-40B4-BE49-F238E27FC236}">
                <a16:creationId xmlns:a16="http://schemas.microsoft.com/office/drawing/2014/main" id="{998FE14A-0B87-4FF0-8F19-07C27E0E07C0}"/>
              </a:ext>
            </a:extLst>
          </p:cNvPr>
          <p:cNvSpPr txBox="1"/>
          <p:nvPr/>
        </p:nvSpPr>
        <p:spPr>
          <a:xfrm>
            <a:off x="1684348" y="2125635"/>
            <a:ext cx="10155144" cy="4047262"/>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US" sz="2200" b="1" u="sng" dirty="0">
                <a:solidFill>
                  <a:srgbClr val="00503D"/>
                </a:solidFill>
              </a:rPr>
              <a:t>Citation: </a:t>
            </a:r>
            <a:r>
              <a:rPr lang="en-US" sz="2200" dirty="0"/>
              <a:t>“Intensive Case Management for all case members will begin immediately upon enrollment and continue through the 180</a:t>
            </a:r>
            <a:r>
              <a:rPr lang="en-US" sz="2200" baseline="30000" dirty="0"/>
              <a:t>th</a:t>
            </a:r>
            <a:r>
              <a:rPr lang="en-US" sz="2200" dirty="0"/>
              <a:t> day for active cases </a:t>
            </a:r>
            <a:r>
              <a:rPr lang="en-US" sz="2200" dirty="0">
                <a:highlight>
                  <a:srgbClr val="FFFF00"/>
                </a:highlight>
              </a:rPr>
              <a:t>as outlined in the Self-Sufficiency Plan</a:t>
            </a:r>
            <a:r>
              <a:rPr lang="en-US" sz="2200" dirty="0"/>
              <a:t>. From the first contact, agency interaction with </a:t>
            </a:r>
            <a:r>
              <a:rPr lang="en-US" sz="2200" dirty="0">
                <a:highlight>
                  <a:srgbClr val="FFFF00"/>
                </a:highlight>
              </a:rPr>
              <a:t>adult case members </a:t>
            </a:r>
            <a:r>
              <a:rPr lang="en-US" sz="2200" dirty="0"/>
              <a:t>will reinforce their motivation and ability to become and remain self-supporting.”</a:t>
            </a:r>
          </a:p>
          <a:p>
            <a:pPr lvl="1">
              <a:spcAft>
                <a:spcPts val="600"/>
              </a:spcAft>
            </a:pPr>
            <a:endParaRPr lang="en-US" sz="2200" dirty="0"/>
          </a:p>
          <a:p>
            <a:pPr marL="742950" lvl="1" indent="-285750">
              <a:spcAft>
                <a:spcPts val="600"/>
              </a:spcAft>
              <a:buFont typeface="Arial" panose="020B0604020202020204" pitchFamily="34" charset="0"/>
              <a:buChar char="•"/>
            </a:pPr>
            <a:r>
              <a:rPr lang="en-US" sz="2200" b="1" u="sng" dirty="0">
                <a:solidFill>
                  <a:srgbClr val="00503D"/>
                </a:solidFill>
              </a:rPr>
              <a:t>What this means:</a:t>
            </a:r>
            <a:r>
              <a:rPr lang="en-US" sz="2200" b="1" dirty="0">
                <a:solidFill>
                  <a:srgbClr val="00503D"/>
                </a:solidFill>
              </a:rPr>
              <a:t> </a:t>
            </a:r>
            <a:r>
              <a:rPr lang="en-US" sz="2200" dirty="0"/>
              <a:t>Intensive case management must be tailored to individual client needs identified in the Self-Sufficiency Plan. ORR is looking for evidence that MG service providers identify individualized barriers to SS and take steps to address those specific needs.</a:t>
            </a:r>
          </a:p>
          <a:p>
            <a:pPr lvl="1">
              <a:spcAft>
                <a:spcPts val="600"/>
              </a:spcAft>
            </a:pPr>
            <a:endParaRPr lang="en-US" sz="2200" dirty="0"/>
          </a:p>
        </p:txBody>
      </p:sp>
      <p:sp>
        <p:nvSpPr>
          <p:cNvPr id="10" name="TextBox 9">
            <a:extLst>
              <a:ext uri="{FF2B5EF4-FFF2-40B4-BE49-F238E27FC236}">
                <a16:creationId xmlns:a16="http://schemas.microsoft.com/office/drawing/2014/main" id="{99F7721C-23AC-45A1-BD91-77235E550D84}"/>
              </a:ext>
            </a:extLst>
          </p:cNvPr>
          <p:cNvSpPr txBox="1"/>
          <p:nvPr/>
        </p:nvSpPr>
        <p:spPr>
          <a:xfrm>
            <a:off x="1374704" y="1540860"/>
            <a:ext cx="10464788" cy="584775"/>
          </a:xfrm>
          <a:prstGeom prst="rect">
            <a:avLst/>
          </a:prstGeom>
          <a:noFill/>
        </p:spPr>
        <p:txBody>
          <a:bodyPr wrap="none" rtlCol="0">
            <a:spAutoFit/>
          </a:bodyPr>
          <a:lstStyle/>
          <a:p>
            <a:r>
              <a:rPr lang="en-US" sz="3200" b="1" dirty="0"/>
              <a:t>Self-Sufficiency Plan and Intensive Case Management (p.6)</a:t>
            </a:r>
          </a:p>
        </p:txBody>
      </p:sp>
    </p:spTree>
    <p:extLst>
      <p:ext uri="{BB962C8B-B14F-4D97-AF65-F5344CB8AC3E}">
        <p14:creationId xmlns:p14="http://schemas.microsoft.com/office/powerpoint/2010/main" val="4171401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#6</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8" name="TextBox 7">
            <a:extLst>
              <a:ext uri="{FF2B5EF4-FFF2-40B4-BE49-F238E27FC236}">
                <a16:creationId xmlns:a16="http://schemas.microsoft.com/office/drawing/2014/main" id="{998FE14A-0B87-4FF0-8F19-07C27E0E07C0}"/>
              </a:ext>
            </a:extLst>
          </p:cNvPr>
          <p:cNvSpPr txBox="1"/>
          <p:nvPr/>
        </p:nvSpPr>
        <p:spPr>
          <a:xfrm>
            <a:off x="1010195" y="1832486"/>
            <a:ext cx="11003993" cy="5447645"/>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US" sz="1850" b="1" u="sng" dirty="0">
                <a:solidFill>
                  <a:srgbClr val="00503D"/>
                </a:solidFill>
              </a:rPr>
              <a:t>Citation: </a:t>
            </a:r>
            <a:r>
              <a:rPr lang="en-US" sz="1850" dirty="0"/>
              <a:t>“As part of the required </a:t>
            </a:r>
            <a:r>
              <a:rPr lang="en-US" sz="1850" dirty="0">
                <a:highlight>
                  <a:srgbClr val="FFFF00"/>
                </a:highlight>
              </a:rPr>
              <a:t>client financial literacy training </a:t>
            </a:r>
            <a:r>
              <a:rPr lang="en-US" sz="1850" dirty="0"/>
              <a:t>and to aid in the determination of case self-sufficiency, each case file will include a household budget. The budget, translated if necessary and prepared with and signed by all adult case members, will include itemized expenses and income (with sources specified) necessary to cover such expenses. The budget should reflect the household’s actual financial situation (including any known tax obligations) and </a:t>
            </a:r>
            <a:r>
              <a:rPr lang="en-US" sz="1850" dirty="0">
                <a:highlight>
                  <a:srgbClr val="FFFF00"/>
                </a:highlight>
              </a:rPr>
              <a:t>should be adjusted throughout the MG Service Period to reflect the changes in the case’s financial situation. The budget must include a self-sufficiency determination by the local service provider at day 120 and at the close of the MG service period.”</a:t>
            </a:r>
          </a:p>
          <a:p>
            <a:pPr lvl="1">
              <a:spcAft>
                <a:spcPts val="600"/>
              </a:spcAft>
            </a:pPr>
            <a:endParaRPr lang="en-US" sz="1850" dirty="0"/>
          </a:p>
          <a:p>
            <a:pPr marL="742950" lvl="1" indent="-285750">
              <a:spcAft>
                <a:spcPts val="600"/>
              </a:spcAft>
              <a:buFont typeface="Arial" panose="020B0604020202020204" pitchFamily="34" charset="0"/>
              <a:buChar char="•"/>
            </a:pPr>
            <a:r>
              <a:rPr lang="en-US" sz="1850" b="1" u="sng" dirty="0">
                <a:solidFill>
                  <a:srgbClr val="00503D"/>
                </a:solidFill>
              </a:rPr>
              <a:t>What this means:</a:t>
            </a:r>
            <a:r>
              <a:rPr lang="en-US" sz="1850" dirty="0">
                <a:solidFill>
                  <a:srgbClr val="00503D"/>
                </a:solidFill>
              </a:rPr>
              <a:t> </a:t>
            </a:r>
            <a:r>
              <a:rPr lang="en-US" sz="1850" dirty="0"/>
              <a:t>ORR expects budgets to be created upon enrollment, on day 120, and day 180, and updated throughout the service period with any significant changes to the case’s financial situation. The budget must have space for a self-sufficiency determination at days 120 and 180. All budgets should be prepared with, and signed by the adult clients. </a:t>
            </a:r>
          </a:p>
          <a:p>
            <a:pPr lvl="1">
              <a:spcAft>
                <a:spcPts val="600"/>
              </a:spcAft>
            </a:pPr>
            <a:endParaRPr lang="en-US" sz="1850" dirty="0"/>
          </a:p>
          <a:p>
            <a:pPr marL="742950" lvl="1" indent="-285750">
              <a:spcAft>
                <a:spcPts val="600"/>
              </a:spcAft>
              <a:buFont typeface="Arial" panose="020B0604020202020204" pitchFamily="34" charset="0"/>
              <a:buChar char="•"/>
            </a:pPr>
            <a:r>
              <a:rPr lang="en-US" sz="1850" b="1" u="sng" dirty="0">
                <a:solidFill>
                  <a:srgbClr val="00503D"/>
                </a:solidFill>
              </a:rPr>
              <a:t>Reminder:</a:t>
            </a:r>
            <a:r>
              <a:rPr lang="en-US" sz="1850" b="1" dirty="0">
                <a:solidFill>
                  <a:srgbClr val="00503D"/>
                </a:solidFill>
              </a:rPr>
              <a:t> </a:t>
            </a:r>
            <a:r>
              <a:rPr lang="en-US" sz="1850" dirty="0"/>
              <a:t>Any budgets created after a client becomes employed must be based off of paystubs. It must be evident from pay stubs in the file how staff calculated net income.</a:t>
            </a:r>
          </a:p>
          <a:p>
            <a:pPr marL="742950" lvl="1" indent="-285750">
              <a:spcAft>
                <a:spcPts val="600"/>
              </a:spcAft>
              <a:buFont typeface="Arial" panose="020B0604020202020204" pitchFamily="34" charset="0"/>
              <a:buChar char="•"/>
            </a:pPr>
            <a:endParaRPr lang="en-US" sz="1900" dirty="0"/>
          </a:p>
        </p:txBody>
      </p:sp>
      <p:sp>
        <p:nvSpPr>
          <p:cNvPr id="10" name="TextBox 9">
            <a:extLst>
              <a:ext uri="{FF2B5EF4-FFF2-40B4-BE49-F238E27FC236}">
                <a16:creationId xmlns:a16="http://schemas.microsoft.com/office/drawing/2014/main" id="{99F7721C-23AC-45A1-BD91-77235E550D84}"/>
              </a:ext>
            </a:extLst>
          </p:cNvPr>
          <p:cNvSpPr txBox="1"/>
          <p:nvPr/>
        </p:nvSpPr>
        <p:spPr>
          <a:xfrm>
            <a:off x="1409336" y="1344787"/>
            <a:ext cx="3130665" cy="553998"/>
          </a:xfrm>
          <a:prstGeom prst="rect">
            <a:avLst/>
          </a:prstGeom>
          <a:noFill/>
        </p:spPr>
        <p:txBody>
          <a:bodyPr wrap="none" rtlCol="0">
            <a:spAutoFit/>
          </a:bodyPr>
          <a:lstStyle/>
          <a:p>
            <a:r>
              <a:rPr lang="en-US" sz="3000" b="1" dirty="0"/>
              <a:t>Case Budgets (p.7)</a:t>
            </a:r>
          </a:p>
        </p:txBody>
      </p:sp>
    </p:spTree>
    <p:extLst>
      <p:ext uri="{BB962C8B-B14F-4D97-AF65-F5344CB8AC3E}">
        <p14:creationId xmlns:p14="http://schemas.microsoft.com/office/powerpoint/2010/main" val="3467512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#7</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8" name="TextBox 7">
            <a:extLst>
              <a:ext uri="{FF2B5EF4-FFF2-40B4-BE49-F238E27FC236}">
                <a16:creationId xmlns:a16="http://schemas.microsoft.com/office/drawing/2014/main" id="{998FE14A-0B87-4FF0-8F19-07C27E0E07C0}"/>
              </a:ext>
            </a:extLst>
          </p:cNvPr>
          <p:cNvSpPr txBox="1"/>
          <p:nvPr/>
        </p:nvSpPr>
        <p:spPr>
          <a:xfrm>
            <a:off x="1381423" y="2236362"/>
            <a:ext cx="10497068" cy="4632037"/>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US" sz="2000" b="1" u="sng" dirty="0">
                <a:solidFill>
                  <a:srgbClr val="00503D"/>
                </a:solidFill>
              </a:rPr>
              <a:t>Citation:</a:t>
            </a:r>
            <a:r>
              <a:rPr lang="en-US" sz="2000" b="1" dirty="0">
                <a:solidFill>
                  <a:srgbClr val="00503D"/>
                </a:solidFill>
              </a:rPr>
              <a:t> </a:t>
            </a:r>
            <a:r>
              <a:rPr lang="en-US" sz="2000" dirty="0"/>
              <a:t> “For non-R&amp;P cases a home visit must be completed to ensure that all housing meets local safety and hygiene standards.”</a:t>
            </a:r>
          </a:p>
          <a:p>
            <a:pPr lvl="1">
              <a:spcAft>
                <a:spcPts val="600"/>
              </a:spcAft>
            </a:pPr>
            <a:endParaRPr lang="en-US" sz="2000" dirty="0"/>
          </a:p>
          <a:p>
            <a:pPr marL="742950" lvl="1" indent="-285750">
              <a:spcAft>
                <a:spcPts val="600"/>
              </a:spcAft>
              <a:buFont typeface="Arial" panose="020B0604020202020204" pitchFamily="34" charset="0"/>
              <a:buChar char="•"/>
            </a:pPr>
            <a:r>
              <a:rPr lang="en-US" sz="2000" b="1" u="sng" dirty="0">
                <a:solidFill>
                  <a:srgbClr val="00503D"/>
                </a:solidFill>
              </a:rPr>
              <a:t>What this means:</a:t>
            </a:r>
            <a:r>
              <a:rPr lang="en-US" sz="2000" dirty="0">
                <a:solidFill>
                  <a:srgbClr val="00503D"/>
                </a:solidFill>
              </a:rPr>
              <a:t> </a:t>
            </a:r>
            <a:r>
              <a:rPr lang="en-US" sz="2000" dirty="0"/>
              <a:t>Your site must conduct a home safety visit for </a:t>
            </a:r>
            <a:r>
              <a:rPr lang="en-US" sz="2000" b="1" u="sng" dirty="0"/>
              <a:t>all</a:t>
            </a:r>
            <a:r>
              <a:rPr lang="en-US" sz="2000" dirty="0"/>
              <a:t> non-R&amp;P clients, and ensure clients are living in suitable living conditions. The local service provider should assist the client with buying any necessary items that would make their housing meet local safety and hygiene standards (e.g. a bed) or by assisting them with finding a new apartment/home. </a:t>
            </a:r>
          </a:p>
          <a:p>
            <a:pPr marL="742950" lvl="1" indent="-285750">
              <a:spcAft>
                <a:spcPts val="600"/>
              </a:spcAft>
              <a:buFont typeface="Arial" panose="020B0604020202020204" pitchFamily="34" charset="0"/>
              <a:buChar char="•"/>
            </a:pPr>
            <a:endParaRPr lang="en-US" sz="2000" dirty="0"/>
          </a:p>
          <a:p>
            <a:pPr marL="742950" lvl="1" indent="-285750">
              <a:spcAft>
                <a:spcPts val="600"/>
              </a:spcAft>
              <a:buFont typeface="Arial" panose="020B0604020202020204" pitchFamily="34" charset="0"/>
              <a:buChar char="•"/>
            </a:pPr>
            <a:r>
              <a:rPr lang="en-US" sz="2000" b="1" u="sng" dirty="0">
                <a:solidFill>
                  <a:srgbClr val="00503D"/>
                </a:solidFill>
              </a:rPr>
              <a:t>New Requirement:</a:t>
            </a:r>
            <a:r>
              <a:rPr lang="en-US" sz="2000" b="1" dirty="0">
                <a:solidFill>
                  <a:srgbClr val="00503D"/>
                </a:solidFill>
              </a:rPr>
              <a:t> </a:t>
            </a:r>
          </a:p>
          <a:p>
            <a:pPr marL="1200150" lvl="2" indent="-285750">
              <a:spcAft>
                <a:spcPts val="600"/>
              </a:spcAft>
              <a:buFont typeface="Arial" panose="020B0604020202020204" pitchFamily="34" charset="0"/>
              <a:buChar char="•"/>
            </a:pPr>
            <a:r>
              <a:rPr lang="en-US" sz="2000" dirty="0"/>
              <a:t>Home visits for non-R&amp;P clients must be conducted within 30 days of enrollment</a:t>
            </a:r>
          </a:p>
          <a:p>
            <a:pPr marL="1200150" lvl="2" indent="-285750">
              <a:spcAft>
                <a:spcPts val="600"/>
              </a:spcAft>
              <a:buFont typeface="Arial" panose="020B0604020202020204" pitchFamily="34" charset="0"/>
              <a:buChar char="•"/>
            </a:pPr>
            <a:r>
              <a:rPr lang="en-US" sz="2000" dirty="0"/>
              <a:t>Use the R&amp;P Home Safety Checklist to summarize your findings</a:t>
            </a:r>
          </a:p>
          <a:p>
            <a:pPr marL="1200150" lvl="2" indent="-285750">
              <a:spcAft>
                <a:spcPts val="600"/>
              </a:spcAft>
              <a:buFont typeface="Arial" panose="020B0604020202020204" pitchFamily="34" charset="0"/>
              <a:buChar char="•"/>
            </a:pPr>
            <a:r>
              <a:rPr lang="en-US" sz="2000" dirty="0"/>
              <a:t>Detailed case notes must reflect both the home visit and any efforts made to remedy unsafe/unclean housing. </a:t>
            </a:r>
          </a:p>
        </p:txBody>
      </p:sp>
      <p:sp>
        <p:nvSpPr>
          <p:cNvPr id="10" name="TextBox 9">
            <a:extLst>
              <a:ext uri="{FF2B5EF4-FFF2-40B4-BE49-F238E27FC236}">
                <a16:creationId xmlns:a16="http://schemas.microsoft.com/office/drawing/2014/main" id="{99F7721C-23AC-45A1-BD91-77235E550D84}"/>
              </a:ext>
            </a:extLst>
          </p:cNvPr>
          <p:cNvSpPr txBox="1"/>
          <p:nvPr/>
        </p:nvSpPr>
        <p:spPr>
          <a:xfrm>
            <a:off x="1374704" y="1540860"/>
            <a:ext cx="3400290" cy="584775"/>
          </a:xfrm>
          <a:prstGeom prst="rect">
            <a:avLst/>
          </a:prstGeom>
          <a:noFill/>
        </p:spPr>
        <p:txBody>
          <a:bodyPr wrap="none" rtlCol="0">
            <a:spAutoFit/>
          </a:bodyPr>
          <a:lstStyle/>
          <a:p>
            <a:r>
              <a:rPr lang="en-US" sz="3200" b="1" dirty="0"/>
              <a:t>Home Visits (p. 10)</a:t>
            </a:r>
          </a:p>
        </p:txBody>
      </p:sp>
    </p:spTree>
    <p:extLst>
      <p:ext uri="{BB962C8B-B14F-4D97-AF65-F5344CB8AC3E}">
        <p14:creationId xmlns:p14="http://schemas.microsoft.com/office/powerpoint/2010/main" val="3768838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#8</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8" name="TextBox 7">
            <a:extLst>
              <a:ext uri="{FF2B5EF4-FFF2-40B4-BE49-F238E27FC236}">
                <a16:creationId xmlns:a16="http://schemas.microsoft.com/office/drawing/2014/main" id="{998FE14A-0B87-4FF0-8F19-07C27E0E07C0}"/>
              </a:ext>
            </a:extLst>
          </p:cNvPr>
          <p:cNvSpPr txBox="1"/>
          <p:nvPr/>
        </p:nvSpPr>
        <p:spPr>
          <a:xfrm>
            <a:off x="1517120" y="2681465"/>
            <a:ext cx="10497068" cy="3293209"/>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US" sz="2200" b="1" u="sng" dirty="0">
                <a:solidFill>
                  <a:srgbClr val="00503D"/>
                </a:solidFill>
              </a:rPr>
              <a:t>Citation: </a:t>
            </a:r>
            <a:r>
              <a:rPr lang="en-US" sz="2200" dirty="0"/>
              <a:t>“The MG service provider must “ensure the utmost protection of any personally identifiable information (PII) collected and maintained in the implementation of the MG Program per Policy Letters #17-02 and #20-02 available on the ORR website.”</a:t>
            </a:r>
          </a:p>
          <a:p>
            <a:pPr marL="742950" lvl="1" indent="-285750">
              <a:spcAft>
                <a:spcPts val="600"/>
              </a:spcAft>
              <a:buFont typeface="Arial" panose="020B0604020202020204" pitchFamily="34" charset="0"/>
              <a:buChar char="•"/>
            </a:pPr>
            <a:endParaRPr lang="en-US" sz="2200" dirty="0"/>
          </a:p>
          <a:p>
            <a:pPr marL="742950" lvl="1" indent="-285750">
              <a:spcAft>
                <a:spcPts val="600"/>
              </a:spcAft>
              <a:buFont typeface="Arial" panose="020B0604020202020204" pitchFamily="34" charset="0"/>
              <a:buChar char="•"/>
            </a:pPr>
            <a:r>
              <a:rPr lang="en-US" sz="2200" b="1" u="sng" dirty="0">
                <a:solidFill>
                  <a:srgbClr val="00503D"/>
                </a:solidFill>
              </a:rPr>
              <a:t>What this means:</a:t>
            </a:r>
            <a:r>
              <a:rPr lang="en-US" sz="2200" dirty="0">
                <a:solidFill>
                  <a:srgbClr val="00503D"/>
                </a:solidFill>
              </a:rPr>
              <a:t> </a:t>
            </a:r>
            <a:r>
              <a:rPr lang="en-US" sz="2200" dirty="0"/>
              <a:t>Your site must review Policy Letters #17-02 and #20-02 and ensure you are acting in accordance with their requirements. Ensure you are taking adequate precautions to protect client information, including through emails. Contact your FSC if you would like to discuss how to protect client information. </a:t>
            </a:r>
          </a:p>
        </p:txBody>
      </p:sp>
      <p:sp>
        <p:nvSpPr>
          <p:cNvPr id="10" name="TextBox 9">
            <a:extLst>
              <a:ext uri="{FF2B5EF4-FFF2-40B4-BE49-F238E27FC236}">
                <a16:creationId xmlns:a16="http://schemas.microsoft.com/office/drawing/2014/main" id="{99F7721C-23AC-45A1-BD91-77235E550D84}"/>
              </a:ext>
            </a:extLst>
          </p:cNvPr>
          <p:cNvSpPr txBox="1"/>
          <p:nvPr/>
        </p:nvSpPr>
        <p:spPr>
          <a:xfrm>
            <a:off x="1374704" y="1540860"/>
            <a:ext cx="7308091" cy="584775"/>
          </a:xfrm>
          <a:prstGeom prst="rect">
            <a:avLst/>
          </a:prstGeom>
          <a:noFill/>
        </p:spPr>
        <p:txBody>
          <a:bodyPr wrap="none" rtlCol="0">
            <a:spAutoFit/>
          </a:bodyPr>
          <a:lstStyle/>
          <a:p>
            <a:r>
              <a:rPr lang="en-US" sz="3200" b="1" dirty="0"/>
              <a:t>Personally Identifiable Information (p. 11)</a:t>
            </a:r>
          </a:p>
        </p:txBody>
      </p:sp>
    </p:spTree>
    <p:extLst>
      <p:ext uri="{BB962C8B-B14F-4D97-AF65-F5344CB8AC3E}">
        <p14:creationId xmlns:p14="http://schemas.microsoft.com/office/powerpoint/2010/main" val="315935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AA30CC7-9A0D-49BF-860B-A00386A18E4B}"/>
              </a:ext>
            </a:extLst>
          </p:cNvPr>
          <p:cNvSpPr/>
          <p:nvPr/>
        </p:nvSpPr>
        <p:spPr>
          <a:xfrm>
            <a:off x="1232288" y="0"/>
            <a:ext cx="159664" cy="6908402"/>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38ABD5A-2533-4283-A47E-04F358184E5D}"/>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EBB1A5D-F437-4972-8A82-401CBCEDDD24}"/>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C02F854-A5E9-4605-B41F-13D57B9309E2}"/>
              </a:ext>
            </a:extLst>
          </p:cNvPr>
          <p:cNvSpPr txBox="1"/>
          <p:nvPr/>
        </p:nvSpPr>
        <p:spPr>
          <a:xfrm>
            <a:off x="1431610" y="158920"/>
            <a:ext cx="9330199" cy="1107996"/>
          </a:xfrm>
          <a:prstGeom prst="rect">
            <a:avLst/>
          </a:prstGeom>
          <a:noFill/>
        </p:spPr>
        <p:txBody>
          <a:bodyPr wrap="square" rtlCol="0">
            <a:spAutoFit/>
          </a:bodyPr>
          <a:lstStyle/>
          <a:p>
            <a:pPr algn="r"/>
            <a:r>
              <a:rPr lang="en-US" sz="66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Presenter</a:t>
            </a:r>
          </a:p>
        </p:txBody>
      </p:sp>
      <p:sp>
        <p:nvSpPr>
          <p:cNvPr id="18" name="Rectangle 17">
            <a:extLst>
              <a:ext uri="{FF2B5EF4-FFF2-40B4-BE49-F238E27FC236}">
                <a16:creationId xmlns:a16="http://schemas.microsoft.com/office/drawing/2014/main" id="{5D4F80AB-96B4-44DA-A980-8E764F1ADA2E}"/>
              </a:ext>
            </a:extLst>
          </p:cNvPr>
          <p:cNvSpPr/>
          <p:nvPr/>
        </p:nvSpPr>
        <p:spPr>
          <a:xfrm>
            <a:off x="2696969" y="2090057"/>
            <a:ext cx="8798345" cy="4341333"/>
          </a:xfrm>
          <a:prstGeom prst="rect">
            <a:avLst/>
          </a:prstGeom>
          <a:solidFill>
            <a:srgbClr val="0050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AD1FE23-3C08-46FB-A148-6FB31AE94B7D}"/>
              </a:ext>
            </a:extLst>
          </p:cNvPr>
          <p:cNvSpPr txBox="1"/>
          <p:nvPr/>
        </p:nvSpPr>
        <p:spPr>
          <a:xfrm>
            <a:off x="4956444" y="3736340"/>
            <a:ext cx="5919336" cy="1323439"/>
          </a:xfrm>
          <a:prstGeom prst="rect">
            <a:avLst/>
          </a:prstGeom>
          <a:noFill/>
        </p:spPr>
        <p:txBody>
          <a:bodyPr wrap="square" rtlCol="0">
            <a:spAutoFit/>
          </a:bodyPr>
          <a:lstStyle/>
          <a:p>
            <a:r>
              <a:rPr lang="en-US" sz="4000" dirty="0">
                <a:solidFill>
                  <a:schemeClr val="bg1"/>
                </a:solidFill>
                <a:cs typeface="Raavi" panose="020B0502040204020203" pitchFamily="34" charset="0"/>
              </a:rPr>
              <a:t>Refugee Child Protection/ Match Grant Coordinator</a:t>
            </a:r>
          </a:p>
        </p:txBody>
      </p:sp>
      <p:sp>
        <p:nvSpPr>
          <p:cNvPr id="20" name="TextBox 19">
            <a:extLst>
              <a:ext uri="{FF2B5EF4-FFF2-40B4-BE49-F238E27FC236}">
                <a16:creationId xmlns:a16="http://schemas.microsoft.com/office/drawing/2014/main" id="{ABCDC553-ED0E-489D-9979-8C11772BEE0E}"/>
              </a:ext>
            </a:extLst>
          </p:cNvPr>
          <p:cNvSpPr txBox="1"/>
          <p:nvPr/>
        </p:nvSpPr>
        <p:spPr>
          <a:xfrm>
            <a:off x="4956444" y="2651021"/>
            <a:ext cx="4766277" cy="923330"/>
          </a:xfrm>
          <a:prstGeom prst="rect">
            <a:avLst/>
          </a:prstGeom>
          <a:noFill/>
        </p:spPr>
        <p:txBody>
          <a:bodyPr wrap="square" rtlCol="0">
            <a:spAutoFit/>
          </a:bodyPr>
          <a:lstStyle/>
          <a:p>
            <a:r>
              <a:rPr lang="en-US" sz="5400" dirty="0">
                <a:solidFill>
                  <a:schemeClr val="bg1"/>
                </a:solidFill>
                <a:cs typeface="Raavi" panose="020B0502040204020203" pitchFamily="34" charset="0"/>
              </a:rPr>
              <a:t>Emily Norton</a:t>
            </a:r>
          </a:p>
        </p:txBody>
      </p:sp>
      <p:sp>
        <p:nvSpPr>
          <p:cNvPr id="25" name="Rectangle 24">
            <a:extLst>
              <a:ext uri="{FF2B5EF4-FFF2-40B4-BE49-F238E27FC236}">
                <a16:creationId xmlns:a16="http://schemas.microsoft.com/office/drawing/2014/main" id="{01522A0C-EE39-4F30-9930-8FBC98960F75}"/>
              </a:ext>
            </a:extLst>
          </p:cNvPr>
          <p:cNvSpPr/>
          <p:nvPr/>
        </p:nvSpPr>
        <p:spPr>
          <a:xfrm>
            <a:off x="867779" y="0"/>
            <a:ext cx="159664" cy="6908402"/>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descr="User">
            <a:extLst>
              <a:ext uri="{FF2B5EF4-FFF2-40B4-BE49-F238E27FC236}">
                <a16:creationId xmlns:a16="http://schemas.microsoft.com/office/drawing/2014/main" id="{12886507-C4D9-43B2-A4C9-3BEE9A86F2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5780" y="150687"/>
            <a:ext cx="1109709" cy="1109709"/>
          </a:xfrm>
          <a:prstGeom prst="rect">
            <a:avLst/>
          </a:prstGeom>
        </p:spPr>
      </p:pic>
      <p:sp>
        <p:nvSpPr>
          <p:cNvPr id="2" name="Oval 1">
            <a:extLst>
              <a:ext uri="{FF2B5EF4-FFF2-40B4-BE49-F238E27FC236}">
                <a16:creationId xmlns:a16="http://schemas.microsoft.com/office/drawing/2014/main" id="{95C616EC-60F8-4926-A66F-5872FC1C8967}"/>
              </a:ext>
            </a:extLst>
          </p:cNvPr>
          <p:cNvSpPr/>
          <p:nvPr/>
        </p:nvSpPr>
        <p:spPr>
          <a:xfrm>
            <a:off x="1045827" y="2419213"/>
            <a:ext cx="3302284" cy="330228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Photo Here</a:t>
            </a:r>
          </a:p>
        </p:txBody>
      </p:sp>
      <p:pic>
        <p:nvPicPr>
          <p:cNvPr id="4" name="Picture 3">
            <a:extLst>
              <a:ext uri="{FF2B5EF4-FFF2-40B4-BE49-F238E27FC236}">
                <a16:creationId xmlns:a16="http://schemas.microsoft.com/office/drawing/2014/main" id="{9DF207C3-4996-47CB-B791-5D5AC86A82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8284" y="2968735"/>
            <a:ext cx="2291952" cy="2221946"/>
          </a:xfrm>
          <a:prstGeom prst="rect">
            <a:avLst/>
          </a:prstGeom>
        </p:spPr>
      </p:pic>
    </p:spTree>
    <p:custDataLst>
      <p:tags r:id="rId1"/>
    </p:custDataLst>
    <p:extLst>
      <p:ext uri="{BB962C8B-B14F-4D97-AF65-F5344CB8AC3E}">
        <p14:creationId xmlns:p14="http://schemas.microsoft.com/office/powerpoint/2010/main" val="1962438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#9</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8" name="TextBox 7">
            <a:extLst>
              <a:ext uri="{FF2B5EF4-FFF2-40B4-BE49-F238E27FC236}">
                <a16:creationId xmlns:a16="http://schemas.microsoft.com/office/drawing/2014/main" id="{998FE14A-0B87-4FF0-8F19-07C27E0E07C0}"/>
              </a:ext>
            </a:extLst>
          </p:cNvPr>
          <p:cNvSpPr txBox="1"/>
          <p:nvPr/>
        </p:nvSpPr>
        <p:spPr>
          <a:xfrm>
            <a:off x="1010195" y="1975089"/>
            <a:ext cx="5156849" cy="4632037"/>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en-US" sz="2000" b="1" u="sng" dirty="0">
                <a:solidFill>
                  <a:srgbClr val="00503D"/>
                </a:solidFill>
              </a:rPr>
              <a:t>Citation #1: </a:t>
            </a:r>
            <a:r>
              <a:rPr lang="en-US" sz="2000" dirty="0"/>
              <a:t>“Maintain a grantee approved full Local Service Provider Site Design and Budget at the headquarters level completed and/or updated within 30 days of the start of each project year. These designs must include a description of the site’s service capacity including:….</a:t>
            </a:r>
            <a:r>
              <a:rPr lang="en-US" sz="2000" dirty="0">
                <a:highlight>
                  <a:srgbClr val="FFFF00"/>
                </a:highlight>
              </a:rPr>
              <a:t>Protection of client personally identifiable information</a:t>
            </a:r>
            <a:r>
              <a:rPr lang="en-US" sz="2000" dirty="0"/>
              <a:t>”</a:t>
            </a:r>
          </a:p>
          <a:p>
            <a:pPr marL="742950" lvl="1" indent="-285750">
              <a:spcAft>
                <a:spcPts val="600"/>
              </a:spcAft>
              <a:buFont typeface="Arial" panose="020B0604020202020204" pitchFamily="34" charset="0"/>
              <a:buChar char="•"/>
            </a:pPr>
            <a:endParaRPr lang="en-US" sz="2000" dirty="0">
              <a:highlight>
                <a:srgbClr val="FFFF00"/>
              </a:highlight>
            </a:endParaRPr>
          </a:p>
          <a:p>
            <a:pPr marL="742950" lvl="1" indent="-285750">
              <a:spcAft>
                <a:spcPts val="600"/>
              </a:spcAft>
              <a:buFont typeface="Arial" panose="020B0604020202020204" pitchFamily="34" charset="0"/>
              <a:buChar char="•"/>
            </a:pPr>
            <a:r>
              <a:rPr lang="en-US" sz="2000" b="1" u="sng" dirty="0">
                <a:solidFill>
                  <a:srgbClr val="00503D"/>
                </a:solidFill>
              </a:rPr>
              <a:t>What this means:</a:t>
            </a:r>
            <a:r>
              <a:rPr lang="en-US" sz="2000" dirty="0">
                <a:solidFill>
                  <a:srgbClr val="00503D"/>
                </a:solidFill>
              </a:rPr>
              <a:t> </a:t>
            </a:r>
            <a:r>
              <a:rPr lang="en-US" sz="2000" dirty="0"/>
              <a:t>Your site must review Policy Letters #17-02 and #20-02 and ensure you are acting accordance with their requirements. </a:t>
            </a:r>
          </a:p>
        </p:txBody>
      </p:sp>
      <p:sp>
        <p:nvSpPr>
          <p:cNvPr id="10" name="TextBox 9">
            <a:extLst>
              <a:ext uri="{FF2B5EF4-FFF2-40B4-BE49-F238E27FC236}">
                <a16:creationId xmlns:a16="http://schemas.microsoft.com/office/drawing/2014/main" id="{99F7721C-23AC-45A1-BD91-77235E550D84}"/>
              </a:ext>
            </a:extLst>
          </p:cNvPr>
          <p:cNvSpPr txBox="1"/>
          <p:nvPr/>
        </p:nvSpPr>
        <p:spPr>
          <a:xfrm>
            <a:off x="1374703" y="1383192"/>
            <a:ext cx="7768024" cy="584775"/>
          </a:xfrm>
          <a:prstGeom prst="rect">
            <a:avLst/>
          </a:prstGeom>
          <a:noFill/>
        </p:spPr>
        <p:txBody>
          <a:bodyPr wrap="none" rtlCol="0">
            <a:spAutoFit/>
          </a:bodyPr>
          <a:lstStyle/>
          <a:p>
            <a:r>
              <a:rPr lang="en-US" sz="3200" b="1" dirty="0"/>
              <a:t>Local Service Provider Site Designs (p. 11-12)</a:t>
            </a:r>
          </a:p>
        </p:txBody>
      </p:sp>
      <p:sp>
        <p:nvSpPr>
          <p:cNvPr id="11" name="TextBox 10">
            <a:extLst>
              <a:ext uri="{FF2B5EF4-FFF2-40B4-BE49-F238E27FC236}">
                <a16:creationId xmlns:a16="http://schemas.microsoft.com/office/drawing/2014/main" id="{F656D33B-F229-4E75-9FD6-6BBEE79C0A03}"/>
              </a:ext>
            </a:extLst>
          </p:cNvPr>
          <p:cNvSpPr txBox="1"/>
          <p:nvPr/>
        </p:nvSpPr>
        <p:spPr>
          <a:xfrm>
            <a:off x="6564303" y="2032218"/>
            <a:ext cx="5156849" cy="5093702"/>
          </a:xfrm>
          <a:prstGeom prst="rect">
            <a:avLst/>
          </a:prstGeom>
          <a:noFill/>
        </p:spPr>
        <p:txBody>
          <a:bodyPr wrap="square" rtlCol="0">
            <a:spAutoFit/>
          </a:bodyPr>
          <a:lstStyle/>
          <a:p>
            <a:pPr marL="742950" lvl="1" indent="-285750">
              <a:spcAft>
                <a:spcPts val="1800"/>
              </a:spcAft>
              <a:buFont typeface="Arial" panose="020B0604020202020204" pitchFamily="34" charset="0"/>
              <a:buChar char="•"/>
            </a:pPr>
            <a:r>
              <a:rPr lang="en-US" sz="2000" b="1" u="sng" dirty="0">
                <a:solidFill>
                  <a:srgbClr val="00503D"/>
                </a:solidFill>
              </a:rPr>
              <a:t>Citation #2:</a:t>
            </a:r>
            <a:r>
              <a:rPr lang="en-US" sz="2000" dirty="0">
                <a:solidFill>
                  <a:srgbClr val="00503D"/>
                </a:solidFill>
              </a:rPr>
              <a:t> </a:t>
            </a:r>
            <a:r>
              <a:rPr lang="en-US" sz="2000" dirty="0"/>
              <a:t>The SRC LSPSD “consultation must include, at minimum: the number of clients (by immigration group) expected to participate in the program during the budget period, and the services to be provided. The Local Service Provider Site Design must include the date and a description of this consultation. </a:t>
            </a:r>
            <a:r>
              <a:rPr lang="en-US" sz="2000" dirty="0">
                <a:highlight>
                  <a:srgbClr val="FFFF00"/>
                </a:highlight>
              </a:rPr>
              <a:t>This consultation should not be limited to an email transmittal.”</a:t>
            </a:r>
          </a:p>
          <a:p>
            <a:pPr marL="742950" lvl="1" indent="-285750">
              <a:spcAft>
                <a:spcPts val="1200"/>
              </a:spcAft>
              <a:buFont typeface="Arial" panose="020B0604020202020204" pitchFamily="34" charset="0"/>
              <a:buChar char="•"/>
            </a:pPr>
            <a:r>
              <a:rPr lang="en-US" sz="2000" b="1" u="sng" dirty="0">
                <a:solidFill>
                  <a:srgbClr val="00503D"/>
                </a:solidFill>
              </a:rPr>
              <a:t>What this means:</a:t>
            </a:r>
            <a:r>
              <a:rPr lang="en-US" sz="2000" dirty="0">
                <a:solidFill>
                  <a:srgbClr val="00503D"/>
                </a:solidFill>
              </a:rPr>
              <a:t>  </a:t>
            </a:r>
            <a:r>
              <a:rPr lang="en-US" sz="2000" dirty="0"/>
              <a:t>SRC consultations in preparation for the Site Design must be conducted over the phone or in-person (e-mail follow-ups are fine).</a:t>
            </a:r>
          </a:p>
          <a:p>
            <a:pPr marL="742950" lvl="1" indent="-285750">
              <a:spcAft>
                <a:spcPts val="1200"/>
              </a:spcAft>
              <a:buFont typeface="Arial" panose="020B0604020202020204" pitchFamily="34" charset="0"/>
              <a:buChar char="•"/>
            </a:pPr>
            <a:endParaRPr lang="en-US" sz="2000" dirty="0">
              <a:highlight>
                <a:srgbClr val="FFFF00"/>
              </a:highlight>
            </a:endParaRPr>
          </a:p>
        </p:txBody>
      </p:sp>
    </p:spTree>
    <p:extLst>
      <p:ext uri="{BB962C8B-B14F-4D97-AF65-F5344CB8AC3E}">
        <p14:creationId xmlns:p14="http://schemas.microsoft.com/office/powerpoint/2010/main" val="517524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#10</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8" name="TextBox 7">
            <a:extLst>
              <a:ext uri="{FF2B5EF4-FFF2-40B4-BE49-F238E27FC236}">
                <a16:creationId xmlns:a16="http://schemas.microsoft.com/office/drawing/2014/main" id="{998FE14A-0B87-4FF0-8F19-07C27E0E07C0}"/>
              </a:ext>
            </a:extLst>
          </p:cNvPr>
          <p:cNvSpPr txBox="1"/>
          <p:nvPr/>
        </p:nvSpPr>
        <p:spPr>
          <a:xfrm>
            <a:off x="1181288" y="2125635"/>
            <a:ext cx="10497068" cy="4462760"/>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en-US" sz="2200" b="1" u="sng" dirty="0">
                <a:solidFill>
                  <a:srgbClr val="00503D"/>
                </a:solidFill>
              </a:rPr>
              <a:t>Citation: </a:t>
            </a:r>
            <a:r>
              <a:rPr lang="en-US" sz="2200" dirty="0"/>
              <a:t>“The contributions must be for expenses that are necessary and reasonable to support the objectives of the MG program award. Contributions can only be from non-federal funds, must be allowable by federal regulations, cannot be used by more than one project, and must be auditable. </a:t>
            </a:r>
            <a:r>
              <a:rPr lang="en-US" sz="2200" dirty="0">
                <a:highlight>
                  <a:srgbClr val="FFFF00"/>
                </a:highlight>
              </a:rPr>
              <a:t>The tracking and verification of match is a financial function. MG clients cannot be responsible for capturing and tracking match.”</a:t>
            </a:r>
          </a:p>
          <a:p>
            <a:pPr marL="742950" lvl="1" indent="-285750">
              <a:spcAft>
                <a:spcPts val="1200"/>
              </a:spcAft>
              <a:buFont typeface="Arial" panose="020B0604020202020204" pitchFamily="34" charset="0"/>
              <a:buChar char="•"/>
            </a:pPr>
            <a:r>
              <a:rPr lang="en-US" sz="2200" b="1" u="sng" dirty="0">
                <a:solidFill>
                  <a:srgbClr val="00503D"/>
                </a:solidFill>
              </a:rPr>
              <a:t>What this means:</a:t>
            </a:r>
            <a:r>
              <a:rPr lang="en-US" sz="2200" dirty="0">
                <a:solidFill>
                  <a:srgbClr val="00503D"/>
                </a:solidFill>
              </a:rPr>
              <a:t> </a:t>
            </a:r>
            <a:r>
              <a:rPr lang="en-US" sz="2200" dirty="0"/>
              <a:t>Matching contributions must flow through the agency before they’re provided to clients, rather than being provided directly to clients from donors. </a:t>
            </a:r>
          </a:p>
          <a:p>
            <a:pPr marL="742950" lvl="1" indent="-285750">
              <a:spcAft>
                <a:spcPts val="1200"/>
              </a:spcAft>
              <a:buFont typeface="Arial" panose="020B0604020202020204" pitchFamily="34" charset="0"/>
              <a:buChar char="•"/>
            </a:pPr>
            <a:r>
              <a:rPr lang="en-US" sz="2200" b="1" u="sng" dirty="0">
                <a:solidFill>
                  <a:srgbClr val="00503D"/>
                </a:solidFill>
              </a:rPr>
              <a:t>Reminder:</a:t>
            </a:r>
            <a:r>
              <a:rPr lang="en-US" sz="2200" b="1" dirty="0">
                <a:solidFill>
                  <a:srgbClr val="00503D"/>
                </a:solidFill>
              </a:rPr>
              <a:t> </a:t>
            </a:r>
            <a:r>
              <a:rPr lang="en-US" sz="2200" dirty="0"/>
              <a:t>It must be evident how match is allowable/contributes to client self-sufficiency. Staff should be reviewing volunteer logs to ensure volunteers are only performing allowable activities.</a:t>
            </a:r>
          </a:p>
        </p:txBody>
      </p:sp>
      <p:sp>
        <p:nvSpPr>
          <p:cNvPr id="10" name="TextBox 9">
            <a:extLst>
              <a:ext uri="{FF2B5EF4-FFF2-40B4-BE49-F238E27FC236}">
                <a16:creationId xmlns:a16="http://schemas.microsoft.com/office/drawing/2014/main" id="{99F7721C-23AC-45A1-BD91-77235E550D84}"/>
              </a:ext>
            </a:extLst>
          </p:cNvPr>
          <p:cNvSpPr txBox="1"/>
          <p:nvPr/>
        </p:nvSpPr>
        <p:spPr>
          <a:xfrm>
            <a:off x="1374704" y="1540860"/>
            <a:ext cx="7165359" cy="584775"/>
          </a:xfrm>
          <a:prstGeom prst="rect">
            <a:avLst/>
          </a:prstGeom>
          <a:noFill/>
        </p:spPr>
        <p:txBody>
          <a:bodyPr wrap="none" rtlCol="0">
            <a:spAutoFit/>
          </a:bodyPr>
          <a:lstStyle/>
          <a:p>
            <a:r>
              <a:rPr lang="en-US" sz="3200" b="1" dirty="0"/>
              <a:t>Cost Allocation and Agency Match (p. 14)</a:t>
            </a:r>
          </a:p>
        </p:txBody>
      </p:sp>
    </p:spTree>
    <p:extLst>
      <p:ext uri="{BB962C8B-B14F-4D97-AF65-F5344CB8AC3E}">
        <p14:creationId xmlns:p14="http://schemas.microsoft.com/office/powerpoint/2010/main" val="2985337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#11</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8" name="TextBox 7">
            <a:extLst>
              <a:ext uri="{FF2B5EF4-FFF2-40B4-BE49-F238E27FC236}">
                <a16:creationId xmlns:a16="http://schemas.microsoft.com/office/drawing/2014/main" id="{998FE14A-0B87-4FF0-8F19-07C27E0E07C0}"/>
              </a:ext>
            </a:extLst>
          </p:cNvPr>
          <p:cNvSpPr txBox="1"/>
          <p:nvPr/>
        </p:nvSpPr>
        <p:spPr>
          <a:xfrm>
            <a:off x="1374704" y="2488960"/>
            <a:ext cx="10497068" cy="3970318"/>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US" sz="2200" b="1" u="sng" dirty="0">
                <a:solidFill>
                  <a:srgbClr val="00503D"/>
                </a:solidFill>
              </a:rPr>
              <a:t>Citation: </a:t>
            </a:r>
            <a:r>
              <a:rPr lang="en-US" sz="2200" dirty="0"/>
              <a:t>“A MG Program client may be transferred to a different MG Program service provider when both </a:t>
            </a:r>
            <a:r>
              <a:rPr lang="en-US" sz="2200" dirty="0">
                <a:highlight>
                  <a:srgbClr val="FFFF00"/>
                </a:highlight>
              </a:rPr>
              <a:t>providers</a:t>
            </a:r>
            <a:r>
              <a:rPr lang="en-US" sz="2200" dirty="0"/>
              <a:t> are in agreement that the receiving </a:t>
            </a:r>
            <a:r>
              <a:rPr lang="en-US" sz="2200" dirty="0">
                <a:highlight>
                  <a:srgbClr val="FFFF00"/>
                </a:highlight>
              </a:rPr>
              <a:t>provider</a:t>
            </a:r>
            <a:r>
              <a:rPr lang="en-US" sz="2200" dirty="0"/>
              <a:t> is better equipped to provide the required MG Program services due to special circumstances or needs. Such circumstances may include, but are not limited to, high medical needs, an uncommon language, or </a:t>
            </a:r>
            <a:r>
              <a:rPr lang="en-US" sz="2200" dirty="0">
                <a:highlight>
                  <a:srgbClr val="FFFF00"/>
                </a:highlight>
              </a:rPr>
              <a:t>other special needs</a:t>
            </a:r>
            <a:r>
              <a:rPr lang="en-US" sz="2200" dirty="0"/>
              <a:t>.”</a:t>
            </a:r>
            <a:endParaRPr lang="en-US" sz="2200" dirty="0">
              <a:highlight>
                <a:srgbClr val="FFFF00"/>
              </a:highlight>
            </a:endParaRPr>
          </a:p>
          <a:p>
            <a:pPr marL="742950" lvl="1" indent="-285750">
              <a:spcAft>
                <a:spcPts val="600"/>
              </a:spcAft>
              <a:buFont typeface="Arial" panose="020B0604020202020204" pitchFamily="34" charset="0"/>
              <a:buChar char="•"/>
            </a:pPr>
            <a:endParaRPr lang="en-US" sz="2200" dirty="0"/>
          </a:p>
          <a:p>
            <a:pPr marL="742950" lvl="1" indent="-285750">
              <a:spcAft>
                <a:spcPts val="600"/>
              </a:spcAft>
              <a:buFont typeface="Arial" panose="020B0604020202020204" pitchFamily="34" charset="0"/>
              <a:buChar char="•"/>
            </a:pPr>
            <a:r>
              <a:rPr lang="en-US" sz="2200" b="1" u="sng" dirty="0">
                <a:solidFill>
                  <a:srgbClr val="00503D"/>
                </a:solidFill>
              </a:rPr>
              <a:t>What this means:</a:t>
            </a:r>
            <a:r>
              <a:rPr lang="en-US" sz="2200" dirty="0">
                <a:solidFill>
                  <a:srgbClr val="00503D"/>
                </a:solidFill>
              </a:rPr>
              <a:t> </a:t>
            </a:r>
            <a:r>
              <a:rPr lang="en-US" sz="2200" dirty="0"/>
              <a:t>This section used to say “grantee”, ORR is now allowing the local service providers to determine themselves whether a client would be better served by another provider. ORR has added some flexibility to this determination by including the phrase “other special needs”. </a:t>
            </a:r>
            <a:r>
              <a:rPr lang="en-US" sz="2200" b="1" dirty="0"/>
              <a:t>Please continue to report these cases to USCCB for reporting purposes!</a:t>
            </a:r>
          </a:p>
        </p:txBody>
      </p:sp>
      <p:sp>
        <p:nvSpPr>
          <p:cNvPr id="10" name="TextBox 9">
            <a:extLst>
              <a:ext uri="{FF2B5EF4-FFF2-40B4-BE49-F238E27FC236}">
                <a16:creationId xmlns:a16="http://schemas.microsoft.com/office/drawing/2014/main" id="{99F7721C-23AC-45A1-BD91-77235E550D84}"/>
              </a:ext>
            </a:extLst>
          </p:cNvPr>
          <p:cNvSpPr txBox="1"/>
          <p:nvPr/>
        </p:nvSpPr>
        <p:spPr>
          <a:xfrm>
            <a:off x="1374704" y="1540860"/>
            <a:ext cx="7144072" cy="584775"/>
          </a:xfrm>
          <a:prstGeom prst="rect">
            <a:avLst/>
          </a:prstGeom>
          <a:noFill/>
        </p:spPr>
        <p:txBody>
          <a:bodyPr wrap="none" rtlCol="0">
            <a:spAutoFit/>
          </a:bodyPr>
          <a:lstStyle/>
          <a:p>
            <a:r>
              <a:rPr lang="en-US" sz="3200" b="1" dirty="0"/>
              <a:t>Case Transfers Prior to Enrollment (p. 17)</a:t>
            </a:r>
          </a:p>
        </p:txBody>
      </p:sp>
    </p:spTree>
    <p:extLst>
      <p:ext uri="{BB962C8B-B14F-4D97-AF65-F5344CB8AC3E}">
        <p14:creationId xmlns:p14="http://schemas.microsoft.com/office/powerpoint/2010/main" val="3141796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#11</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8" name="TextBox 7">
            <a:extLst>
              <a:ext uri="{FF2B5EF4-FFF2-40B4-BE49-F238E27FC236}">
                <a16:creationId xmlns:a16="http://schemas.microsoft.com/office/drawing/2014/main" id="{998FE14A-0B87-4FF0-8F19-07C27E0E07C0}"/>
              </a:ext>
            </a:extLst>
          </p:cNvPr>
          <p:cNvSpPr txBox="1"/>
          <p:nvPr/>
        </p:nvSpPr>
        <p:spPr>
          <a:xfrm>
            <a:off x="1374704" y="2488960"/>
            <a:ext cx="10497068" cy="3631763"/>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US" sz="2200" b="1" u="sng" dirty="0">
                <a:solidFill>
                  <a:srgbClr val="00503D"/>
                </a:solidFill>
              </a:rPr>
              <a:t>Citation: </a:t>
            </a:r>
            <a:r>
              <a:rPr lang="en-US" sz="2200" dirty="0"/>
              <a:t>“If the transferring MG local service provider is serving an R&amp;P caseload at considerable distance, it may be in the clients’ best interest to receive MG services from a nearby provider. If these instances, the transferring provider may choose to enter into an agreement with the receiving MG provider and thus avoid case-by-case transfer exceptions. The interagency agreement and MG service plan requires ORR prior approval.”</a:t>
            </a:r>
            <a:endParaRPr lang="en-US" sz="2200" dirty="0">
              <a:highlight>
                <a:srgbClr val="FFFF00"/>
              </a:highlight>
            </a:endParaRPr>
          </a:p>
          <a:p>
            <a:pPr marL="742950" lvl="1" indent="-285750">
              <a:spcAft>
                <a:spcPts val="600"/>
              </a:spcAft>
              <a:buFont typeface="Arial" panose="020B0604020202020204" pitchFamily="34" charset="0"/>
              <a:buChar char="•"/>
            </a:pPr>
            <a:endParaRPr lang="en-US" sz="2200" dirty="0"/>
          </a:p>
          <a:p>
            <a:pPr marL="742950" lvl="1" indent="-285750">
              <a:spcAft>
                <a:spcPts val="600"/>
              </a:spcAft>
              <a:buFont typeface="Arial" panose="020B0604020202020204" pitchFamily="34" charset="0"/>
              <a:buChar char="•"/>
            </a:pPr>
            <a:r>
              <a:rPr lang="en-US" sz="2200" b="1" u="sng" dirty="0">
                <a:solidFill>
                  <a:srgbClr val="00503D"/>
                </a:solidFill>
              </a:rPr>
              <a:t>What this means:</a:t>
            </a:r>
            <a:r>
              <a:rPr lang="en-US" sz="2200" dirty="0">
                <a:solidFill>
                  <a:srgbClr val="00503D"/>
                </a:solidFill>
              </a:rPr>
              <a:t> </a:t>
            </a:r>
            <a:r>
              <a:rPr lang="en-US" sz="2200" dirty="0"/>
              <a:t>If you frequently receive MG referrals from another MG site due to your location (or vice versa), it may be best to enter into an agreement with that site, rather than requesting one-off ORR waivers.</a:t>
            </a:r>
            <a:endParaRPr lang="en-US" sz="2200" b="1" dirty="0"/>
          </a:p>
        </p:txBody>
      </p:sp>
      <p:sp>
        <p:nvSpPr>
          <p:cNvPr id="10" name="TextBox 9">
            <a:extLst>
              <a:ext uri="{FF2B5EF4-FFF2-40B4-BE49-F238E27FC236}">
                <a16:creationId xmlns:a16="http://schemas.microsoft.com/office/drawing/2014/main" id="{99F7721C-23AC-45A1-BD91-77235E550D84}"/>
              </a:ext>
            </a:extLst>
          </p:cNvPr>
          <p:cNvSpPr txBox="1"/>
          <p:nvPr/>
        </p:nvSpPr>
        <p:spPr>
          <a:xfrm>
            <a:off x="1374704" y="1540860"/>
            <a:ext cx="7144072" cy="584775"/>
          </a:xfrm>
          <a:prstGeom prst="rect">
            <a:avLst/>
          </a:prstGeom>
          <a:noFill/>
        </p:spPr>
        <p:txBody>
          <a:bodyPr wrap="none" rtlCol="0">
            <a:spAutoFit/>
          </a:bodyPr>
          <a:lstStyle/>
          <a:p>
            <a:r>
              <a:rPr lang="en-US" sz="3200" b="1" dirty="0"/>
              <a:t>Case Transfers Prior to Enrollment (p. 17)</a:t>
            </a:r>
          </a:p>
        </p:txBody>
      </p:sp>
    </p:spTree>
    <p:extLst>
      <p:ext uri="{BB962C8B-B14F-4D97-AF65-F5344CB8AC3E}">
        <p14:creationId xmlns:p14="http://schemas.microsoft.com/office/powerpoint/2010/main" val="3218262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#12</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Updated Definitions</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10" name="TextBox 9">
            <a:extLst>
              <a:ext uri="{FF2B5EF4-FFF2-40B4-BE49-F238E27FC236}">
                <a16:creationId xmlns:a16="http://schemas.microsoft.com/office/drawing/2014/main" id="{99F7721C-23AC-45A1-BD91-77235E550D84}"/>
              </a:ext>
            </a:extLst>
          </p:cNvPr>
          <p:cNvSpPr txBox="1"/>
          <p:nvPr/>
        </p:nvSpPr>
        <p:spPr>
          <a:xfrm>
            <a:off x="1374704" y="1540860"/>
            <a:ext cx="10305129" cy="523220"/>
          </a:xfrm>
          <a:prstGeom prst="rect">
            <a:avLst/>
          </a:prstGeom>
          <a:noFill/>
        </p:spPr>
        <p:txBody>
          <a:bodyPr wrap="none" rtlCol="0">
            <a:spAutoFit/>
          </a:bodyPr>
          <a:lstStyle/>
          <a:p>
            <a:r>
              <a:rPr lang="en-US" sz="2800" b="1" dirty="0"/>
              <a:t>MG Program Specific Definitions, Exceptions, and Procedures (p. 18)</a:t>
            </a:r>
          </a:p>
        </p:txBody>
      </p:sp>
      <p:graphicFrame>
        <p:nvGraphicFramePr>
          <p:cNvPr id="3" name="Table 10">
            <a:extLst>
              <a:ext uri="{FF2B5EF4-FFF2-40B4-BE49-F238E27FC236}">
                <a16:creationId xmlns:a16="http://schemas.microsoft.com/office/drawing/2014/main" id="{62723EA8-3E5C-44A0-9369-8D43D3AB0CC8}"/>
              </a:ext>
            </a:extLst>
          </p:cNvPr>
          <p:cNvGraphicFramePr>
            <a:graphicFrameLocks noGrp="1"/>
          </p:cNvGraphicFramePr>
          <p:nvPr>
            <p:extLst>
              <p:ext uri="{D42A27DB-BD31-4B8C-83A1-F6EECF244321}">
                <p14:modId xmlns:p14="http://schemas.microsoft.com/office/powerpoint/2010/main" val="1943428155"/>
              </p:ext>
            </p:extLst>
          </p:nvPr>
        </p:nvGraphicFramePr>
        <p:xfrm>
          <a:off x="1935641" y="2366426"/>
          <a:ext cx="9659346" cy="3931920"/>
        </p:xfrm>
        <a:graphic>
          <a:graphicData uri="http://schemas.openxmlformats.org/drawingml/2006/table">
            <a:tbl>
              <a:tblPr firstRow="1" bandRow="1">
                <a:tableStyleId>{2A488322-F2BA-4B5B-9748-0D474271808F}</a:tableStyleId>
              </a:tblPr>
              <a:tblGrid>
                <a:gridCol w="3194204">
                  <a:extLst>
                    <a:ext uri="{9D8B030D-6E8A-4147-A177-3AD203B41FA5}">
                      <a16:colId xmlns:a16="http://schemas.microsoft.com/office/drawing/2014/main" val="1509073801"/>
                    </a:ext>
                  </a:extLst>
                </a:gridCol>
                <a:gridCol w="6465142">
                  <a:extLst>
                    <a:ext uri="{9D8B030D-6E8A-4147-A177-3AD203B41FA5}">
                      <a16:colId xmlns:a16="http://schemas.microsoft.com/office/drawing/2014/main" val="3085008811"/>
                    </a:ext>
                  </a:extLst>
                </a:gridCol>
              </a:tblGrid>
              <a:tr h="310235">
                <a:tc gridSpan="2">
                  <a:txBody>
                    <a:bodyPr/>
                    <a:lstStyle/>
                    <a:p>
                      <a:pPr algn="ctr"/>
                      <a:r>
                        <a:rPr lang="en-US" dirty="0"/>
                        <a:t>Access to Health Insurance</a:t>
                      </a:r>
                    </a:p>
                  </a:txBody>
                  <a:tcPr>
                    <a:solidFill>
                      <a:srgbClr val="00503D"/>
                    </a:solidFill>
                  </a:tcPr>
                </a:tc>
                <a:tc hMerge="1">
                  <a:txBody>
                    <a:bodyPr/>
                    <a:lstStyle/>
                    <a:p>
                      <a:endParaRPr lang="en-US" dirty="0"/>
                    </a:p>
                  </a:txBody>
                  <a:tcPr/>
                </a:tc>
                <a:extLst>
                  <a:ext uri="{0D108BD9-81ED-4DB2-BD59-A6C34878D82A}">
                    <a16:rowId xmlns:a16="http://schemas.microsoft.com/office/drawing/2014/main" val="316561493"/>
                  </a:ext>
                </a:extLst>
              </a:tr>
              <a:tr h="2147297">
                <a:tc>
                  <a:txBody>
                    <a:bodyPr/>
                    <a:lstStyle/>
                    <a:p>
                      <a:r>
                        <a:rPr lang="en-US" b="1" dirty="0"/>
                        <a:t>E. Employed in Jobs Offering Access to Health Insurance at Any Point Within the First 6 Months of Employment</a:t>
                      </a:r>
                    </a:p>
                  </a:txBody>
                  <a:tcPr/>
                </a:tc>
                <a:tc>
                  <a:txBody>
                    <a:bodyPr/>
                    <a:lstStyle/>
                    <a:p>
                      <a:pPr>
                        <a:spcAft>
                          <a:spcPts val="1200"/>
                        </a:spcAft>
                      </a:pPr>
                      <a:r>
                        <a:rPr lang="en-US" dirty="0"/>
                        <a:t>This measure indicates the number and percent of jobs that offer access to employee health insurance beginning </a:t>
                      </a:r>
                      <a:r>
                        <a:rPr lang="en-US" b="1" dirty="0"/>
                        <a:t>at any point within the first 6 months of starting the job</a:t>
                      </a:r>
                      <a:r>
                        <a:rPr lang="en-US" dirty="0"/>
                        <a:t>. </a:t>
                      </a:r>
                    </a:p>
                    <a:p>
                      <a:pPr marL="285750" indent="-285750">
                        <a:spcAft>
                          <a:spcPts val="1200"/>
                        </a:spcAft>
                        <a:buFont typeface="Arial" panose="020B0604020202020204" pitchFamily="34" charset="0"/>
                        <a:buChar char="•"/>
                      </a:pPr>
                      <a:r>
                        <a:rPr lang="en-US" dirty="0"/>
                        <a:t>Insurance should be considered available if self-only coverage is available to the employee even if coverage is not extended to the employee’s family members. </a:t>
                      </a:r>
                    </a:p>
                    <a:p>
                      <a:pPr marL="285750" indent="-285750">
                        <a:spcAft>
                          <a:spcPts val="1200"/>
                        </a:spcAft>
                        <a:buFont typeface="Arial" panose="020B0604020202020204" pitchFamily="34" charset="0"/>
                        <a:buChar char="•"/>
                      </a:pPr>
                      <a:r>
                        <a:rPr lang="en-US" dirty="0"/>
                        <a:t>Insurance is considered available without regard to whether the employee must contribute to the premium. </a:t>
                      </a:r>
                    </a:p>
                    <a:p>
                      <a:pPr marL="285750" indent="-285750">
                        <a:spcAft>
                          <a:spcPts val="1200"/>
                        </a:spcAft>
                        <a:buFont typeface="Arial" panose="020B0604020202020204" pitchFamily="34" charset="0"/>
                        <a:buChar char="•"/>
                      </a:pPr>
                      <a:r>
                        <a:rPr lang="en-US" dirty="0"/>
                        <a:t>Jobs offering health insurance are counted regardless of whether or not the MG client chooses to accept the health coverage. </a:t>
                      </a:r>
                    </a:p>
                  </a:txBody>
                  <a:tcPr/>
                </a:tc>
                <a:extLst>
                  <a:ext uri="{0D108BD9-81ED-4DB2-BD59-A6C34878D82A}">
                    <a16:rowId xmlns:a16="http://schemas.microsoft.com/office/drawing/2014/main" val="2089332585"/>
                  </a:ext>
                </a:extLst>
              </a:tr>
            </a:tbl>
          </a:graphicData>
        </a:graphic>
      </p:graphicFrame>
    </p:spTree>
    <p:extLst>
      <p:ext uri="{BB962C8B-B14F-4D97-AF65-F5344CB8AC3E}">
        <p14:creationId xmlns:p14="http://schemas.microsoft.com/office/powerpoint/2010/main" val="2909301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#12</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Updated Definitions</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10" name="TextBox 9">
            <a:extLst>
              <a:ext uri="{FF2B5EF4-FFF2-40B4-BE49-F238E27FC236}">
                <a16:creationId xmlns:a16="http://schemas.microsoft.com/office/drawing/2014/main" id="{99F7721C-23AC-45A1-BD91-77235E550D84}"/>
              </a:ext>
            </a:extLst>
          </p:cNvPr>
          <p:cNvSpPr txBox="1"/>
          <p:nvPr/>
        </p:nvSpPr>
        <p:spPr>
          <a:xfrm>
            <a:off x="1374704" y="1540860"/>
            <a:ext cx="10305129" cy="523220"/>
          </a:xfrm>
          <a:prstGeom prst="rect">
            <a:avLst/>
          </a:prstGeom>
          <a:noFill/>
        </p:spPr>
        <p:txBody>
          <a:bodyPr wrap="none" rtlCol="0">
            <a:spAutoFit/>
          </a:bodyPr>
          <a:lstStyle/>
          <a:p>
            <a:r>
              <a:rPr lang="en-US" sz="2800" b="1" dirty="0"/>
              <a:t>MG Program Specific Definitions, Exceptions, and Procedures (p. 19)</a:t>
            </a:r>
          </a:p>
        </p:txBody>
      </p:sp>
      <p:graphicFrame>
        <p:nvGraphicFramePr>
          <p:cNvPr id="3" name="Table 10">
            <a:extLst>
              <a:ext uri="{FF2B5EF4-FFF2-40B4-BE49-F238E27FC236}">
                <a16:creationId xmlns:a16="http://schemas.microsoft.com/office/drawing/2014/main" id="{62723EA8-3E5C-44A0-9369-8D43D3AB0CC8}"/>
              </a:ext>
            </a:extLst>
          </p:cNvPr>
          <p:cNvGraphicFramePr>
            <a:graphicFrameLocks noGrp="1"/>
          </p:cNvGraphicFramePr>
          <p:nvPr>
            <p:extLst>
              <p:ext uri="{D42A27DB-BD31-4B8C-83A1-F6EECF244321}">
                <p14:modId xmlns:p14="http://schemas.microsoft.com/office/powerpoint/2010/main" val="2446809192"/>
              </p:ext>
            </p:extLst>
          </p:nvPr>
        </p:nvGraphicFramePr>
        <p:xfrm>
          <a:off x="1818530" y="3241048"/>
          <a:ext cx="9659346" cy="1786989"/>
        </p:xfrm>
        <a:graphic>
          <a:graphicData uri="http://schemas.openxmlformats.org/drawingml/2006/table">
            <a:tbl>
              <a:tblPr firstRow="1" bandRow="1">
                <a:tableStyleId>{2A488322-F2BA-4B5B-9748-0D474271808F}</a:tableStyleId>
              </a:tblPr>
              <a:tblGrid>
                <a:gridCol w="3194204">
                  <a:extLst>
                    <a:ext uri="{9D8B030D-6E8A-4147-A177-3AD203B41FA5}">
                      <a16:colId xmlns:a16="http://schemas.microsoft.com/office/drawing/2014/main" val="1509073801"/>
                    </a:ext>
                  </a:extLst>
                </a:gridCol>
                <a:gridCol w="6465142">
                  <a:extLst>
                    <a:ext uri="{9D8B030D-6E8A-4147-A177-3AD203B41FA5}">
                      <a16:colId xmlns:a16="http://schemas.microsoft.com/office/drawing/2014/main" val="3085008811"/>
                    </a:ext>
                  </a:extLst>
                </a:gridCol>
              </a:tblGrid>
              <a:tr h="242085">
                <a:tc gridSpan="2">
                  <a:txBody>
                    <a:bodyPr/>
                    <a:lstStyle/>
                    <a:p>
                      <a:pPr algn="ctr"/>
                      <a:r>
                        <a:rPr lang="en-US" dirty="0"/>
                        <a:t>Grantee Initiated Job Placement</a:t>
                      </a:r>
                    </a:p>
                  </a:txBody>
                  <a:tcPr>
                    <a:solidFill>
                      <a:srgbClr val="00503D"/>
                    </a:solidFill>
                  </a:tcPr>
                </a:tc>
                <a:tc hMerge="1">
                  <a:txBody>
                    <a:bodyPr/>
                    <a:lstStyle/>
                    <a:p>
                      <a:endParaRPr lang="en-US" dirty="0"/>
                    </a:p>
                  </a:txBody>
                  <a:tcPr/>
                </a:tc>
                <a:extLst>
                  <a:ext uri="{0D108BD9-81ED-4DB2-BD59-A6C34878D82A}">
                    <a16:rowId xmlns:a16="http://schemas.microsoft.com/office/drawing/2014/main" val="316561493"/>
                  </a:ext>
                </a:extLst>
              </a:tr>
              <a:tr h="1421229">
                <a:tc>
                  <a:txBody>
                    <a:bodyPr/>
                    <a:lstStyle/>
                    <a:p>
                      <a:r>
                        <a:rPr lang="en-US" b="1" dirty="0"/>
                        <a:t>H. Grantee Initiated Job Placement</a:t>
                      </a:r>
                    </a:p>
                  </a:txBody>
                  <a:tcPr/>
                </a:tc>
                <a:tc>
                  <a:txBody>
                    <a:bodyPr/>
                    <a:lstStyle/>
                    <a:p>
                      <a:pPr>
                        <a:spcAft>
                          <a:spcPts val="1200"/>
                        </a:spcAft>
                      </a:pPr>
                      <a:r>
                        <a:rPr lang="en-US" dirty="0"/>
                        <a:t>A client occupied position at an employer with whom the grantee has an established relationship and employment occurred after the grantee pre-screened and referred the client for consideration.</a:t>
                      </a:r>
                    </a:p>
                  </a:txBody>
                  <a:tcPr/>
                </a:tc>
                <a:extLst>
                  <a:ext uri="{0D108BD9-81ED-4DB2-BD59-A6C34878D82A}">
                    <a16:rowId xmlns:a16="http://schemas.microsoft.com/office/drawing/2014/main" val="2089332585"/>
                  </a:ext>
                </a:extLst>
              </a:tr>
            </a:tbl>
          </a:graphicData>
        </a:graphic>
      </p:graphicFrame>
    </p:spTree>
    <p:extLst>
      <p:ext uri="{BB962C8B-B14F-4D97-AF65-F5344CB8AC3E}">
        <p14:creationId xmlns:p14="http://schemas.microsoft.com/office/powerpoint/2010/main" val="3555994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#12</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Updated Definitions</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10" name="TextBox 9">
            <a:extLst>
              <a:ext uri="{FF2B5EF4-FFF2-40B4-BE49-F238E27FC236}">
                <a16:creationId xmlns:a16="http://schemas.microsoft.com/office/drawing/2014/main" id="{99F7721C-23AC-45A1-BD91-77235E550D84}"/>
              </a:ext>
            </a:extLst>
          </p:cNvPr>
          <p:cNvSpPr txBox="1"/>
          <p:nvPr/>
        </p:nvSpPr>
        <p:spPr>
          <a:xfrm>
            <a:off x="1374704" y="1540860"/>
            <a:ext cx="10305129" cy="523220"/>
          </a:xfrm>
          <a:prstGeom prst="rect">
            <a:avLst/>
          </a:prstGeom>
          <a:noFill/>
        </p:spPr>
        <p:txBody>
          <a:bodyPr wrap="none" rtlCol="0">
            <a:spAutoFit/>
          </a:bodyPr>
          <a:lstStyle/>
          <a:p>
            <a:r>
              <a:rPr lang="en-US" sz="2800" b="1" dirty="0"/>
              <a:t>MG Program Specific Definitions, Exceptions, and Procedures (p. 19)</a:t>
            </a:r>
          </a:p>
        </p:txBody>
      </p:sp>
      <p:graphicFrame>
        <p:nvGraphicFramePr>
          <p:cNvPr id="3" name="Table 10">
            <a:extLst>
              <a:ext uri="{FF2B5EF4-FFF2-40B4-BE49-F238E27FC236}">
                <a16:creationId xmlns:a16="http://schemas.microsoft.com/office/drawing/2014/main" id="{62723EA8-3E5C-44A0-9369-8D43D3AB0CC8}"/>
              </a:ext>
            </a:extLst>
          </p:cNvPr>
          <p:cNvGraphicFramePr>
            <a:graphicFrameLocks noGrp="1"/>
          </p:cNvGraphicFramePr>
          <p:nvPr>
            <p:extLst>
              <p:ext uri="{D42A27DB-BD31-4B8C-83A1-F6EECF244321}">
                <p14:modId xmlns:p14="http://schemas.microsoft.com/office/powerpoint/2010/main" val="3055052571"/>
              </p:ext>
            </p:extLst>
          </p:nvPr>
        </p:nvGraphicFramePr>
        <p:xfrm>
          <a:off x="1953679" y="2449360"/>
          <a:ext cx="9659346" cy="4023360"/>
        </p:xfrm>
        <a:graphic>
          <a:graphicData uri="http://schemas.openxmlformats.org/drawingml/2006/table">
            <a:tbl>
              <a:tblPr firstRow="1" bandRow="1">
                <a:tableStyleId>{2A488322-F2BA-4B5B-9748-0D474271808F}</a:tableStyleId>
              </a:tblPr>
              <a:tblGrid>
                <a:gridCol w="3194204">
                  <a:extLst>
                    <a:ext uri="{9D8B030D-6E8A-4147-A177-3AD203B41FA5}">
                      <a16:colId xmlns:a16="http://schemas.microsoft.com/office/drawing/2014/main" val="1509073801"/>
                    </a:ext>
                  </a:extLst>
                </a:gridCol>
                <a:gridCol w="6465142">
                  <a:extLst>
                    <a:ext uri="{9D8B030D-6E8A-4147-A177-3AD203B41FA5}">
                      <a16:colId xmlns:a16="http://schemas.microsoft.com/office/drawing/2014/main" val="3085008811"/>
                    </a:ext>
                  </a:extLst>
                </a:gridCol>
              </a:tblGrid>
              <a:tr h="242085">
                <a:tc gridSpan="2">
                  <a:txBody>
                    <a:bodyPr/>
                    <a:lstStyle/>
                    <a:p>
                      <a:pPr algn="ctr"/>
                      <a:r>
                        <a:rPr lang="en-US" dirty="0"/>
                        <a:t>Long-Distance Enrollments</a:t>
                      </a:r>
                    </a:p>
                  </a:txBody>
                  <a:tcPr>
                    <a:solidFill>
                      <a:srgbClr val="00503D"/>
                    </a:solidFill>
                  </a:tcPr>
                </a:tc>
                <a:tc hMerge="1">
                  <a:txBody>
                    <a:bodyPr/>
                    <a:lstStyle/>
                    <a:p>
                      <a:endParaRPr lang="en-US" dirty="0"/>
                    </a:p>
                  </a:txBody>
                  <a:tcPr/>
                </a:tc>
                <a:extLst>
                  <a:ext uri="{0D108BD9-81ED-4DB2-BD59-A6C34878D82A}">
                    <a16:rowId xmlns:a16="http://schemas.microsoft.com/office/drawing/2014/main" val="316561493"/>
                  </a:ext>
                </a:extLst>
              </a:tr>
              <a:tr h="1421229">
                <a:tc>
                  <a:txBody>
                    <a:bodyPr/>
                    <a:lstStyle/>
                    <a:p>
                      <a:r>
                        <a:rPr lang="en-US" b="1" dirty="0"/>
                        <a:t>K. Long-Distance Enrollments</a:t>
                      </a:r>
                    </a:p>
                  </a:txBody>
                  <a:tcPr/>
                </a:tc>
                <a:tc>
                  <a:txBody>
                    <a:bodyPr/>
                    <a:lstStyle/>
                    <a:p>
                      <a:pPr>
                        <a:spcAft>
                          <a:spcPts val="1200"/>
                        </a:spcAft>
                      </a:pPr>
                      <a:r>
                        <a:rPr lang="en-US" dirty="0"/>
                        <a:t>Enrollments and Job placements outside of a local office’s 100-mile service radius are discouraged. However, in cases where a potential or current MG program client resides or desires to be placed in employment at such a location, the grantee must obtain an exception from ORR prior to enrollment or job placement. Requests to ORR must include a service plan that demonstrates that all required MG Program services and case management will be provided. The service plan must be SMART – Specific, Measurable, Appropriate, Realistic, and Time-bound and client specific. ORR exceptions are client specific and will not be granted to sites operating under a PIP. Grantees will include a narrative report on the status of all such ORR exceptions in their semi-annual and annual narrative reports. </a:t>
                      </a:r>
                    </a:p>
                  </a:txBody>
                  <a:tcPr/>
                </a:tc>
                <a:extLst>
                  <a:ext uri="{0D108BD9-81ED-4DB2-BD59-A6C34878D82A}">
                    <a16:rowId xmlns:a16="http://schemas.microsoft.com/office/drawing/2014/main" val="2089332585"/>
                  </a:ext>
                </a:extLst>
              </a:tr>
            </a:tbl>
          </a:graphicData>
        </a:graphic>
      </p:graphicFrame>
    </p:spTree>
    <p:extLst>
      <p:ext uri="{BB962C8B-B14F-4D97-AF65-F5344CB8AC3E}">
        <p14:creationId xmlns:p14="http://schemas.microsoft.com/office/powerpoint/2010/main" val="2841743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#12</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Updated Definitions</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10" name="TextBox 9">
            <a:extLst>
              <a:ext uri="{FF2B5EF4-FFF2-40B4-BE49-F238E27FC236}">
                <a16:creationId xmlns:a16="http://schemas.microsoft.com/office/drawing/2014/main" id="{99F7721C-23AC-45A1-BD91-77235E550D84}"/>
              </a:ext>
            </a:extLst>
          </p:cNvPr>
          <p:cNvSpPr txBox="1"/>
          <p:nvPr/>
        </p:nvSpPr>
        <p:spPr>
          <a:xfrm>
            <a:off x="1374704" y="1540860"/>
            <a:ext cx="10781221" cy="523220"/>
          </a:xfrm>
          <a:prstGeom prst="rect">
            <a:avLst/>
          </a:prstGeom>
          <a:noFill/>
        </p:spPr>
        <p:txBody>
          <a:bodyPr wrap="none" rtlCol="0">
            <a:spAutoFit/>
          </a:bodyPr>
          <a:lstStyle/>
          <a:p>
            <a:r>
              <a:rPr lang="en-US" sz="2800" b="1" dirty="0"/>
              <a:t>MG Program Specific Definitions, Exceptions, and Procedures (p. 17-21)</a:t>
            </a:r>
          </a:p>
        </p:txBody>
      </p:sp>
      <p:graphicFrame>
        <p:nvGraphicFramePr>
          <p:cNvPr id="3" name="Table 10">
            <a:extLst>
              <a:ext uri="{FF2B5EF4-FFF2-40B4-BE49-F238E27FC236}">
                <a16:creationId xmlns:a16="http://schemas.microsoft.com/office/drawing/2014/main" id="{62723EA8-3E5C-44A0-9369-8D43D3AB0CC8}"/>
              </a:ext>
            </a:extLst>
          </p:cNvPr>
          <p:cNvGraphicFramePr>
            <a:graphicFrameLocks noGrp="1"/>
          </p:cNvGraphicFramePr>
          <p:nvPr>
            <p:extLst>
              <p:ext uri="{D42A27DB-BD31-4B8C-83A1-F6EECF244321}">
                <p14:modId xmlns:p14="http://schemas.microsoft.com/office/powerpoint/2010/main" val="3427647818"/>
              </p:ext>
            </p:extLst>
          </p:nvPr>
        </p:nvGraphicFramePr>
        <p:xfrm>
          <a:off x="1953679" y="2449360"/>
          <a:ext cx="9659346" cy="2662972"/>
        </p:xfrm>
        <a:graphic>
          <a:graphicData uri="http://schemas.openxmlformats.org/drawingml/2006/table">
            <a:tbl>
              <a:tblPr firstRow="1" bandRow="1">
                <a:tableStyleId>{2A488322-F2BA-4B5B-9748-0D474271808F}</a:tableStyleId>
              </a:tblPr>
              <a:tblGrid>
                <a:gridCol w="3194204">
                  <a:extLst>
                    <a:ext uri="{9D8B030D-6E8A-4147-A177-3AD203B41FA5}">
                      <a16:colId xmlns:a16="http://schemas.microsoft.com/office/drawing/2014/main" val="1509073801"/>
                    </a:ext>
                  </a:extLst>
                </a:gridCol>
                <a:gridCol w="6465142">
                  <a:extLst>
                    <a:ext uri="{9D8B030D-6E8A-4147-A177-3AD203B41FA5}">
                      <a16:colId xmlns:a16="http://schemas.microsoft.com/office/drawing/2014/main" val="3085008811"/>
                    </a:ext>
                  </a:extLst>
                </a:gridCol>
              </a:tblGrid>
              <a:tr h="293261">
                <a:tc gridSpan="2">
                  <a:txBody>
                    <a:bodyPr/>
                    <a:lstStyle/>
                    <a:p>
                      <a:pPr algn="ctr"/>
                      <a:r>
                        <a:rPr lang="en-US" dirty="0"/>
                        <a:t>Self-Sufficiency</a:t>
                      </a:r>
                    </a:p>
                  </a:txBody>
                  <a:tcPr>
                    <a:solidFill>
                      <a:srgbClr val="00503D"/>
                    </a:solidFill>
                  </a:tcPr>
                </a:tc>
                <a:tc hMerge="1">
                  <a:txBody>
                    <a:bodyPr/>
                    <a:lstStyle/>
                    <a:p>
                      <a:endParaRPr lang="en-US" dirty="0"/>
                    </a:p>
                  </a:txBody>
                  <a:tcPr/>
                </a:tc>
                <a:extLst>
                  <a:ext uri="{0D108BD9-81ED-4DB2-BD59-A6C34878D82A}">
                    <a16:rowId xmlns:a16="http://schemas.microsoft.com/office/drawing/2014/main" val="316561493"/>
                  </a:ext>
                </a:extLst>
              </a:tr>
              <a:tr h="2297212">
                <a:tc>
                  <a:txBody>
                    <a:bodyPr/>
                    <a:lstStyle/>
                    <a:p>
                      <a:pPr marL="0" indent="0">
                        <a:buNone/>
                      </a:pPr>
                      <a:r>
                        <a:rPr lang="en-US" b="1" dirty="0"/>
                        <a:t>N. Self-Sufficiency</a:t>
                      </a:r>
                    </a:p>
                  </a:txBody>
                  <a:tcPr/>
                </a:tc>
                <a:tc>
                  <a:txBody>
                    <a:bodyPr/>
                    <a:lstStyle/>
                    <a:p>
                      <a:pPr>
                        <a:spcAft>
                          <a:spcPts val="1200"/>
                        </a:spcAft>
                      </a:pPr>
                      <a:r>
                        <a:rPr lang="en-US" dirty="0"/>
                        <a:t>Economic self-sufficiency means earning a total family income at a level that (1) </a:t>
                      </a:r>
                      <a:r>
                        <a:rPr lang="en-US" dirty="0">
                          <a:highlight>
                            <a:srgbClr val="FFFF00"/>
                          </a:highlight>
                        </a:rPr>
                        <a:t>would exceed the established state income threshold for TANF eligibility</a:t>
                      </a:r>
                      <a:r>
                        <a:rPr lang="en-US" dirty="0"/>
                        <a:t>, and (2) enables the case unit to fully support itself. Note that a minimum of one case member must be employed; benefits without cash payments such as SNAP, Medicaid, and RMA are allowable and do not affect the recipient’s self-sufficiency status. </a:t>
                      </a:r>
                    </a:p>
                  </a:txBody>
                  <a:tcPr/>
                </a:tc>
                <a:extLst>
                  <a:ext uri="{0D108BD9-81ED-4DB2-BD59-A6C34878D82A}">
                    <a16:rowId xmlns:a16="http://schemas.microsoft.com/office/drawing/2014/main" val="2089332585"/>
                  </a:ext>
                </a:extLst>
              </a:tr>
            </a:tbl>
          </a:graphicData>
        </a:graphic>
      </p:graphicFrame>
    </p:spTree>
    <p:extLst>
      <p:ext uri="{BB962C8B-B14F-4D97-AF65-F5344CB8AC3E}">
        <p14:creationId xmlns:p14="http://schemas.microsoft.com/office/powerpoint/2010/main" val="4084054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New Requirement #12</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Updated Definitions</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10" name="TextBox 9">
            <a:extLst>
              <a:ext uri="{FF2B5EF4-FFF2-40B4-BE49-F238E27FC236}">
                <a16:creationId xmlns:a16="http://schemas.microsoft.com/office/drawing/2014/main" id="{99F7721C-23AC-45A1-BD91-77235E550D84}"/>
              </a:ext>
            </a:extLst>
          </p:cNvPr>
          <p:cNvSpPr txBox="1"/>
          <p:nvPr/>
        </p:nvSpPr>
        <p:spPr>
          <a:xfrm>
            <a:off x="1374704" y="1540860"/>
            <a:ext cx="10305129" cy="523220"/>
          </a:xfrm>
          <a:prstGeom prst="rect">
            <a:avLst/>
          </a:prstGeom>
          <a:noFill/>
        </p:spPr>
        <p:txBody>
          <a:bodyPr wrap="none" rtlCol="0">
            <a:spAutoFit/>
          </a:bodyPr>
          <a:lstStyle/>
          <a:p>
            <a:r>
              <a:rPr lang="en-US" sz="2800" b="1" dirty="0"/>
              <a:t>MG Program Specific Definitions, Exceptions, and Procedures (p. 21)</a:t>
            </a:r>
          </a:p>
        </p:txBody>
      </p:sp>
      <p:graphicFrame>
        <p:nvGraphicFramePr>
          <p:cNvPr id="3" name="Table 10">
            <a:extLst>
              <a:ext uri="{FF2B5EF4-FFF2-40B4-BE49-F238E27FC236}">
                <a16:creationId xmlns:a16="http://schemas.microsoft.com/office/drawing/2014/main" id="{62723EA8-3E5C-44A0-9369-8D43D3AB0CC8}"/>
              </a:ext>
            </a:extLst>
          </p:cNvPr>
          <p:cNvGraphicFramePr>
            <a:graphicFrameLocks noGrp="1"/>
          </p:cNvGraphicFramePr>
          <p:nvPr>
            <p:extLst>
              <p:ext uri="{D42A27DB-BD31-4B8C-83A1-F6EECF244321}">
                <p14:modId xmlns:p14="http://schemas.microsoft.com/office/powerpoint/2010/main" val="2241167299"/>
              </p:ext>
            </p:extLst>
          </p:nvPr>
        </p:nvGraphicFramePr>
        <p:xfrm>
          <a:off x="1953679" y="2449360"/>
          <a:ext cx="9659346" cy="2662972"/>
        </p:xfrm>
        <a:graphic>
          <a:graphicData uri="http://schemas.openxmlformats.org/drawingml/2006/table">
            <a:tbl>
              <a:tblPr firstRow="1" bandRow="1">
                <a:tableStyleId>{2A488322-F2BA-4B5B-9748-0D474271808F}</a:tableStyleId>
              </a:tblPr>
              <a:tblGrid>
                <a:gridCol w="3194204">
                  <a:extLst>
                    <a:ext uri="{9D8B030D-6E8A-4147-A177-3AD203B41FA5}">
                      <a16:colId xmlns:a16="http://schemas.microsoft.com/office/drawing/2014/main" val="1509073801"/>
                    </a:ext>
                  </a:extLst>
                </a:gridCol>
                <a:gridCol w="6465142">
                  <a:extLst>
                    <a:ext uri="{9D8B030D-6E8A-4147-A177-3AD203B41FA5}">
                      <a16:colId xmlns:a16="http://schemas.microsoft.com/office/drawing/2014/main" val="3085008811"/>
                    </a:ext>
                  </a:extLst>
                </a:gridCol>
              </a:tblGrid>
              <a:tr h="293261">
                <a:tc gridSpan="2">
                  <a:txBody>
                    <a:bodyPr/>
                    <a:lstStyle/>
                    <a:p>
                      <a:pPr algn="ctr"/>
                      <a:r>
                        <a:rPr lang="en-US" dirty="0"/>
                        <a:t>Self-Sufficiency</a:t>
                      </a:r>
                    </a:p>
                  </a:txBody>
                  <a:tcPr>
                    <a:solidFill>
                      <a:srgbClr val="00503D"/>
                    </a:solidFill>
                  </a:tcPr>
                </a:tc>
                <a:tc hMerge="1">
                  <a:txBody>
                    <a:bodyPr/>
                    <a:lstStyle/>
                    <a:p>
                      <a:endParaRPr lang="en-US" dirty="0"/>
                    </a:p>
                  </a:txBody>
                  <a:tcPr/>
                </a:tc>
                <a:extLst>
                  <a:ext uri="{0D108BD9-81ED-4DB2-BD59-A6C34878D82A}">
                    <a16:rowId xmlns:a16="http://schemas.microsoft.com/office/drawing/2014/main" val="316561493"/>
                  </a:ext>
                </a:extLst>
              </a:tr>
              <a:tr h="2297212">
                <a:tc>
                  <a:txBody>
                    <a:bodyPr/>
                    <a:lstStyle/>
                    <a:p>
                      <a:pPr marL="0" indent="0">
                        <a:buNone/>
                      </a:pPr>
                      <a:r>
                        <a:rPr lang="en-US" b="1" dirty="0"/>
                        <a:t>U.S. Citizen Children</a:t>
                      </a:r>
                    </a:p>
                  </a:txBody>
                  <a:tcPr/>
                </a:tc>
                <a:tc>
                  <a:txBody>
                    <a:bodyPr/>
                    <a:lstStyle/>
                    <a:p>
                      <a:pPr>
                        <a:spcAft>
                          <a:spcPts val="1200"/>
                        </a:spcAft>
                      </a:pPr>
                      <a:r>
                        <a:rPr lang="en-US" dirty="0"/>
                        <a:t>A U.S. born child can enroll in the MG Program during the first 31 days of the mother’s MG Program </a:t>
                      </a:r>
                      <a:r>
                        <a:rPr lang="en-US" dirty="0">
                          <a:highlight>
                            <a:srgbClr val="FFFF00"/>
                          </a:highlight>
                        </a:rPr>
                        <a:t>enrollment</a:t>
                      </a:r>
                      <a:r>
                        <a:rPr lang="en-US" dirty="0"/>
                        <a:t>. If the birth occurs after the initial 31 days of the mother’s MG Program </a:t>
                      </a:r>
                      <a:r>
                        <a:rPr lang="en-US" dirty="0">
                          <a:highlight>
                            <a:srgbClr val="FFFF00"/>
                          </a:highlight>
                        </a:rPr>
                        <a:t>enrollment</a:t>
                      </a:r>
                      <a:r>
                        <a:rPr lang="en-US" dirty="0"/>
                        <a:t>, the child CANNOT be enrolled in the MG Program case, but may be eligible for other (non-MG Program) ORR funded services as part of an eligible </a:t>
                      </a:r>
                    </a:p>
                  </a:txBody>
                  <a:tcPr/>
                </a:tc>
                <a:extLst>
                  <a:ext uri="{0D108BD9-81ED-4DB2-BD59-A6C34878D82A}">
                    <a16:rowId xmlns:a16="http://schemas.microsoft.com/office/drawing/2014/main" val="2089332585"/>
                  </a:ext>
                </a:extLst>
              </a:tr>
            </a:tbl>
          </a:graphicData>
        </a:graphic>
      </p:graphicFrame>
    </p:spTree>
    <p:extLst>
      <p:ext uri="{BB962C8B-B14F-4D97-AF65-F5344CB8AC3E}">
        <p14:creationId xmlns:p14="http://schemas.microsoft.com/office/powerpoint/2010/main" val="4172315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Ongoing Requirements</a:t>
            </a: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8" name="TextBox 7">
            <a:extLst>
              <a:ext uri="{FF2B5EF4-FFF2-40B4-BE49-F238E27FC236}">
                <a16:creationId xmlns:a16="http://schemas.microsoft.com/office/drawing/2014/main" id="{998FE14A-0B87-4FF0-8F19-07C27E0E07C0}"/>
              </a:ext>
            </a:extLst>
          </p:cNvPr>
          <p:cNvSpPr txBox="1"/>
          <p:nvPr/>
        </p:nvSpPr>
        <p:spPr>
          <a:xfrm>
            <a:off x="1374704" y="2488960"/>
            <a:ext cx="10497068" cy="3293209"/>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US" sz="2200" b="1" u="sng" dirty="0">
                <a:solidFill>
                  <a:srgbClr val="00503D"/>
                </a:solidFill>
              </a:rPr>
              <a:t>Citation: </a:t>
            </a:r>
            <a:r>
              <a:rPr lang="en-US" sz="2200" dirty="0"/>
              <a:t>“Matching Grant case files must be maintained separately from those documenting services provided to clients through other programs and the R&amp;P Cooperative Agreement; however, all services required through the MG Program must be documented as MG regardless the provider or funder.”</a:t>
            </a:r>
            <a:endParaRPr lang="en-US" sz="2200" dirty="0">
              <a:highlight>
                <a:srgbClr val="FFFF00"/>
              </a:highlight>
            </a:endParaRPr>
          </a:p>
          <a:p>
            <a:pPr marL="742950" lvl="1" indent="-285750">
              <a:spcAft>
                <a:spcPts val="600"/>
              </a:spcAft>
              <a:buFont typeface="Arial" panose="020B0604020202020204" pitchFamily="34" charset="0"/>
              <a:buChar char="•"/>
            </a:pPr>
            <a:endParaRPr lang="en-US" sz="2200" dirty="0"/>
          </a:p>
          <a:p>
            <a:pPr marL="742950" lvl="1" indent="-285750">
              <a:spcAft>
                <a:spcPts val="600"/>
              </a:spcAft>
              <a:buFont typeface="Arial" panose="020B0604020202020204" pitchFamily="34" charset="0"/>
              <a:buChar char="•"/>
            </a:pPr>
            <a:r>
              <a:rPr lang="en-US" sz="2200" b="1" u="sng" dirty="0">
                <a:solidFill>
                  <a:srgbClr val="00503D"/>
                </a:solidFill>
              </a:rPr>
              <a:t>What this means:</a:t>
            </a:r>
            <a:r>
              <a:rPr lang="en-US" sz="2200" dirty="0">
                <a:solidFill>
                  <a:srgbClr val="00503D"/>
                </a:solidFill>
              </a:rPr>
              <a:t> </a:t>
            </a:r>
            <a:r>
              <a:rPr lang="en-US" sz="2200" dirty="0"/>
              <a:t>Upon MG enrollment, make a MG case note summarizing the R&amp;P services provided that are considered “MG services”. All services provided after MG enrollment must be documented as MG services. This may mean creating duplicate R&amp;P and MG case notes. </a:t>
            </a:r>
            <a:endParaRPr lang="en-US" sz="2200" b="1" dirty="0"/>
          </a:p>
        </p:txBody>
      </p:sp>
      <p:sp>
        <p:nvSpPr>
          <p:cNvPr id="10" name="TextBox 9">
            <a:extLst>
              <a:ext uri="{FF2B5EF4-FFF2-40B4-BE49-F238E27FC236}">
                <a16:creationId xmlns:a16="http://schemas.microsoft.com/office/drawing/2014/main" id="{99F7721C-23AC-45A1-BD91-77235E550D84}"/>
              </a:ext>
            </a:extLst>
          </p:cNvPr>
          <p:cNvSpPr txBox="1"/>
          <p:nvPr/>
        </p:nvSpPr>
        <p:spPr>
          <a:xfrm>
            <a:off x="1374704" y="1540860"/>
            <a:ext cx="2808782" cy="584775"/>
          </a:xfrm>
          <a:prstGeom prst="rect">
            <a:avLst/>
          </a:prstGeom>
          <a:noFill/>
        </p:spPr>
        <p:txBody>
          <a:bodyPr wrap="none" rtlCol="0">
            <a:spAutoFit/>
          </a:bodyPr>
          <a:lstStyle/>
          <a:p>
            <a:r>
              <a:rPr lang="en-US" sz="3200" b="1" dirty="0"/>
              <a:t>Case Files (p.6) </a:t>
            </a:r>
          </a:p>
        </p:txBody>
      </p:sp>
    </p:spTree>
    <p:extLst>
      <p:ext uri="{BB962C8B-B14F-4D97-AF65-F5344CB8AC3E}">
        <p14:creationId xmlns:p14="http://schemas.microsoft.com/office/powerpoint/2010/main" val="313571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2784812" y="169229"/>
            <a:ext cx="7268062" cy="1072625"/>
          </a:xfrm>
        </p:spPr>
        <p:txBody>
          <a:bodyPr>
            <a:normAutofit/>
          </a:bodyPr>
          <a:lstStyle/>
          <a:p>
            <a:pPr algn="r"/>
            <a:r>
              <a:rPr lang="en-US" sz="66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Webinar Agenda</a:t>
            </a: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3" name="TextBox 2">
            <a:extLst>
              <a:ext uri="{FF2B5EF4-FFF2-40B4-BE49-F238E27FC236}">
                <a16:creationId xmlns:a16="http://schemas.microsoft.com/office/drawing/2014/main" id="{A4BF2C25-6448-4674-A626-D3BEFACD457D}"/>
              </a:ext>
            </a:extLst>
          </p:cNvPr>
          <p:cNvSpPr txBox="1"/>
          <p:nvPr/>
        </p:nvSpPr>
        <p:spPr>
          <a:xfrm>
            <a:off x="1503990" y="2321886"/>
            <a:ext cx="10558724" cy="381642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dirty="0"/>
              <a:t>Overview of the FY2020 </a:t>
            </a:r>
            <a:r>
              <a:rPr lang="en-US" sz="3200" b="1" dirty="0">
                <a:solidFill>
                  <a:srgbClr val="00503D"/>
                </a:solidFill>
              </a:rPr>
              <a:t>dates and deadlines</a:t>
            </a:r>
          </a:p>
          <a:p>
            <a:pPr marL="285750" indent="-285750">
              <a:spcAft>
                <a:spcPts val="1200"/>
              </a:spcAft>
              <a:buFont typeface="Arial" panose="020B0604020202020204" pitchFamily="34" charset="0"/>
              <a:buChar char="•"/>
            </a:pPr>
            <a:r>
              <a:rPr lang="en-US" sz="3200" dirty="0"/>
              <a:t>USCCB </a:t>
            </a:r>
            <a:r>
              <a:rPr lang="en-US" sz="3200" b="1" dirty="0">
                <a:solidFill>
                  <a:srgbClr val="00503D"/>
                </a:solidFill>
              </a:rPr>
              <a:t>Network Statistics</a:t>
            </a:r>
          </a:p>
          <a:p>
            <a:pPr marL="285750" indent="-285750">
              <a:spcAft>
                <a:spcPts val="1200"/>
              </a:spcAft>
              <a:buFont typeface="Arial" panose="020B0604020202020204" pitchFamily="34" charset="0"/>
              <a:buChar char="•"/>
            </a:pPr>
            <a:r>
              <a:rPr lang="en-US" sz="3200" dirty="0"/>
              <a:t>Review of </a:t>
            </a:r>
            <a:r>
              <a:rPr lang="en-US" sz="3200" b="1" dirty="0">
                <a:solidFill>
                  <a:srgbClr val="00503D"/>
                </a:solidFill>
              </a:rPr>
              <a:t>new requirements </a:t>
            </a:r>
            <a:r>
              <a:rPr lang="en-US" sz="3200" dirty="0"/>
              <a:t>in the FY2020 Guidelines</a:t>
            </a:r>
          </a:p>
          <a:p>
            <a:pPr marL="285750" indent="-285750">
              <a:spcAft>
                <a:spcPts val="1200"/>
              </a:spcAft>
              <a:buFont typeface="Arial" panose="020B0604020202020204" pitchFamily="34" charset="0"/>
              <a:buChar char="•"/>
            </a:pPr>
            <a:r>
              <a:rPr lang="en-US" sz="3200" dirty="0"/>
              <a:t>Review of </a:t>
            </a:r>
            <a:r>
              <a:rPr lang="en-US" sz="3200" b="1" dirty="0">
                <a:solidFill>
                  <a:srgbClr val="00503D"/>
                </a:solidFill>
              </a:rPr>
              <a:t>ongoing requirements</a:t>
            </a:r>
          </a:p>
          <a:p>
            <a:pPr marL="285750" indent="-285750">
              <a:spcAft>
                <a:spcPts val="1200"/>
              </a:spcAft>
              <a:buFont typeface="Arial" panose="020B0604020202020204" pitchFamily="34" charset="0"/>
              <a:buChar char="•"/>
            </a:pPr>
            <a:r>
              <a:rPr lang="en-US" sz="3200" dirty="0"/>
              <a:t>Discussion of </a:t>
            </a:r>
            <a:r>
              <a:rPr lang="en-US" sz="3200" b="1" dirty="0">
                <a:solidFill>
                  <a:srgbClr val="00503D"/>
                </a:solidFill>
              </a:rPr>
              <a:t>common MG findings &amp; Resources</a:t>
            </a:r>
            <a:endParaRPr lang="en-US" sz="3200" dirty="0"/>
          </a:p>
          <a:p>
            <a:pPr marL="285750" indent="-285750">
              <a:spcAft>
                <a:spcPts val="1200"/>
              </a:spcAft>
              <a:buFont typeface="Arial" panose="020B0604020202020204" pitchFamily="34" charset="0"/>
              <a:buChar char="•"/>
            </a:pPr>
            <a:r>
              <a:rPr lang="en-US" sz="3200" dirty="0"/>
              <a:t>Questions &amp; Answers</a:t>
            </a:r>
          </a:p>
        </p:txBody>
      </p:sp>
    </p:spTree>
    <p:extLst>
      <p:ext uri="{BB962C8B-B14F-4D97-AF65-F5344CB8AC3E}">
        <p14:creationId xmlns:p14="http://schemas.microsoft.com/office/powerpoint/2010/main" val="834846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Ongoing Requirements</a:t>
            </a:r>
            <a:endPar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10" name="TextBox 9">
            <a:extLst>
              <a:ext uri="{FF2B5EF4-FFF2-40B4-BE49-F238E27FC236}">
                <a16:creationId xmlns:a16="http://schemas.microsoft.com/office/drawing/2014/main" id="{99F7721C-23AC-45A1-BD91-77235E550D84}"/>
              </a:ext>
            </a:extLst>
          </p:cNvPr>
          <p:cNvSpPr txBox="1"/>
          <p:nvPr/>
        </p:nvSpPr>
        <p:spPr>
          <a:xfrm>
            <a:off x="779908" y="1484102"/>
            <a:ext cx="3776290" cy="584775"/>
          </a:xfrm>
          <a:prstGeom prst="rect">
            <a:avLst/>
          </a:prstGeom>
          <a:noFill/>
        </p:spPr>
        <p:txBody>
          <a:bodyPr wrap="none" rtlCol="0">
            <a:spAutoFit/>
          </a:bodyPr>
          <a:lstStyle/>
          <a:p>
            <a:r>
              <a:rPr lang="en-US" sz="3200" b="1" dirty="0"/>
              <a:t>Match Grant Waivers</a:t>
            </a:r>
          </a:p>
        </p:txBody>
      </p:sp>
      <p:graphicFrame>
        <p:nvGraphicFramePr>
          <p:cNvPr id="12" name="Table 12">
            <a:extLst>
              <a:ext uri="{FF2B5EF4-FFF2-40B4-BE49-F238E27FC236}">
                <a16:creationId xmlns:a16="http://schemas.microsoft.com/office/drawing/2014/main" id="{5439EF6C-F5CE-4E53-85F2-D4E524F556EA}"/>
              </a:ext>
            </a:extLst>
          </p:cNvPr>
          <p:cNvGraphicFramePr>
            <a:graphicFrameLocks noGrp="1"/>
          </p:cNvGraphicFramePr>
          <p:nvPr>
            <p:extLst>
              <p:ext uri="{D42A27DB-BD31-4B8C-83A1-F6EECF244321}">
                <p14:modId xmlns:p14="http://schemas.microsoft.com/office/powerpoint/2010/main" val="1146536330"/>
              </p:ext>
            </p:extLst>
          </p:nvPr>
        </p:nvGraphicFramePr>
        <p:xfrm>
          <a:off x="865276" y="2068877"/>
          <a:ext cx="11013215" cy="3372048"/>
        </p:xfrm>
        <a:graphic>
          <a:graphicData uri="http://schemas.openxmlformats.org/drawingml/2006/table">
            <a:tbl>
              <a:tblPr firstRow="1" bandRow="1">
                <a:tableStyleId>{F5AB1C69-6EDB-4FF4-983F-18BD219EF322}</a:tableStyleId>
              </a:tblPr>
              <a:tblGrid>
                <a:gridCol w="482912">
                  <a:extLst>
                    <a:ext uri="{9D8B030D-6E8A-4147-A177-3AD203B41FA5}">
                      <a16:colId xmlns:a16="http://schemas.microsoft.com/office/drawing/2014/main" val="2495995412"/>
                    </a:ext>
                  </a:extLst>
                </a:gridCol>
                <a:gridCol w="3841032">
                  <a:extLst>
                    <a:ext uri="{9D8B030D-6E8A-4147-A177-3AD203B41FA5}">
                      <a16:colId xmlns:a16="http://schemas.microsoft.com/office/drawing/2014/main" val="1952486659"/>
                    </a:ext>
                  </a:extLst>
                </a:gridCol>
                <a:gridCol w="6689271">
                  <a:extLst>
                    <a:ext uri="{9D8B030D-6E8A-4147-A177-3AD203B41FA5}">
                      <a16:colId xmlns:a16="http://schemas.microsoft.com/office/drawing/2014/main" val="2331881007"/>
                    </a:ext>
                  </a:extLst>
                </a:gridCol>
              </a:tblGrid>
              <a:tr h="367979">
                <a:tc>
                  <a:txBody>
                    <a:bodyPr/>
                    <a:lstStyle/>
                    <a:p>
                      <a:r>
                        <a:rPr lang="en-US" sz="1400" dirty="0"/>
                        <a:t>No.</a:t>
                      </a:r>
                    </a:p>
                  </a:txBody>
                  <a:tcPr/>
                </a:tc>
                <a:tc>
                  <a:txBody>
                    <a:bodyPr/>
                    <a:lstStyle/>
                    <a:p>
                      <a:r>
                        <a:rPr lang="en-US" sz="1400" dirty="0"/>
                        <a:t>Category</a:t>
                      </a:r>
                    </a:p>
                  </a:txBody>
                  <a:tcPr/>
                </a:tc>
                <a:tc>
                  <a:txBody>
                    <a:bodyPr/>
                    <a:lstStyle/>
                    <a:p>
                      <a:r>
                        <a:rPr lang="en-US" sz="1400" dirty="0"/>
                        <a:t>Explanation</a:t>
                      </a:r>
                    </a:p>
                  </a:txBody>
                  <a:tcPr/>
                </a:tc>
                <a:extLst>
                  <a:ext uri="{0D108BD9-81ED-4DB2-BD59-A6C34878D82A}">
                    <a16:rowId xmlns:a16="http://schemas.microsoft.com/office/drawing/2014/main" val="3760547701"/>
                  </a:ext>
                </a:extLst>
              </a:tr>
              <a:tr h="781936">
                <a:tc>
                  <a:txBody>
                    <a:bodyPr/>
                    <a:lstStyle/>
                    <a:p>
                      <a:r>
                        <a:rPr lang="en-US" sz="1400" dirty="0"/>
                        <a:t>1</a:t>
                      </a:r>
                    </a:p>
                  </a:txBody>
                  <a:tcPr/>
                </a:tc>
                <a:tc>
                  <a:txBody>
                    <a:bodyPr/>
                    <a:lstStyle/>
                    <a:p>
                      <a:r>
                        <a:rPr lang="en-US" sz="1400" dirty="0"/>
                        <a:t>Secondary migrant enrollment (non-USCCB case)</a:t>
                      </a:r>
                    </a:p>
                  </a:txBody>
                  <a:tcPr/>
                </a:tc>
                <a:tc>
                  <a:txBody>
                    <a:bodyPr/>
                    <a:lstStyle/>
                    <a:p>
                      <a:r>
                        <a:rPr lang="en-US" sz="1400" dirty="0"/>
                        <a:t>Includes Reception and Placement (R&amp;P) and Cuban-Haitian Entrant cases where a secondary migration occurs to a site where an affiliate of the initial resettlement agency does not exist or participate in the Match Grant Program.</a:t>
                      </a:r>
                    </a:p>
                  </a:txBody>
                  <a:tcPr/>
                </a:tc>
                <a:extLst>
                  <a:ext uri="{0D108BD9-81ED-4DB2-BD59-A6C34878D82A}">
                    <a16:rowId xmlns:a16="http://schemas.microsoft.com/office/drawing/2014/main" val="690015906"/>
                  </a:ext>
                </a:extLst>
              </a:tr>
              <a:tr h="553871">
                <a:tc>
                  <a:txBody>
                    <a:bodyPr/>
                    <a:lstStyle/>
                    <a:p>
                      <a:r>
                        <a:rPr lang="en-US" sz="1400" dirty="0"/>
                        <a:t>2</a:t>
                      </a:r>
                    </a:p>
                  </a:txBody>
                  <a:tcPr/>
                </a:tc>
                <a:tc>
                  <a:txBody>
                    <a:bodyPr/>
                    <a:lstStyle/>
                    <a:p>
                      <a:r>
                        <a:rPr lang="en-US" sz="1400" dirty="0"/>
                        <a:t>Enrollment of R&amp;P case resettled by other VOLAG in your area</a:t>
                      </a:r>
                    </a:p>
                  </a:txBody>
                  <a:tcPr/>
                </a:tc>
                <a:tc>
                  <a:txBody>
                    <a:bodyPr/>
                    <a:lstStyle/>
                    <a:p>
                      <a:r>
                        <a:rPr lang="en-US" sz="1400" dirty="0"/>
                        <a:t>Includes, ONLY, R&amp;P refugee cases resettled by a VOLAG in your area that does manage a Match Grant program, but whose Match Grant program is unable to enroll the case. </a:t>
                      </a:r>
                    </a:p>
                  </a:txBody>
                  <a:tcPr/>
                </a:tc>
                <a:extLst>
                  <a:ext uri="{0D108BD9-81ED-4DB2-BD59-A6C34878D82A}">
                    <a16:rowId xmlns:a16="http://schemas.microsoft.com/office/drawing/2014/main" val="2055233492"/>
                  </a:ext>
                </a:extLst>
              </a:tr>
              <a:tr h="553871">
                <a:tc>
                  <a:txBody>
                    <a:bodyPr/>
                    <a:lstStyle/>
                    <a:p>
                      <a:r>
                        <a:rPr lang="en-US" sz="1400" dirty="0"/>
                        <a:t>3</a:t>
                      </a:r>
                    </a:p>
                  </a:txBody>
                  <a:tcPr/>
                </a:tc>
                <a:tc>
                  <a:txBody>
                    <a:bodyPr/>
                    <a:lstStyle/>
                    <a:p>
                      <a:r>
                        <a:rPr lang="en-US" sz="1400" dirty="0"/>
                        <a:t>Long-Distance Enrollment</a:t>
                      </a:r>
                    </a:p>
                  </a:txBody>
                  <a:tcPr/>
                </a:tc>
                <a:tc>
                  <a:txBody>
                    <a:bodyPr/>
                    <a:lstStyle/>
                    <a:p>
                      <a:r>
                        <a:rPr lang="en-US" sz="1400" dirty="0"/>
                        <a:t>Includes all cases where the client resides or accepts employment that is beyond 100 miles of the agency’s service area. </a:t>
                      </a:r>
                    </a:p>
                  </a:txBody>
                  <a:tcPr/>
                </a:tc>
                <a:extLst>
                  <a:ext uri="{0D108BD9-81ED-4DB2-BD59-A6C34878D82A}">
                    <a16:rowId xmlns:a16="http://schemas.microsoft.com/office/drawing/2014/main" val="1838757287"/>
                  </a:ext>
                </a:extLst>
              </a:tr>
              <a:tr h="553871">
                <a:tc>
                  <a:txBody>
                    <a:bodyPr/>
                    <a:lstStyle/>
                    <a:p>
                      <a:r>
                        <a:rPr lang="en-US" sz="1400" dirty="0"/>
                        <a:t>4</a:t>
                      </a:r>
                    </a:p>
                  </a:txBody>
                  <a:tcPr/>
                </a:tc>
                <a:tc>
                  <a:txBody>
                    <a:bodyPr/>
                    <a:lstStyle/>
                    <a:p>
                      <a:r>
                        <a:rPr lang="en-US" sz="1400" dirty="0"/>
                        <a:t>Enrollment of R&amp;P case past 31st day of eligibility</a:t>
                      </a:r>
                    </a:p>
                  </a:txBody>
                  <a:tcPr/>
                </a:tc>
                <a:tc>
                  <a:txBody>
                    <a:bodyPr/>
                    <a:lstStyle/>
                    <a:p>
                      <a:r>
                        <a:rPr lang="en-US" sz="1400" dirty="0"/>
                        <a:t>Includes otherwise eligible R&amp;P cases that were not able to enroll during the 31-day enrollment period. </a:t>
                      </a:r>
                    </a:p>
                  </a:txBody>
                  <a:tcPr/>
                </a:tc>
                <a:extLst>
                  <a:ext uri="{0D108BD9-81ED-4DB2-BD59-A6C34878D82A}">
                    <a16:rowId xmlns:a16="http://schemas.microsoft.com/office/drawing/2014/main" val="1533344941"/>
                  </a:ext>
                </a:extLst>
              </a:tr>
              <a:tr h="560520">
                <a:tc>
                  <a:txBody>
                    <a:bodyPr/>
                    <a:lstStyle/>
                    <a:p>
                      <a:r>
                        <a:rPr lang="en-US" sz="1400" dirty="0"/>
                        <a:t>5</a:t>
                      </a:r>
                    </a:p>
                  </a:txBody>
                  <a:tcPr/>
                </a:tc>
                <a:tc>
                  <a:txBody>
                    <a:bodyPr/>
                    <a:lstStyle/>
                    <a:p>
                      <a:r>
                        <a:rPr lang="en-US" sz="1400" dirty="0"/>
                        <a:t>Enrollment of non-R&amp;P case after 90th day of eligibility </a:t>
                      </a:r>
                    </a:p>
                  </a:txBody>
                  <a:tcPr/>
                </a:tc>
                <a:tc>
                  <a:txBody>
                    <a:bodyPr/>
                    <a:lstStyle/>
                    <a:p>
                      <a:r>
                        <a:rPr lang="en-US" sz="1400" dirty="0"/>
                        <a:t>Includes asylee cases whose date of notification of asylum differs from the date asylum was granted. </a:t>
                      </a:r>
                    </a:p>
                  </a:txBody>
                  <a:tcPr/>
                </a:tc>
                <a:extLst>
                  <a:ext uri="{0D108BD9-81ED-4DB2-BD59-A6C34878D82A}">
                    <a16:rowId xmlns:a16="http://schemas.microsoft.com/office/drawing/2014/main" val="4202668154"/>
                  </a:ext>
                </a:extLst>
              </a:tr>
            </a:tbl>
          </a:graphicData>
        </a:graphic>
      </p:graphicFrame>
      <p:sp>
        <p:nvSpPr>
          <p:cNvPr id="14" name="TextBox 13">
            <a:extLst>
              <a:ext uri="{FF2B5EF4-FFF2-40B4-BE49-F238E27FC236}">
                <a16:creationId xmlns:a16="http://schemas.microsoft.com/office/drawing/2014/main" id="{08DC9261-485E-4356-B083-733FE9F7CF1B}"/>
              </a:ext>
            </a:extLst>
          </p:cNvPr>
          <p:cNvSpPr txBox="1"/>
          <p:nvPr/>
        </p:nvSpPr>
        <p:spPr>
          <a:xfrm>
            <a:off x="1617440" y="5624103"/>
            <a:ext cx="9162958" cy="923330"/>
          </a:xfrm>
          <a:prstGeom prst="rect">
            <a:avLst/>
          </a:prstGeom>
          <a:noFill/>
        </p:spPr>
        <p:txBody>
          <a:bodyPr wrap="none" rtlCol="0">
            <a:spAutoFit/>
          </a:bodyPr>
          <a:lstStyle/>
          <a:p>
            <a:pPr marL="285750" indent="-285750">
              <a:buFont typeface="Wingdings" panose="05000000000000000000" pitchFamily="2" charset="2"/>
              <a:buChar char="Ø"/>
            </a:pPr>
            <a:r>
              <a:rPr lang="en-US" dirty="0"/>
              <a:t>Waiver instructions and request forms are available on MRSConnect</a:t>
            </a:r>
          </a:p>
          <a:p>
            <a:pPr marL="285750" indent="-285750">
              <a:buFont typeface="Wingdings" panose="05000000000000000000" pitchFamily="2" charset="2"/>
              <a:buChar char="Ø"/>
            </a:pPr>
            <a:r>
              <a:rPr lang="en-US" dirty="0"/>
              <a:t>Waivers and supporting documentation should be emailed to Kippar Van at </a:t>
            </a:r>
            <a:r>
              <a:rPr lang="en-US" dirty="0">
                <a:hlinkClick r:id="rId5"/>
              </a:rPr>
              <a:t>kvan@usccb.org</a:t>
            </a:r>
            <a:r>
              <a:rPr lang="en-US" dirty="0"/>
              <a:t> </a:t>
            </a:r>
          </a:p>
          <a:p>
            <a:pPr marL="285750" indent="-285750">
              <a:buFont typeface="Wingdings" panose="05000000000000000000" pitchFamily="2" charset="2"/>
              <a:buChar char="Ø"/>
            </a:pPr>
            <a:r>
              <a:rPr lang="en-US" dirty="0"/>
              <a:t>Waivers must be approved by ORR prior to enrollment.</a:t>
            </a:r>
          </a:p>
        </p:txBody>
      </p:sp>
    </p:spTree>
    <p:extLst>
      <p:ext uri="{BB962C8B-B14F-4D97-AF65-F5344CB8AC3E}">
        <p14:creationId xmlns:p14="http://schemas.microsoft.com/office/powerpoint/2010/main" val="1459107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8A52BD-B971-4A09-B4CF-EC84AEFF4C59}"/>
              </a:ext>
            </a:extLst>
          </p:cNvPr>
          <p:cNvSpPr/>
          <p:nvPr/>
        </p:nvSpPr>
        <p:spPr>
          <a:xfrm>
            <a:off x="11887814" y="0"/>
            <a:ext cx="159664"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BF1B066-0473-48EF-B72D-53CE4E458F80}"/>
              </a:ext>
            </a:extLst>
          </p:cNvPr>
          <p:cNvSpPr/>
          <p:nvPr/>
        </p:nvSpPr>
        <p:spPr>
          <a:xfrm>
            <a:off x="10935283"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E19E517-60CD-4F82-BFAF-B171F0A53D8B}"/>
              </a:ext>
            </a:extLst>
          </p:cNvPr>
          <p:cNvSpPr/>
          <p:nvPr/>
        </p:nvSpPr>
        <p:spPr>
          <a:xfrm>
            <a:off x="11523305" y="0"/>
            <a:ext cx="159664"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5CF0DE-47B1-4671-84A8-1A203F44D7CB}"/>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360EFE-6DB7-46FC-8993-F3BF33388491}"/>
              </a:ext>
            </a:extLst>
          </p:cNvPr>
          <p:cNvSpPr>
            <a:spLocks noGrp="1"/>
          </p:cNvSpPr>
          <p:nvPr>
            <p:ph type="title"/>
          </p:nvPr>
        </p:nvSpPr>
        <p:spPr>
          <a:xfrm>
            <a:off x="1" y="155196"/>
            <a:ext cx="11743292" cy="1100692"/>
          </a:xfrm>
        </p:spPr>
        <p:txBody>
          <a:bodyPr>
            <a:noAutofit/>
          </a:bodyPr>
          <a:lstStyle/>
          <a:p>
            <a:r>
              <a:rPr lang="en-US" sz="66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66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Pre-Assessment Q’s</a:t>
            </a:r>
          </a:p>
        </p:txBody>
      </p:sp>
      <p:sp>
        <p:nvSpPr>
          <p:cNvPr id="11" name="TextBox 10">
            <a:extLst>
              <a:ext uri="{FF2B5EF4-FFF2-40B4-BE49-F238E27FC236}">
                <a16:creationId xmlns:a16="http://schemas.microsoft.com/office/drawing/2014/main" id="{01B077A4-B357-4907-8387-813D42927834}"/>
              </a:ext>
            </a:extLst>
          </p:cNvPr>
          <p:cNvSpPr txBox="1"/>
          <p:nvPr/>
        </p:nvSpPr>
        <p:spPr>
          <a:xfrm>
            <a:off x="509031" y="1670261"/>
            <a:ext cx="10133012" cy="4524315"/>
          </a:xfrm>
          <a:prstGeom prst="rect">
            <a:avLst/>
          </a:prstGeom>
          <a:noFill/>
        </p:spPr>
        <p:txBody>
          <a:bodyPr wrap="square" rtlCol="0">
            <a:spAutoFit/>
          </a:bodyPr>
          <a:lstStyle/>
          <a:p>
            <a:pPr marL="342900" indent="-342900">
              <a:buFont typeface="+mj-lt"/>
              <a:buAutoNum type="arabicPeriod"/>
            </a:pPr>
            <a:r>
              <a:rPr lang="en-US" b="1" dirty="0"/>
              <a:t>What is the minimum cash allowance required for adults for the first 120 days of MG service period?</a:t>
            </a:r>
          </a:p>
          <a:p>
            <a:pPr marL="914400" lvl="1" indent="-457200">
              <a:buFont typeface="+mj-lt"/>
              <a:buAutoNum type="alphaLcParenR"/>
            </a:pPr>
            <a:r>
              <a:rPr lang="en-US" dirty="0"/>
              <a:t>$200 per month/ $50 per week</a:t>
            </a:r>
          </a:p>
          <a:p>
            <a:pPr marL="914400" lvl="1" indent="-457200">
              <a:buFont typeface="+mj-lt"/>
              <a:buAutoNum type="alphaLcParenR"/>
            </a:pPr>
            <a:r>
              <a:rPr lang="en-US" dirty="0"/>
              <a:t>$240 per month/ $60 per week</a:t>
            </a:r>
          </a:p>
          <a:p>
            <a:pPr marL="914400" lvl="1" indent="-457200">
              <a:buFont typeface="+mj-lt"/>
              <a:buAutoNum type="alphaLcParenR"/>
            </a:pPr>
            <a:r>
              <a:rPr lang="en-US" dirty="0"/>
              <a:t>$280 per month/$70 per week</a:t>
            </a:r>
          </a:p>
          <a:p>
            <a:pPr marL="914400" lvl="1" indent="-457200">
              <a:buFont typeface="+mj-lt"/>
              <a:buAutoNum type="alphaLcParenR"/>
            </a:pPr>
            <a:endParaRPr lang="en-US" dirty="0"/>
          </a:p>
          <a:p>
            <a:pPr marL="457200" indent="-457200">
              <a:buFont typeface="+mj-lt"/>
              <a:buAutoNum type="arabicPeriod"/>
            </a:pPr>
            <a:r>
              <a:rPr lang="en-US" b="1" dirty="0"/>
              <a:t>The MG Guidelines require service providers to record when a client is offered access to health insurance through employment. Which of the following statements is </a:t>
            </a:r>
            <a:r>
              <a:rPr lang="en-US" b="1" u="sng" dirty="0"/>
              <a:t>false</a:t>
            </a:r>
            <a:r>
              <a:rPr lang="en-US" b="1" dirty="0"/>
              <a:t>?</a:t>
            </a:r>
          </a:p>
          <a:p>
            <a:pPr marL="914400" lvl="1" indent="-457200">
              <a:buFont typeface="+mj-lt"/>
              <a:buAutoNum type="alphaLcParenR"/>
            </a:pPr>
            <a:r>
              <a:rPr lang="en-US" dirty="0"/>
              <a:t>The agency should record the client was offered health insurance if it is offered at any point within the first six months.</a:t>
            </a:r>
          </a:p>
          <a:p>
            <a:pPr marL="914400" lvl="1" indent="-457200">
              <a:buFont typeface="+mj-lt"/>
              <a:buAutoNum type="alphaLcParenR"/>
            </a:pPr>
            <a:r>
              <a:rPr lang="en-US" dirty="0"/>
              <a:t>The agency should record that the client was offered health insurance only if the client chooses to accept it.</a:t>
            </a:r>
          </a:p>
          <a:p>
            <a:pPr marL="914400" lvl="1" indent="-457200">
              <a:buFont typeface="+mj-lt"/>
              <a:buAutoNum type="alphaLcParenR"/>
            </a:pPr>
            <a:r>
              <a:rPr lang="en-US" dirty="0"/>
              <a:t>The agency should record the client was offered health insurance even if it does not extend to the employee’s family members. </a:t>
            </a:r>
          </a:p>
          <a:p>
            <a:pPr marL="914400" lvl="1" indent="-457200">
              <a:buFont typeface="+mj-lt"/>
              <a:buAutoNum type="alphaLcParenR"/>
            </a:pPr>
            <a:r>
              <a:rPr lang="en-US" dirty="0"/>
              <a:t>The agency should record the client was offered health insurance without regard to whether the employee must contribute to the premium.</a:t>
            </a:r>
          </a:p>
          <a:p>
            <a:pPr marL="342900" indent="-342900">
              <a:buFont typeface="+mj-lt"/>
              <a:buAutoNum type="arabicPeriod"/>
            </a:pPr>
            <a:endParaRPr lang="en-US" dirty="0">
              <a:cs typeface="Raavi" panose="020B0502040204020203" pitchFamily="34" charset="0"/>
            </a:endParaRPr>
          </a:p>
        </p:txBody>
      </p:sp>
      <p:pic>
        <p:nvPicPr>
          <p:cNvPr id="13" name="Graphic 12" descr="Checkmark">
            <a:extLst>
              <a:ext uri="{FF2B5EF4-FFF2-40B4-BE49-F238E27FC236}">
                <a16:creationId xmlns:a16="http://schemas.microsoft.com/office/drawing/2014/main" id="{16819FBB-54B9-4543-B2FF-85CDEE0424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5013" y="171900"/>
            <a:ext cx="914400" cy="914400"/>
          </a:xfrm>
          <a:prstGeom prst="rect">
            <a:avLst/>
          </a:prstGeom>
        </p:spPr>
      </p:pic>
      <p:sp>
        <p:nvSpPr>
          <p:cNvPr id="14" name="Rectangle 13">
            <a:extLst>
              <a:ext uri="{FF2B5EF4-FFF2-40B4-BE49-F238E27FC236}">
                <a16:creationId xmlns:a16="http://schemas.microsoft.com/office/drawing/2014/main" id="{6D9F1B2C-592C-40B4-AF93-6464523993B5}"/>
              </a:ext>
            </a:extLst>
          </p:cNvPr>
          <p:cNvSpPr/>
          <p:nvPr/>
        </p:nvSpPr>
        <p:spPr>
          <a:xfrm rot="16200000">
            <a:off x="6029363" y="576710"/>
            <a:ext cx="133274" cy="12192000"/>
          </a:xfrm>
          <a:prstGeom prst="rect">
            <a:avLst/>
          </a:prstGeom>
          <a:solidFill>
            <a:srgbClr val="005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7404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8A52BD-B971-4A09-B4CF-EC84AEFF4C59}"/>
              </a:ext>
            </a:extLst>
          </p:cNvPr>
          <p:cNvSpPr/>
          <p:nvPr/>
        </p:nvSpPr>
        <p:spPr>
          <a:xfrm>
            <a:off x="11887814" y="0"/>
            <a:ext cx="159664"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BF1B066-0473-48EF-B72D-53CE4E458F80}"/>
              </a:ext>
            </a:extLst>
          </p:cNvPr>
          <p:cNvSpPr/>
          <p:nvPr/>
        </p:nvSpPr>
        <p:spPr>
          <a:xfrm>
            <a:off x="10935283"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E19E517-60CD-4F82-BFAF-B171F0A53D8B}"/>
              </a:ext>
            </a:extLst>
          </p:cNvPr>
          <p:cNvSpPr/>
          <p:nvPr/>
        </p:nvSpPr>
        <p:spPr>
          <a:xfrm>
            <a:off x="11523305" y="0"/>
            <a:ext cx="159664"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5CF0DE-47B1-4671-84A8-1A203F44D7CB}"/>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360EFE-6DB7-46FC-8993-F3BF33388491}"/>
              </a:ext>
            </a:extLst>
          </p:cNvPr>
          <p:cNvSpPr>
            <a:spLocks noGrp="1"/>
          </p:cNvSpPr>
          <p:nvPr>
            <p:ph type="title"/>
          </p:nvPr>
        </p:nvSpPr>
        <p:spPr>
          <a:xfrm>
            <a:off x="1" y="155196"/>
            <a:ext cx="11743292" cy="1100692"/>
          </a:xfrm>
        </p:spPr>
        <p:txBody>
          <a:bodyPr>
            <a:noAutofit/>
          </a:bodyPr>
          <a:lstStyle/>
          <a:p>
            <a:r>
              <a:rPr lang="en-US" sz="66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66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Pre-Assessment Q’s</a:t>
            </a:r>
          </a:p>
        </p:txBody>
      </p:sp>
      <p:sp>
        <p:nvSpPr>
          <p:cNvPr id="11" name="TextBox 10">
            <a:extLst>
              <a:ext uri="{FF2B5EF4-FFF2-40B4-BE49-F238E27FC236}">
                <a16:creationId xmlns:a16="http://schemas.microsoft.com/office/drawing/2014/main" id="{01B077A4-B357-4907-8387-813D42927834}"/>
              </a:ext>
            </a:extLst>
          </p:cNvPr>
          <p:cNvSpPr txBox="1"/>
          <p:nvPr/>
        </p:nvSpPr>
        <p:spPr>
          <a:xfrm>
            <a:off x="509031" y="1670261"/>
            <a:ext cx="10133012" cy="4524315"/>
          </a:xfrm>
          <a:prstGeom prst="rect">
            <a:avLst/>
          </a:prstGeom>
          <a:noFill/>
        </p:spPr>
        <p:txBody>
          <a:bodyPr wrap="square" rtlCol="0">
            <a:spAutoFit/>
          </a:bodyPr>
          <a:lstStyle/>
          <a:p>
            <a:pPr marL="342900" indent="-342900">
              <a:buFont typeface="+mj-lt"/>
              <a:buAutoNum type="arabicPeriod"/>
            </a:pPr>
            <a:r>
              <a:rPr lang="en-US" b="1" dirty="0"/>
              <a:t>What is the minimum cash allowance required for adults for the first 120 days of MG service period?</a:t>
            </a:r>
          </a:p>
          <a:p>
            <a:pPr marL="914400" lvl="1" indent="-457200">
              <a:buFont typeface="+mj-lt"/>
              <a:buAutoNum type="alphaLcParenR"/>
            </a:pPr>
            <a:r>
              <a:rPr lang="en-US" dirty="0">
                <a:highlight>
                  <a:srgbClr val="FFFF00"/>
                </a:highlight>
              </a:rPr>
              <a:t>$200 per month/ $50 per week</a:t>
            </a:r>
          </a:p>
          <a:p>
            <a:pPr marL="914400" lvl="1" indent="-457200">
              <a:buFont typeface="+mj-lt"/>
              <a:buAutoNum type="alphaLcParenR"/>
            </a:pPr>
            <a:r>
              <a:rPr lang="en-US" dirty="0"/>
              <a:t>$240 per month/ $60 per week</a:t>
            </a:r>
          </a:p>
          <a:p>
            <a:pPr marL="914400" lvl="1" indent="-457200">
              <a:buFont typeface="+mj-lt"/>
              <a:buAutoNum type="alphaLcParenR"/>
            </a:pPr>
            <a:r>
              <a:rPr lang="en-US" dirty="0"/>
              <a:t>$280 per month/$70 per week</a:t>
            </a:r>
          </a:p>
          <a:p>
            <a:pPr marL="914400" lvl="1" indent="-457200">
              <a:buFont typeface="+mj-lt"/>
              <a:buAutoNum type="alphaLcParenR"/>
            </a:pPr>
            <a:endParaRPr lang="en-US" dirty="0"/>
          </a:p>
          <a:p>
            <a:pPr marL="457200" indent="-457200">
              <a:buFont typeface="+mj-lt"/>
              <a:buAutoNum type="arabicPeriod"/>
            </a:pPr>
            <a:r>
              <a:rPr lang="en-US" b="1" dirty="0"/>
              <a:t>The MG Guidelines require service providers to record when a client is offered access to health insurance through employment. Which of the following statements is </a:t>
            </a:r>
            <a:r>
              <a:rPr lang="en-US" b="1" u="sng" dirty="0"/>
              <a:t>false</a:t>
            </a:r>
            <a:r>
              <a:rPr lang="en-US" b="1" dirty="0"/>
              <a:t>?</a:t>
            </a:r>
          </a:p>
          <a:p>
            <a:pPr marL="914400" lvl="1" indent="-457200">
              <a:buFont typeface="+mj-lt"/>
              <a:buAutoNum type="alphaLcParenR"/>
            </a:pPr>
            <a:r>
              <a:rPr lang="en-US" dirty="0"/>
              <a:t>The agency should record the client was offered health insurance if it is offered at any point within the first six months.</a:t>
            </a:r>
          </a:p>
          <a:p>
            <a:pPr marL="914400" lvl="1" indent="-457200">
              <a:buFont typeface="+mj-lt"/>
              <a:buAutoNum type="alphaLcParenR"/>
            </a:pPr>
            <a:r>
              <a:rPr lang="en-US" dirty="0">
                <a:highlight>
                  <a:srgbClr val="FFFF00"/>
                </a:highlight>
              </a:rPr>
              <a:t>The agency should record that the client was offered health insurance only if the client chooses to accept it.</a:t>
            </a:r>
          </a:p>
          <a:p>
            <a:pPr marL="914400" lvl="1" indent="-457200">
              <a:buFont typeface="+mj-lt"/>
              <a:buAutoNum type="alphaLcParenR"/>
            </a:pPr>
            <a:r>
              <a:rPr lang="en-US" dirty="0"/>
              <a:t>The agency should record the client was offered health insurance even if it does not extend to the employee’s family members. </a:t>
            </a:r>
          </a:p>
          <a:p>
            <a:pPr marL="914400" lvl="1" indent="-457200">
              <a:buFont typeface="+mj-lt"/>
              <a:buAutoNum type="alphaLcParenR"/>
            </a:pPr>
            <a:r>
              <a:rPr lang="en-US" dirty="0"/>
              <a:t>The agency should record the client was offered health insurance without regard to whether the employee must contribute to the premium.</a:t>
            </a:r>
          </a:p>
          <a:p>
            <a:pPr marL="342900" indent="-342900">
              <a:buFont typeface="+mj-lt"/>
              <a:buAutoNum type="arabicPeriod"/>
            </a:pPr>
            <a:endParaRPr lang="en-US" dirty="0">
              <a:cs typeface="Raavi" panose="020B0502040204020203" pitchFamily="34" charset="0"/>
            </a:endParaRPr>
          </a:p>
        </p:txBody>
      </p:sp>
      <p:pic>
        <p:nvPicPr>
          <p:cNvPr id="13" name="Graphic 12" descr="Checkmark">
            <a:extLst>
              <a:ext uri="{FF2B5EF4-FFF2-40B4-BE49-F238E27FC236}">
                <a16:creationId xmlns:a16="http://schemas.microsoft.com/office/drawing/2014/main" id="{16819FBB-54B9-4543-B2FF-85CDEE0424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5013" y="171900"/>
            <a:ext cx="914400" cy="914400"/>
          </a:xfrm>
          <a:prstGeom prst="rect">
            <a:avLst/>
          </a:prstGeom>
        </p:spPr>
      </p:pic>
      <p:sp>
        <p:nvSpPr>
          <p:cNvPr id="14" name="Rectangle 13">
            <a:extLst>
              <a:ext uri="{FF2B5EF4-FFF2-40B4-BE49-F238E27FC236}">
                <a16:creationId xmlns:a16="http://schemas.microsoft.com/office/drawing/2014/main" id="{6D9F1B2C-592C-40B4-AF93-6464523993B5}"/>
              </a:ext>
            </a:extLst>
          </p:cNvPr>
          <p:cNvSpPr/>
          <p:nvPr/>
        </p:nvSpPr>
        <p:spPr>
          <a:xfrm rot="16200000">
            <a:off x="6029363" y="576710"/>
            <a:ext cx="133274" cy="12192000"/>
          </a:xfrm>
          <a:prstGeom prst="rect">
            <a:avLst/>
          </a:prstGeom>
          <a:solidFill>
            <a:srgbClr val="005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9177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FY2019 Common MG Findings</a:t>
            </a: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10" name="Rectangle 9">
            <a:extLst>
              <a:ext uri="{FF2B5EF4-FFF2-40B4-BE49-F238E27FC236}">
                <a16:creationId xmlns:a16="http://schemas.microsoft.com/office/drawing/2014/main" id="{DF2140BB-D3FD-4B91-A30C-1B7E24BDEB2E}"/>
              </a:ext>
            </a:extLst>
          </p:cNvPr>
          <p:cNvSpPr/>
          <p:nvPr/>
        </p:nvSpPr>
        <p:spPr>
          <a:xfrm>
            <a:off x="1734559" y="1511960"/>
            <a:ext cx="10279628" cy="663681"/>
          </a:xfrm>
          <a:prstGeom prst="rect">
            <a:avLst/>
          </a:prstGeom>
          <a:solidFill>
            <a:srgbClr val="0050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dirty="0"/>
              <a:t>Self-Sufficiency Plans </a:t>
            </a:r>
            <a:r>
              <a:rPr lang="en-US" sz="3200" dirty="0"/>
              <a:t> </a:t>
            </a:r>
          </a:p>
        </p:txBody>
      </p:sp>
      <p:sp>
        <p:nvSpPr>
          <p:cNvPr id="8" name="Rectangle 7">
            <a:extLst>
              <a:ext uri="{FF2B5EF4-FFF2-40B4-BE49-F238E27FC236}">
                <a16:creationId xmlns:a16="http://schemas.microsoft.com/office/drawing/2014/main" id="{AF17F9D1-3E44-4991-99BF-5808DA5718EB}"/>
              </a:ext>
            </a:extLst>
          </p:cNvPr>
          <p:cNvSpPr/>
          <p:nvPr/>
        </p:nvSpPr>
        <p:spPr>
          <a:xfrm>
            <a:off x="1734559" y="2413337"/>
            <a:ext cx="9589662" cy="1938992"/>
          </a:xfrm>
          <a:prstGeom prst="rect">
            <a:avLst/>
          </a:prstGeom>
        </p:spPr>
        <p:txBody>
          <a:bodyPr wrap="square">
            <a:spAutoFit/>
          </a:bodyPr>
          <a:lstStyle/>
          <a:p>
            <a:pPr marL="285750" indent="-285750">
              <a:buFont typeface="Arial" panose="020B0604020202020204" pitchFamily="34" charset="0"/>
              <a:buChar char="•"/>
            </a:pPr>
            <a:r>
              <a:rPr lang="en-US" sz="2000" dirty="0"/>
              <a:t>SSPs provided a list of generic referrals/ SSPs are not individualized to each case member</a:t>
            </a:r>
          </a:p>
          <a:p>
            <a:pPr marL="285750" indent="-285750">
              <a:buFont typeface="Arial" panose="020B0604020202020204" pitchFamily="34" charset="0"/>
              <a:buChar char="•"/>
            </a:pPr>
            <a:r>
              <a:rPr lang="en-US" sz="2000" dirty="0"/>
              <a:t>SSPs lack specific goals and time frames for completion</a:t>
            </a:r>
          </a:p>
          <a:p>
            <a:pPr marL="285750" indent="-285750">
              <a:buFont typeface="Arial" panose="020B0604020202020204" pitchFamily="34" charset="0"/>
              <a:buChar char="•"/>
            </a:pPr>
            <a:r>
              <a:rPr lang="en-US" sz="2000" dirty="0"/>
              <a:t>SSPs lacked translation into primary caseloads</a:t>
            </a:r>
          </a:p>
          <a:p>
            <a:pPr marL="285750" indent="-285750">
              <a:buFont typeface="Arial" panose="020B0604020202020204" pitchFamily="34" charset="0"/>
              <a:buChar char="•"/>
            </a:pPr>
            <a:r>
              <a:rPr lang="en-US" sz="2000" dirty="0"/>
              <a:t>SSPs only had action steps for the agency and none for the client (and vice versa)</a:t>
            </a:r>
          </a:p>
          <a:p>
            <a:pPr marL="285750" indent="-285750">
              <a:buFont typeface="Arial" panose="020B0604020202020204" pitchFamily="34" charset="0"/>
              <a:buChar char="•"/>
            </a:pPr>
            <a:r>
              <a:rPr lang="en-US" sz="2000" dirty="0"/>
              <a:t>Intensive Case Management not based on SSP. </a:t>
            </a:r>
          </a:p>
        </p:txBody>
      </p:sp>
      <p:sp>
        <p:nvSpPr>
          <p:cNvPr id="15" name="TextBox 14">
            <a:extLst>
              <a:ext uri="{FF2B5EF4-FFF2-40B4-BE49-F238E27FC236}">
                <a16:creationId xmlns:a16="http://schemas.microsoft.com/office/drawing/2014/main" id="{FD9B3C6C-302C-4F5A-AF7C-8F0F737AA008}"/>
              </a:ext>
            </a:extLst>
          </p:cNvPr>
          <p:cNvSpPr txBox="1"/>
          <p:nvPr/>
        </p:nvSpPr>
        <p:spPr>
          <a:xfrm>
            <a:off x="1716860" y="4652499"/>
            <a:ext cx="10315025" cy="1938992"/>
          </a:xfrm>
          <a:prstGeom prst="rect">
            <a:avLst/>
          </a:prstGeom>
          <a:noFill/>
        </p:spPr>
        <p:txBody>
          <a:bodyPr wrap="square" rtlCol="0">
            <a:spAutoFit/>
          </a:bodyPr>
          <a:lstStyle/>
          <a:p>
            <a:r>
              <a:rPr lang="en-US" sz="2000" b="1" u="sng" dirty="0">
                <a:solidFill>
                  <a:srgbClr val="00503D"/>
                </a:solidFill>
              </a:rPr>
              <a:t>RESOURCES: </a:t>
            </a:r>
          </a:p>
          <a:p>
            <a:endParaRPr lang="en-US" sz="2000" b="1" dirty="0"/>
          </a:p>
          <a:p>
            <a:pPr marL="342900" indent="-342900">
              <a:buFont typeface="Wingdings" panose="05000000000000000000" pitchFamily="2" charset="2"/>
              <a:buChar char="v"/>
            </a:pPr>
            <a:r>
              <a:rPr lang="en-US" sz="2000" dirty="0"/>
              <a:t>USCCB’s Self-Sufficiency Plan Template (RF-7) saved on MRSConnect and the Instructional Video</a:t>
            </a:r>
          </a:p>
          <a:p>
            <a:pPr marL="342900" indent="-342900">
              <a:buFont typeface="Wingdings" panose="05000000000000000000" pitchFamily="2" charset="2"/>
              <a:buChar char="v"/>
            </a:pPr>
            <a:r>
              <a:rPr lang="en-US" sz="2000" dirty="0"/>
              <a:t>USCCB’s POM (p. 19) – updated version in the works!</a:t>
            </a:r>
          </a:p>
          <a:p>
            <a:pPr marL="342900" indent="-342900">
              <a:buFont typeface="Wingdings" panose="05000000000000000000" pitchFamily="2" charset="2"/>
              <a:buChar char="v"/>
            </a:pPr>
            <a:r>
              <a:rPr lang="en-US" sz="2000" dirty="0"/>
              <a:t>MG Guidelines (p. 7) </a:t>
            </a:r>
          </a:p>
        </p:txBody>
      </p:sp>
    </p:spTree>
    <p:extLst>
      <p:ext uri="{BB962C8B-B14F-4D97-AF65-F5344CB8AC3E}">
        <p14:creationId xmlns:p14="http://schemas.microsoft.com/office/powerpoint/2010/main" val="2463902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FY2019 Common MG Findings</a:t>
            </a: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10" name="Rectangle 9">
            <a:extLst>
              <a:ext uri="{FF2B5EF4-FFF2-40B4-BE49-F238E27FC236}">
                <a16:creationId xmlns:a16="http://schemas.microsoft.com/office/drawing/2014/main" id="{DF2140BB-D3FD-4B91-A30C-1B7E24BDEB2E}"/>
              </a:ext>
            </a:extLst>
          </p:cNvPr>
          <p:cNvSpPr/>
          <p:nvPr/>
        </p:nvSpPr>
        <p:spPr>
          <a:xfrm>
            <a:off x="1734559" y="1511960"/>
            <a:ext cx="10143932" cy="663681"/>
          </a:xfrm>
          <a:prstGeom prst="rect">
            <a:avLst/>
          </a:prstGeom>
          <a:solidFill>
            <a:srgbClr val="0050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dirty="0"/>
              <a:t>Budgets</a:t>
            </a:r>
            <a:endParaRPr lang="en-US" sz="3200" dirty="0"/>
          </a:p>
        </p:txBody>
      </p:sp>
      <p:sp>
        <p:nvSpPr>
          <p:cNvPr id="8" name="Rectangle 7">
            <a:extLst>
              <a:ext uri="{FF2B5EF4-FFF2-40B4-BE49-F238E27FC236}">
                <a16:creationId xmlns:a16="http://schemas.microsoft.com/office/drawing/2014/main" id="{AF17F9D1-3E44-4991-99BF-5808DA5718EB}"/>
              </a:ext>
            </a:extLst>
          </p:cNvPr>
          <p:cNvSpPr/>
          <p:nvPr/>
        </p:nvSpPr>
        <p:spPr>
          <a:xfrm>
            <a:off x="1734559" y="2413337"/>
            <a:ext cx="10143932" cy="1938992"/>
          </a:xfrm>
          <a:prstGeom prst="rect">
            <a:avLst/>
          </a:prstGeom>
        </p:spPr>
        <p:txBody>
          <a:bodyPr wrap="square">
            <a:spAutoFit/>
          </a:bodyPr>
          <a:lstStyle/>
          <a:p>
            <a:pPr marL="285750" indent="-285750">
              <a:buFont typeface="Arial" panose="020B0604020202020204" pitchFamily="34" charset="0"/>
              <a:buChar char="•"/>
            </a:pPr>
            <a:r>
              <a:rPr lang="en-US" sz="2000" dirty="0"/>
              <a:t>Self-sufficiency budgets were not based on paystubs</a:t>
            </a:r>
          </a:p>
          <a:p>
            <a:pPr marL="285750" indent="-285750">
              <a:buFont typeface="Arial" panose="020B0604020202020204" pitchFamily="34" charset="0"/>
              <a:buChar char="•"/>
            </a:pPr>
            <a:r>
              <a:rPr lang="en-US" sz="2000" dirty="0"/>
              <a:t>Budgets used gross income, excluding tax liabilities</a:t>
            </a:r>
          </a:p>
          <a:p>
            <a:pPr marL="285750" indent="-285750">
              <a:buFont typeface="Arial" panose="020B0604020202020204" pitchFamily="34" charset="0"/>
              <a:buChar char="•"/>
            </a:pPr>
            <a:r>
              <a:rPr lang="en-US" sz="2000" dirty="0"/>
              <a:t>Budgets listed standardized amounts for many expenses and were identical across cases</a:t>
            </a:r>
          </a:p>
          <a:p>
            <a:pPr marL="285750" indent="-285750">
              <a:buFont typeface="Arial" panose="020B0604020202020204" pitchFamily="34" charset="0"/>
              <a:buChar char="•"/>
            </a:pPr>
            <a:r>
              <a:rPr lang="en-US" sz="2000" dirty="0"/>
              <a:t>Budgets were not created collaboratively with the client/ were not signed by the client(s)</a:t>
            </a:r>
          </a:p>
          <a:p>
            <a:pPr marL="285750" indent="-285750">
              <a:buFont typeface="Arial" panose="020B0604020202020204" pitchFamily="34" charset="0"/>
              <a:buChar char="•"/>
            </a:pPr>
            <a:r>
              <a:rPr lang="en-US" sz="2000" dirty="0"/>
              <a:t>Budgets were not translated</a:t>
            </a:r>
          </a:p>
          <a:p>
            <a:pPr marL="285750" indent="-285750">
              <a:buFont typeface="Arial" panose="020B0604020202020204" pitchFamily="34" charset="0"/>
              <a:buChar char="•"/>
            </a:pPr>
            <a:r>
              <a:rPr lang="en-US" sz="2000" dirty="0"/>
              <a:t>Budgets did not clearly state when a client was living with a UST and had reduced expenses</a:t>
            </a:r>
          </a:p>
        </p:txBody>
      </p:sp>
      <p:sp>
        <p:nvSpPr>
          <p:cNvPr id="15" name="TextBox 14">
            <a:extLst>
              <a:ext uri="{FF2B5EF4-FFF2-40B4-BE49-F238E27FC236}">
                <a16:creationId xmlns:a16="http://schemas.microsoft.com/office/drawing/2014/main" id="{FD9B3C6C-302C-4F5A-AF7C-8F0F737AA008}"/>
              </a:ext>
            </a:extLst>
          </p:cNvPr>
          <p:cNvSpPr txBox="1"/>
          <p:nvPr/>
        </p:nvSpPr>
        <p:spPr>
          <a:xfrm>
            <a:off x="1860436" y="4897802"/>
            <a:ext cx="9617440" cy="1692771"/>
          </a:xfrm>
          <a:prstGeom prst="rect">
            <a:avLst/>
          </a:prstGeom>
          <a:noFill/>
        </p:spPr>
        <p:txBody>
          <a:bodyPr wrap="square" rtlCol="0">
            <a:spAutoFit/>
          </a:bodyPr>
          <a:lstStyle/>
          <a:p>
            <a:r>
              <a:rPr lang="en-US" sz="2400" b="1" u="sng" dirty="0">
                <a:solidFill>
                  <a:srgbClr val="00503D"/>
                </a:solidFill>
              </a:rPr>
              <a:t>RESOURCES: </a:t>
            </a:r>
          </a:p>
          <a:p>
            <a:endParaRPr lang="en-US" sz="2000" b="1" dirty="0"/>
          </a:p>
          <a:p>
            <a:pPr marL="342900" indent="-342900">
              <a:buFont typeface="Wingdings" panose="05000000000000000000" pitchFamily="2" charset="2"/>
              <a:buChar char="v"/>
            </a:pPr>
            <a:r>
              <a:rPr lang="en-US" sz="2000" dirty="0"/>
              <a:t>USCCB Budget samples - saved on MRSConnect (updated version coming)</a:t>
            </a:r>
          </a:p>
          <a:p>
            <a:pPr marL="342900" indent="-342900">
              <a:buFont typeface="Wingdings" panose="05000000000000000000" pitchFamily="2" charset="2"/>
              <a:buChar char="v"/>
            </a:pPr>
            <a:r>
              <a:rPr lang="en-US" sz="2000" dirty="0"/>
              <a:t>USCCB’s POM (p. 20) – updated version in the works!</a:t>
            </a:r>
          </a:p>
          <a:p>
            <a:pPr marL="342900" indent="-342900">
              <a:buFont typeface="Wingdings" panose="05000000000000000000" pitchFamily="2" charset="2"/>
              <a:buChar char="v"/>
            </a:pPr>
            <a:r>
              <a:rPr lang="en-US" sz="2000" dirty="0"/>
              <a:t>MG Guidelines (p. 7) </a:t>
            </a:r>
          </a:p>
        </p:txBody>
      </p:sp>
      <p:pic>
        <p:nvPicPr>
          <p:cNvPr id="2050" name="Picture 2" descr="Image result for budgets">
            <a:extLst>
              <a:ext uri="{FF2B5EF4-FFF2-40B4-BE49-F238E27FC236}">
                <a16:creationId xmlns:a16="http://schemas.microsoft.com/office/drawing/2014/main" id="{FFFA0A8A-3385-4468-8976-C0451554C5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9496" y="4506090"/>
            <a:ext cx="2710330" cy="240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537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FY2019 Common MG Findings</a:t>
            </a: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10" name="Rectangle 9">
            <a:extLst>
              <a:ext uri="{FF2B5EF4-FFF2-40B4-BE49-F238E27FC236}">
                <a16:creationId xmlns:a16="http://schemas.microsoft.com/office/drawing/2014/main" id="{DF2140BB-D3FD-4B91-A30C-1B7E24BDEB2E}"/>
              </a:ext>
            </a:extLst>
          </p:cNvPr>
          <p:cNvSpPr/>
          <p:nvPr/>
        </p:nvSpPr>
        <p:spPr>
          <a:xfrm>
            <a:off x="1734559" y="1511960"/>
            <a:ext cx="10143932" cy="663681"/>
          </a:xfrm>
          <a:prstGeom prst="rect">
            <a:avLst/>
          </a:prstGeom>
          <a:solidFill>
            <a:srgbClr val="0050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dirty="0"/>
              <a:t>Self-Sufficiency Determinations</a:t>
            </a:r>
            <a:endParaRPr lang="en-US" sz="3200" dirty="0"/>
          </a:p>
        </p:txBody>
      </p:sp>
      <p:sp>
        <p:nvSpPr>
          <p:cNvPr id="8" name="Rectangle 7">
            <a:extLst>
              <a:ext uri="{FF2B5EF4-FFF2-40B4-BE49-F238E27FC236}">
                <a16:creationId xmlns:a16="http://schemas.microsoft.com/office/drawing/2014/main" id="{AF17F9D1-3E44-4991-99BF-5808DA5718EB}"/>
              </a:ext>
            </a:extLst>
          </p:cNvPr>
          <p:cNvSpPr/>
          <p:nvPr/>
        </p:nvSpPr>
        <p:spPr>
          <a:xfrm>
            <a:off x="1734559" y="2175641"/>
            <a:ext cx="10143932" cy="3323987"/>
          </a:xfrm>
          <a:prstGeom prst="rect">
            <a:avLst/>
          </a:prstGeom>
        </p:spPr>
        <p:txBody>
          <a:bodyPr wrap="square">
            <a:spAutoFit/>
          </a:bodyPr>
          <a:lstStyle/>
          <a:p>
            <a:pPr marL="285750" indent="-285750">
              <a:buFont typeface="Arial" panose="020B0604020202020204" pitchFamily="34" charset="0"/>
              <a:buChar char="•"/>
            </a:pPr>
            <a:r>
              <a:rPr lang="en-US" sz="1900" dirty="0"/>
              <a:t>Self-Sufficiency Determinations were not based on the budget</a:t>
            </a:r>
          </a:p>
          <a:p>
            <a:pPr marL="285750" indent="-285750">
              <a:buFont typeface="Arial" panose="020B0604020202020204" pitchFamily="34" charset="0"/>
              <a:buChar char="•"/>
            </a:pPr>
            <a:r>
              <a:rPr lang="en-US" sz="1900" dirty="0"/>
              <a:t>Self-Sufficiency Determinations were made without copies of paystubs or other verifiable documentation demonstrating proof of reported employment</a:t>
            </a:r>
          </a:p>
          <a:p>
            <a:pPr marL="285750" indent="-285750">
              <a:buFont typeface="Arial" panose="020B0604020202020204" pitchFamily="34" charset="0"/>
              <a:buChar char="•"/>
            </a:pPr>
            <a:r>
              <a:rPr lang="en-US" sz="1900" dirty="0"/>
              <a:t>Clients were reported as self-sufficient on day 180 despite having lost their source of income prior to reaching their 180</a:t>
            </a:r>
            <a:r>
              <a:rPr lang="en-US" sz="1900" baseline="30000" dirty="0"/>
              <a:t>th</a:t>
            </a:r>
            <a:r>
              <a:rPr lang="en-US" sz="1900" dirty="0"/>
              <a:t> day</a:t>
            </a:r>
          </a:p>
          <a:p>
            <a:pPr marL="285750" indent="-285750">
              <a:buFont typeface="Arial" panose="020B0604020202020204" pitchFamily="34" charset="0"/>
              <a:buChar char="•"/>
            </a:pPr>
            <a:endParaRPr lang="en-US" sz="1900" dirty="0"/>
          </a:p>
          <a:p>
            <a:r>
              <a:rPr lang="en-US" sz="1900" b="1" u="sng" dirty="0"/>
              <a:t>Reminders:</a:t>
            </a:r>
          </a:p>
          <a:p>
            <a:pPr marL="285750" indent="-285750">
              <a:buFont typeface="Arial" panose="020B0604020202020204" pitchFamily="34" charset="0"/>
              <a:buChar char="•"/>
            </a:pPr>
            <a:r>
              <a:rPr lang="en-US" sz="1900" dirty="0"/>
              <a:t>Clients </a:t>
            </a:r>
            <a:r>
              <a:rPr lang="en-US" sz="1900" i="1" dirty="0"/>
              <a:t>may not </a:t>
            </a:r>
            <a:r>
              <a:rPr lang="en-US" sz="1900" dirty="0"/>
              <a:t>be reported as self-sufficient if they do not have employment authorization. </a:t>
            </a:r>
          </a:p>
          <a:p>
            <a:pPr marL="285750" indent="-285750">
              <a:buFont typeface="Arial" panose="020B0604020202020204" pitchFamily="34" charset="0"/>
              <a:buChar char="•"/>
            </a:pPr>
            <a:r>
              <a:rPr lang="en-US" sz="1900" dirty="0"/>
              <a:t>It must be evident from paystubs in the file how staff calculate client’s net income/determine self-sufficiency.</a:t>
            </a:r>
            <a:endParaRPr lang="en-US" sz="1900" b="1" u="sng" dirty="0"/>
          </a:p>
          <a:p>
            <a:pPr marL="285750" indent="-285750">
              <a:buFont typeface="Arial" panose="020B0604020202020204" pitchFamily="34" charset="0"/>
              <a:buChar char="•"/>
            </a:pPr>
            <a:endParaRPr lang="en-US" sz="2000" dirty="0"/>
          </a:p>
        </p:txBody>
      </p:sp>
      <p:sp>
        <p:nvSpPr>
          <p:cNvPr id="15" name="TextBox 14">
            <a:extLst>
              <a:ext uri="{FF2B5EF4-FFF2-40B4-BE49-F238E27FC236}">
                <a16:creationId xmlns:a16="http://schemas.microsoft.com/office/drawing/2014/main" id="{FD9B3C6C-302C-4F5A-AF7C-8F0F737AA008}"/>
              </a:ext>
            </a:extLst>
          </p:cNvPr>
          <p:cNvSpPr txBox="1"/>
          <p:nvPr/>
        </p:nvSpPr>
        <p:spPr>
          <a:xfrm>
            <a:off x="1734559" y="5442228"/>
            <a:ext cx="9617440" cy="1415772"/>
          </a:xfrm>
          <a:prstGeom prst="rect">
            <a:avLst/>
          </a:prstGeom>
          <a:noFill/>
        </p:spPr>
        <p:txBody>
          <a:bodyPr wrap="square" rtlCol="0">
            <a:spAutoFit/>
          </a:bodyPr>
          <a:lstStyle/>
          <a:p>
            <a:pPr>
              <a:spcAft>
                <a:spcPts val="1200"/>
              </a:spcAft>
            </a:pPr>
            <a:r>
              <a:rPr lang="en-US" sz="1900" b="1" u="sng" dirty="0">
                <a:solidFill>
                  <a:srgbClr val="00503D"/>
                </a:solidFill>
              </a:rPr>
              <a:t>RESOURCES: </a:t>
            </a:r>
          </a:p>
          <a:p>
            <a:pPr marL="342900" indent="-342900">
              <a:buFont typeface="Wingdings" panose="05000000000000000000" pitchFamily="2" charset="2"/>
              <a:buChar char="v"/>
            </a:pPr>
            <a:r>
              <a:rPr lang="en-US" sz="1900" dirty="0"/>
              <a:t>Match Grant 120-Day Status Report Reference Guide (MRIS and POM p. 73)</a:t>
            </a:r>
          </a:p>
          <a:p>
            <a:pPr marL="342900" indent="-342900">
              <a:buFont typeface="Wingdings" panose="05000000000000000000" pitchFamily="2" charset="2"/>
              <a:buChar char="v"/>
            </a:pPr>
            <a:r>
              <a:rPr lang="en-US" sz="1900" dirty="0"/>
              <a:t>Match Grant 180-Day Follow-Up Report Reference Guide (MRIS and POM p. 76)</a:t>
            </a:r>
          </a:p>
          <a:p>
            <a:pPr marL="342900" indent="-342900">
              <a:buFont typeface="Wingdings" panose="05000000000000000000" pitchFamily="2" charset="2"/>
              <a:buChar char="v"/>
            </a:pPr>
            <a:r>
              <a:rPr lang="en-US" sz="1900" dirty="0"/>
              <a:t>FY20 MG Guidelines – Budgets must have SS Determinations</a:t>
            </a:r>
          </a:p>
        </p:txBody>
      </p:sp>
    </p:spTree>
    <p:extLst>
      <p:ext uri="{BB962C8B-B14F-4D97-AF65-F5344CB8AC3E}">
        <p14:creationId xmlns:p14="http://schemas.microsoft.com/office/powerpoint/2010/main" val="1782116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FY2019 Common MG Findings</a:t>
            </a: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10" name="Rectangle 9">
            <a:extLst>
              <a:ext uri="{FF2B5EF4-FFF2-40B4-BE49-F238E27FC236}">
                <a16:creationId xmlns:a16="http://schemas.microsoft.com/office/drawing/2014/main" id="{DF2140BB-D3FD-4B91-A30C-1B7E24BDEB2E}"/>
              </a:ext>
            </a:extLst>
          </p:cNvPr>
          <p:cNvSpPr/>
          <p:nvPr/>
        </p:nvSpPr>
        <p:spPr>
          <a:xfrm>
            <a:off x="1734559" y="1511960"/>
            <a:ext cx="10143932" cy="663681"/>
          </a:xfrm>
          <a:prstGeom prst="rect">
            <a:avLst/>
          </a:prstGeom>
          <a:solidFill>
            <a:srgbClr val="0050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dirty="0"/>
              <a:t>Cash &amp; In-Kind Documentation</a:t>
            </a:r>
            <a:endParaRPr lang="en-US" sz="3200" dirty="0"/>
          </a:p>
        </p:txBody>
      </p:sp>
      <p:sp>
        <p:nvSpPr>
          <p:cNvPr id="8" name="Rectangle 7">
            <a:extLst>
              <a:ext uri="{FF2B5EF4-FFF2-40B4-BE49-F238E27FC236}">
                <a16:creationId xmlns:a16="http://schemas.microsoft.com/office/drawing/2014/main" id="{AF17F9D1-3E44-4991-99BF-5808DA5718EB}"/>
              </a:ext>
            </a:extLst>
          </p:cNvPr>
          <p:cNvSpPr/>
          <p:nvPr/>
        </p:nvSpPr>
        <p:spPr>
          <a:xfrm>
            <a:off x="1734559" y="2413337"/>
            <a:ext cx="10143932" cy="1938992"/>
          </a:xfrm>
          <a:prstGeom prst="rect">
            <a:avLst/>
          </a:prstGeom>
        </p:spPr>
        <p:txBody>
          <a:bodyPr wrap="square">
            <a:spAutoFit/>
          </a:bodyPr>
          <a:lstStyle/>
          <a:p>
            <a:pPr marL="342900" indent="-342900" algn="just">
              <a:buFont typeface="Arial" panose="020B0604020202020204" pitchFamily="34" charset="0"/>
              <a:buChar char="•"/>
            </a:pPr>
            <a:r>
              <a:rPr lang="en-US" sz="2000" dirty="0"/>
              <a:t>Case files lack a summary form of in-kind contributions being reported as match</a:t>
            </a:r>
          </a:p>
          <a:p>
            <a:pPr marL="342900" indent="-342900" algn="just">
              <a:buFont typeface="Arial" panose="020B0604020202020204" pitchFamily="34" charset="0"/>
              <a:buChar char="•"/>
            </a:pPr>
            <a:r>
              <a:rPr lang="en-US" sz="2000" dirty="0"/>
              <a:t>Case files lack receipts to substantiate donations </a:t>
            </a:r>
          </a:p>
          <a:p>
            <a:pPr marL="342900" indent="-342900" algn="just">
              <a:buFont typeface="Arial" panose="020B0604020202020204" pitchFamily="34" charset="0"/>
              <a:buChar char="•"/>
            </a:pPr>
            <a:r>
              <a:rPr lang="en-US" sz="2000" dirty="0"/>
              <a:t>The agency itself must be the recipient of all match. MG Program clients cannot be responsible for collecting and tracking their own match. </a:t>
            </a:r>
          </a:p>
          <a:p>
            <a:pPr algn="just"/>
            <a:r>
              <a:rPr lang="en-US" sz="2000" dirty="0"/>
              <a:t>	</a:t>
            </a:r>
          </a:p>
          <a:p>
            <a:pPr marL="342900" indent="-342900" algn="just">
              <a:buFont typeface="Arial" panose="020B0604020202020204" pitchFamily="34" charset="0"/>
              <a:buChar char="•"/>
            </a:pPr>
            <a:endParaRPr lang="en-US" sz="2000" dirty="0"/>
          </a:p>
        </p:txBody>
      </p:sp>
      <p:sp>
        <p:nvSpPr>
          <p:cNvPr id="15" name="TextBox 14">
            <a:extLst>
              <a:ext uri="{FF2B5EF4-FFF2-40B4-BE49-F238E27FC236}">
                <a16:creationId xmlns:a16="http://schemas.microsoft.com/office/drawing/2014/main" id="{FD9B3C6C-302C-4F5A-AF7C-8F0F737AA008}"/>
              </a:ext>
            </a:extLst>
          </p:cNvPr>
          <p:cNvSpPr txBox="1"/>
          <p:nvPr/>
        </p:nvSpPr>
        <p:spPr>
          <a:xfrm>
            <a:off x="1767110" y="4145796"/>
            <a:ext cx="7333077" cy="2616101"/>
          </a:xfrm>
          <a:prstGeom prst="rect">
            <a:avLst/>
          </a:prstGeom>
          <a:noFill/>
        </p:spPr>
        <p:txBody>
          <a:bodyPr wrap="square" rtlCol="0">
            <a:spAutoFit/>
          </a:bodyPr>
          <a:lstStyle/>
          <a:p>
            <a:r>
              <a:rPr lang="en-US" sz="2400" b="1" u="sng" dirty="0">
                <a:solidFill>
                  <a:srgbClr val="00503D"/>
                </a:solidFill>
              </a:rPr>
              <a:t>RESOURCES: </a:t>
            </a:r>
          </a:p>
          <a:p>
            <a:endParaRPr lang="en-US" sz="2000" b="1" dirty="0"/>
          </a:p>
          <a:p>
            <a:pPr marL="342900" indent="-342900">
              <a:buFont typeface="Wingdings" panose="05000000000000000000" pitchFamily="2" charset="2"/>
              <a:buChar char="v"/>
            </a:pPr>
            <a:r>
              <a:rPr lang="en-US" sz="2000" dirty="0"/>
              <a:t>USCCB Cash &amp; In-Kind Contributions Record (RF-20A)</a:t>
            </a:r>
          </a:p>
          <a:p>
            <a:pPr marL="342900" indent="-342900">
              <a:buFont typeface="Wingdings" panose="05000000000000000000" pitchFamily="2" charset="2"/>
              <a:buChar char="v"/>
            </a:pPr>
            <a:r>
              <a:rPr lang="en-US" sz="2000" dirty="0"/>
              <a:t>USCCB Volunteer Services Record (RF-20B)</a:t>
            </a:r>
          </a:p>
          <a:p>
            <a:pPr marL="342900" indent="-342900">
              <a:buFont typeface="Wingdings" panose="05000000000000000000" pitchFamily="2" charset="2"/>
              <a:buChar char="v"/>
            </a:pPr>
            <a:r>
              <a:rPr lang="en-US" sz="2000" dirty="0"/>
              <a:t>Summary of Cash &amp; In-Kind Contributions and Volunteer Services (RF-20C)</a:t>
            </a:r>
          </a:p>
          <a:p>
            <a:pPr marL="342900" indent="-342900">
              <a:buFont typeface="Wingdings" panose="05000000000000000000" pitchFamily="2" charset="2"/>
              <a:buChar char="v"/>
            </a:pPr>
            <a:r>
              <a:rPr lang="en-US" sz="2000" dirty="0"/>
              <a:t>MG POM (p. 44-55)</a:t>
            </a:r>
          </a:p>
          <a:p>
            <a:pPr marL="342900" indent="-342900">
              <a:buFont typeface="Wingdings" panose="05000000000000000000" pitchFamily="2" charset="2"/>
              <a:buChar char="v"/>
            </a:pPr>
            <a:r>
              <a:rPr lang="en-US" sz="2000" dirty="0"/>
              <a:t>MG Guidelines (p. 14-17)</a:t>
            </a:r>
          </a:p>
        </p:txBody>
      </p:sp>
      <p:pic>
        <p:nvPicPr>
          <p:cNvPr id="11" name="Picture 10">
            <a:extLst>
              <a:ext uri="{FF2B5EF4-FFF2-40B4-BE49-F238E27FC236}">
                <a16:creationId xmlns:a16="http://schemas.microsoft.com/office/drawing/2014/main" id="{AD91D6D7-0289-44C0-9972-CA107C136925}"/>
              </a:ext>
            </a:extLst>
          </p:cNvPr>
          <p:cNvPicPr>
            <a:picLocks noChangeAspect="1"/>
          </p:cNvPicPr>
          <p:nvPr/>
        </p:nvPicPr>
        <p:blipFill>
          <a:blip r:embed="rId5"/>
          <a:stretch>
            <a:fillRect/>
          </a:stretch>
        </p:blipFill>
        <p:spPr>
          <a:xfrm>
            <a:off x="9553368" y="3731741"/>
            <a:ext cx="2279709" cy="2970975"/>
          </a:xfrm>
          <a:prstGeom prst="rect">
            <a:avLst/>
          </a:prstGeom>
        </p:spPr>
      </p:pic>
    </p:spTree>
    <p:extLst>
      <p:ext uri="{BB962C8B-B14F-4D97-AF65-F5344CB8AC3E}">
        <p14:creationId xmlns:p14="http://schemas.microsoft.com/office/powerpoint/2010/main" val="3706805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FY2019 Common MG Findings</a:t>
            </a: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10" name="Rectangle 9">
            <a:extLst>
              <a:ext uri="{FF2B5EF4-FFF2-40B4-BE49-F238E27FC236}">
                <a16:creationId xmlns:a16="http://schemas.microsoft.com/office/drawing/2014/main" id="{DF2140BB-D3FD-4B91-A30C-1B7E24BDEB2E}"/>
              </a:ext>
            </a:extLst>
          </p:cNvPr>
          <p:cNvSpPr/>
          <p:nvPr/>
        </p:nvSpPr>
        <p:spPr>
          <a:xfrm>
            <a:off x="1734559" y="1511960"/>
            <a:ext cx="10143932" cy="663681"/>
          </a:xfrm>
          <a:prstGeom prst="rect">
            <a:avLst/>
          </a:prstGeom>
          <a:solidFill>
            <a:srgbClr val="0050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dirty="0"/>
              <a:t>General Documentation Issues</a:t>
            </a:r>
            <a:endParaRPr lang="en-US" sz="3200" dirty="0"/>
          </a:p>
        </p:txBody>
      </p:sp>
      <p:sp>
        <p:nvSpPr>
          <p:cNvPr id="8" name="Rectangle 7">
            <a:extLst>
              <a:ext uri="{FF2B5EF4-FFF2-40B4-BE49-F238E27FC236}">
                <a16:creationId xmlns:a16="http://schemas.microsoft.com/office/drawing/2014/main" id="{AF17F9D1-3E44-4991-99BF-5808DA5718EB}"/>
              </a:ext>
            </a:extLst>
          </p:cNvPr>
          <p:cNvSpPr/>
          <p:nvPr/>
        </p:nvSpPr>
        <p:spPr>
          <a:xfrm>
            <a:off x="1734559" y="2413337"/>
            <a:ext cx="10143932" cy="1015663"/>
          </a:xfrm>
          <a:prstGeom prst="rect">
            <a:avLst/>
          </a:prstGeom>
        </p:spPr>
        <p:txBody>
          <a:bodyPr wrap="square">
            <a:spAutoFit/>
          </a:bodyPr>
          <a:lstStyle/>
          <a:p>
            <a:pPr marL="342900" indent="-342900" algn="just">
              <a:buFont typeface="Arial" panose="020B0604020202020204" pitchFamily="34" charset="0"/>
              <a:buChar char="•"/>
            </a:pPr>
            <a:r>
              <a:rPr lang="en-US" sz="2000" dirty="0"/>
              <a:t>Lack of documentation that services have been provided – widespread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a:p>
        </p:txBody>
      </p:sp>
      <p:sp>
        <p:nvSpPr>
          <p:cNvPr id="15" name="TextBox 14">
            <a:extLst>
              <a:ext uri="{FF2B5EF4-FFF2-40B4-BE49-F238E27FC236}">
                <a16:creationId xmlns:a16="http://schemas.microsoft.com/office/drawing/2014/main" id="{FD9B3C6C-302C-4F5A-AF7C-8F0F737AA008}"/>
              </a:ext>
            </a:extLst>
          </p:cNvPr>
          <p:cNvSpPr txBox="1"/>
          <p:nvPr/>
        </p:nvSpPr>
        <p:spPr>
          <a:xfrm>
            <a:off x="1734559" y="3118650"/>
            <a:ext cx="4707457" cy="2308324"/>
          </a:xfrm>
          <a:prstGeom prst="rect">
            <a:avLst/>
          </a:prstGeom>
          <a:noFill/>
        </p:spPr>
        <p:txBody>
          <a:bodyPr wrap="square" rtlCol="0">
            <a:spAutoFit/>
          </a:bodyPr>
          <a:lstStyle/>
          <a:p>
            <a:r>
              <a:rPr lang="en-US" sz="2400" b="1" u="sng" dirty="0">
                <a:solidFill>
                  <a:srgbClr val="00503D"/>
                </a:solidFill>
              </a:rPr>
              <a:t>RESOURCES: </a:t>
            </a:r>
          </a:p>
          <a:p>
            <a:endParaRPr lang="en-US" sz="2000" b="1" dirty="0"/>
          </a:p>
          <a:p>
            <a:pPr marL="342900" indent="-342900">
              <a:buFont typeface="Wingdings" panose="05000000000000000000" pitchFamily="2" charset="2"/>
              <a:buChar char="v"/>
            </a:pPr>
            <a:r>
              <a:rPr lang="en-US" sz="2000" dirty="0"/>
              <a:t>USCCB Case File review Tool &amp; Addendum – coming soon! Existing version available on MRSConnect</a:t>
            </a:r>
          </a:p>
          <a:p>
            <a:pPr marL="342900" indent="-342900">
              <a:buFont typeface="Wingdings" panose="05000000000000000000" pitchFamily="2" charset="2"/>
              <a:buChar char="v"/>
            </a:pPr>
            <a:r>
              <a:rPr lang="en-US" sz="2000" dirty="0"/>
              <a:t>USCCB POM</a:t>
            </a:r>
          </a:p>
          <a:p>
            <a:pPr marL="342900" indent="-342900">
              <a:buFont typeface="Wingdings" panose="05000000000000000000" pitchFamily="2" charset="2"/>
              <a:buChar char="v"/>
            </a:pPr>
            <a:r>
              <a:rPr lang="en-US" sz="2000" dirty="0"/>
              <a:t>MG Guidelines (p. 6-7)</a:t>
            </a:r>
          </a:p>
        </p:txBody>
      </p:sp>
      <p:pic>
        <p:nvPicPr>
          <p:cNvPr id="1028" name="Picture 4" descr="Image result for documentation">
            <a:extLst>
              <a:ext uri="{FF2B5EF4-FFF2-40B4-BE49-F238E27FC236}">
                <a16:creationId xmlns:a16="http://schemas.microsoft.com/office/drawing/2014/main" id="{B952EF2F-63AD-46C7-BF0F-C18E3E152B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4932" y="4069591"/>
            <a:ext cx="3959289" cy="2199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481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310567"/>
            <a:ext cx="9648430" cy="1072625"/>
          </a:xfrm>
        </p:spPr>
        <p:txBody>
          <a:bodyPr>
            <a:noAutofit/>
          </a:bodyPr>
          <a:lstStyle/>
          <a:p>
            <a:pPr algn="r"/>
            <a:r>
              <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FY2019 Reminders &amp; Resources</a:t>
            </a: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3" name="TextBox 2">
            <a:extLst>
              <a:ext uri="{FF2B5EF4-FFF2-40B4-BE49-F238E27FC236}">
                <a16:creationId xmlns:a16="http://schemas.microsoft.com/office/drawing/2014/main" id="{62A8262F-9AA0-463A-9F5C-261846CB873D}"/>
              </a:ext>
            </a:extLst>
          </p:cNvPr>
          <p:cNvSpPr txBox="1"/>
          <p:nvPr/>
        </p:nvSpPr>
        <p:spPr>
          <a:xfrm>
            <a:off x="1582791" y="1536986"/>
            <a:ext cx="8260979" cy="646331"/>
          </a:xfrm>
          <a:prstGeom prst="rect">
            <a:avLst/>
          </a:prstGeom>
          <a:noFill/>
        </p:spPr>
        <p:txBody>
          <a:bodyPr wrap="none" rtlCol="0">
            <a:spAutoFit/>
          </a:bodyPr>
          <a:lstStyle/>
          <a:p>
            <a:r>
              <a:rPr lang="en-US" sz="3600" b="1" dirty="0"/>
              <a:t>MG Outreach to Non-Refugee Populations</a:t>
            </a:r>
          </a:p>
        </p:txBody>
      </p:sp>
      <p:sp>
        <p:nvSpPr>
          <p:cNvPr id="8" name="TextBox 7">
            <a:extLst>
              <a:ext uri="{FF2B5EF4-FFF2-40B4-BE49-F238E27FC236}">
                <a16:creationId xmlns:a16="http://schemas.microsoft.com/office/drawing/2014/main" id="{ED41C697-5A04-45DC-B5A5-06D54D991E00}"/>
              </a:ext>
            </a:extLst>
          </p:cNvPr>
          <p:cNvSpPr txBox="1"/>
          <p:nvPr/>
        </p:nvSpPr>
        <p:spPr>
          <a:xfrm>
            <a:off x="1452641" y="3591213"/>
            <a:ext cx="4497683" cy="2862322"/>
          </a:xfrm>
          <a:prstGeom prst="rect">
            <a:avLst/>
          </a:prstGeom>
          <a:noFill/>
        </p:spPr>
        <p:txBody>
          <a:bodyPr wrap="square" rtlCol="0">
            <a:spAutoFit/>
          </a:bodyPr>
          <a:lstStyle/>
          <a:p>
            <a:pPr marL="742950" lvl="1" indent="-285750">
              <a:buFont typeface="Arial" panose="020B0604020202020204" pitchFamily="34" charset="0"/>
              <a:buChar char="•"/>
            </a:pPr>
            <a:endParaRPr lang="en-US" sz="2000" dirty="0">
              <a:sym typeface="Wingdings" panose="05000000000000000000" pitchFamily="2" charset="2"/>
            </a:endParaRPr>
          </a:p>
          <a:p>
            <a:pPr marL="285750" indent="-285750">
              <a:buFont typeface="Arial" panose="020B0604020202020204" pitchFamily="34" charset="0"/>
              <a:buChar char="•"/>
            </a:pPr>
            <a:r>
              <a:rPr lang="en-US" sz="2000" dirty="0">
                <a:sym typeface="Wingdings" panose="05000000000000000000" pitchFamily="2" charset="2"/>
              </a:rPr>
              <a:t>How is your program currently reaching out to non-refugee clients?</a:t>
            </a:r>
          </a:p>
          <a:p>
            <a:pPr marL="742950" lvl="1" indent="-285750">
              <a:buFont typeface="Arial" panose="020B0604020202020204" pitchFamily="34" charset="0"/>
              <a:buChar char="•"/>
            </a:pPr>
            <a:r>
              <a:rPr lang="en-US" sz="2000" dirty="0">
                <a:sym typeface="Wingdings" panose="05000000000000000000" pitchFamily="2" charset="2"/>
              </a:rPr>
              <a:t>Do you know where the local asylum office is?</a:t>
            </a:r>
          </a:p>
          <a:p>
            <a:pPr marL="742950" lvl="1" indent="-285750">
              <a:buFont typeface="Arial" panose="020B0604020202020204" pitchFamily="34" charset="0"/>
              <a:buChar char="•"/>
            </a:pPr>
            <a:r>
              <a:rPr lang="en-US" sz="2000" dirty="0">
                <a:sym typeface="Wingdings" panose="05000000000000000000" pitchFamily="2" charset="2"/>
              </a:rPr>
              <a:t>Do you know where the local immigration courts are?</a:t>
            </a:r>
          </a:p>
          <a:p>
            <a:pPr marL="742950" lvl="1" indent="-285750">
              <a:buFont typeface="Arial" panose="020B0604020202020204" pitchFamily="34" charset="0"/>
              <a:buChar char="•"/>
            </a:pPr>
            <a:r>
              <a:rPr lang="en-US" sz="2000" dirty="0">
                <a:sym typeface="Wingdings" panose="05000000000000000000" pitchFamily="2" charset="2"/>
              </a:rPr>
              <a:t>Are you in touch with local anti-human trafficking task forces?</a:t>
            </a:r>
            <a:endParaRPr lang="en-US" sz="2000" dirty="0"/>
          </a:p>
        </p:txBody>
      </p:sp>
      <p:pic>
        <p:nvPicPr>
          <p:cNvPr id="10" name="Picture 9">
            <a:extLst>
              <a:ext uri="{FF2B5EF4-FFF2-40B4-BE49-F238E27FC236}">
                <a16:creationId xmlns:a16="http://schemas.microsoft.com/office/drawing/2014/main" id="{BA61B408-B5EA-4E9D-948F-50E09221D082}"/>
              </a:ext>
            </a:extLst>
          </p:cNvPr>
          <p:cNvPicPr>
            <a:picLocks noChangeAspect="1"/>
          </p:cNvPicPr>
          <p:nvPr/>
        </p:nvPicPr>
        <p:blipFill>
          <a:blip r:embed="rId5" cstate="print"/>
          <a:stretch>
            <a:fillRect/>
          </a:stretch>
        </p:blipFill>
        <p:spPr>
          <a:xfrm>
            <a:off x="5967033" y="3824690"/>
            <a:ext cx="6094478" cy="2585323"/>
          </a:xfrm>
          <a:prstGeom prst="rect">
            <a:avLst/>
          </a:prstGeom>
        </p:spPr>
      </p:pic>
      <p:sp>
        <p:nvSpPr>
          <p:cNvPr id="11" name="Rectangle 10">
            <a:extLst>
              <a:ext uri="{FF2B5EF4-FFF2-40B4-BE49-F238E27FC236}">
                <a16:creationId xmlns:a16="http://schemas.microsoft.com/office/drawing/2014/main" id="{12B78338-A1DB-4C02-97C7-6FA3B8ADF7DB}"/>
              </a:ext>
            </a:extLst>
          </p:cNvPr>
          <p:cNvSpPr/>
          <p:nvPr/>
        </p:nvSpPr>
        <p:spPr>
          <a:xfrm>
            <a:off x="1452641" y="2621952"/>
            <a:ext cx="10281694" cy="707886"/>
          </a:xfrm>
          <a:prstGeom prst="rect">
            <a:avLst/>
          </a:prstGeom>
        </p:spPr>
        <p:txBody>
          <a:bodyPr wrap="square">
            <a:spAutoFit/>
          </a:bodyPr>
          <a:lstStyle/>
          <a:p>
            <a:pPr marL="285750" indent="-285750">
              <a:buFont typeface="Arial" panose="020B0604020202020204" pitchFamily="34" charset="0"/>
              <a:buChar char="•"/>
            </a:pPr>
            <a:r>
              <a:rPr lang="en-US" sz="2000" dirty="0"/>
              <a:t>Has your team watched USCCB’s March 2018 webinar, </a:t>
            </a:r>
            <a:r>
              <a:rPr lang="en-US" sz="2000" dirty="0">
                <a:hlinkClick r:id="rId6"/>
              </a:rPr>
              <a:t>Outreach to Non-Refugee Populations</a:t>
            </a:r>
            <a:r>
              <a:rPr lang="en-US" sz="2000" dirty="0"/>
              <a:t>?</a:t>
            </a:r>
          </a:p>
          <a:p>
            <a:pPr marL="742950" lvl="1" indent="-285750">
              <a:buFont typeface="Arial" panose="020B0604020202020204" pitchFamily="34" charset="0"/>
              <a:buChar char="•"/>
            </a:pPr>
            <a:r>
              <a:rPr lang="en-US" sz="2000" dirty="0"/>
              <a:t>MRSConnect </a:t>
            </a:r>
            <a:r>
              <a:rPr lang="en-US" sz="2000" dirty="0">
                <a:sym typeface="Wingdings" panose="05000000000000000000" pitchFamily="2" charset="2"/>
              </a:rPr>
              <a:t> Resettlement Services  Match Grant  Training  Outreach</a:t>
            </a:r>
          </a:p>
        </p:txBody>
      </p:sp>
    </p:spTree>
    <p:extLst>
      <p:ext uri="{BB962C8B-B14F-4D97-AF65-F5344CB8AC3E}">
        <p14:creationId xmlns:p14="http://schemas.microsoft.com/office/powerpoint/2010/main" val="1676168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37C2FA-B854-4DC4-88E7-1323E803EAB0}"/>
              </a:ext>
            </a:extLst>
          </p:cNvPr>
          <p:cNvSpPr/>
          <p:nvPr/>
        </p:nvSpPr>
        <p:spPr>
          <a:xfrm>
            <a:off x="11523305" y="0"/>
            <a:ext cx="159664"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A830716-890C-4B36-BA27-8DF49D7466A0}"/>
              </a:ext>
            </a:extLst>
          </p:cNvPr>
          <p:cNvSpPr/>
          <p:nvPr/>
        </p:nvSpPr>
        <p:spPr>
          <a:xfrm>
            <a:off x="11852473" y="0"/>
            <a:ext cx="258661"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E54D925-9C57-4379-8B67-F3CB94B7D764}"/>
              </a:ext>
            </a:extLst>
          </p:cNvPr>
          <p:cNvSpPr/>
          <p:nvPr/>
        </p:nvSpPr>
        <p:spPr>
          <a:xfrm>
            <a:off x="0" y="0"/>
            <a:ext cx="12192000" cy="4016828"/>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ED00D6-CD49-43EA-8BCF-9E6CF416DAD3}"/>
              </a:ext>
            </a:extLst>
          </p:cNvPr>
          <p:cNvSpPr>
            <a:spLocks noGrp="1"/>
          </p:cNvSpPr>
          <p:nvPr>
            <p:ph type="title"/>
          </p:nvPr>
        </p:nvSpPr>
        <p:spPr>
          <a:xfrm>
            <a:off x="838200" y="2691265"/>
            <a:ext cx="9938657" cy="1325563"/>
          </a:xfrm>
        </p:spPr>
        <p:txBody>
          <a:bodyPr>
            <a:normAutofit/>
          </a:bodyPr>
          <a:lstStyle/>
          <a:p>
            <a:pPr algn="ctr"/>
            <a:r>
              <a:rPr lang="en-US" sz="72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a:t>
            </a:r>
          </a:p>
        </p:txBody>
      </p:sp>
      <p:sp>
        <p:nvSpPr>
          <p:cNvPr id="7" name="Rectangle 6">
            <a:extLst>
              <a:ext uri="{FF2B5EF4-FFF2-40B4-BE49-F238E27FC236}">
                <a16:creationId xmlns:a16="http://schemas.microsoft.com/office/drawing/2014/main" id="{F37AE6F4-93D4-4B56-A800-50D393D5A69B}"/>
              </a:ext>
            </a:extLst>
          </p:cNvPr>
          <p:cNvSpPr/>
          <p:nvPr/>
        </p:nvSpPr>
        <p:spPr>
          <a:xfrm rot="16200000">
            <a:off x="6036645" y="-1928588"/>
            <a:ext cx="118710"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3CBDE3-8341-4F12-8E3A-5F52755AC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440" y="4565496"/>
            <a:ext cx="1968176" cy="1953774"/>
          </a:xfrm>
          <a:prstGeom prst="rect">
            <a:avLst/>
          </a:prstGeom>
        </p:spPr>
      </p:pic>
    </p:spTree>
    <p:extLst>
      <p:ext uri="{BB962C8B-B14F-4D97-AF65-F5344CB8AC3E}">
        <p14:creationId xmlns:p14="http://schemas.microsoft.com/office/powerpoint/2010/main" val="293084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earning objectives">
            <a:extLst>
              <a:ext uri="{FF2B5EF4-FFF2-40B4-BE49-F238E27FC236}">
                <a16:creationId xmlns:a16="http://schemas.microsoft.com/office/drawing/2014/main" id="{F2FF5CF0-961D-4130-AD13-E59AC6A107F5}"/>
              </a:ext>
            </a:extLst>
          </p:cNvPr>
          <p:cNvPicPr>
            <a:picLocks noChangeAspect="1" noChangeArrowheads="1"/>
          </p:cNvPicPr>
          <p:nvPr/>
        </p:nvPicPr>
        <p:blipFill>
          <a:blip r:embed="rId3">
            <a:alphaModFix amt="52000"/>
            <a:extLst>
              <a:ext uri="{28A0092B-C50C-407E-A947-70E740481C1C}">
                <a14:useLocalDpi xmlns:a14="http://schemas.microsoft.com/office/drawing/2010/main" val="0"/>
              </a:ext>
            </a:extLst>
          </a:blip>
          <a:srcRect/>
          <a:stretch>
            <a:fillRect/>
          </a:stretch>
        </p:blipFill>
        <p:spPr bwMode="auto">
          <a:xfrm>
            <a:off x="-20498" y="1411084"/>
            <a:ext cx="12212498" cy="719852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D0235EFB-AB12-40CE-8BE5-5438BE9EA731}"/>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A2EF60-4130-444F-818F-51F50EBAAC74}"/>
              </a:ext>
            </a:extLst>
          </p:cNvPr>
          <p:cNvSpPr>
            <a:spLocks noGrp="1"/>
          </p:cNvSpPr>
          <p:nvPr>
            <p:ph type="title"/>
          </p:nvPr>
        </p:nvSpPr>
        <p:spPr>
          <a:xfrm>
            <a:off x="433251" y="167780"/>
            <a:ext cx="8945879" cy="1200543"/>
          </a:xfrm>
        </p:spPr>
        <p:txBody>
          <a:bodyPr>
            <a:normAutofit/>
          </a:bodyPr>
          <a:lstStyle/>
          <a:p>
            <a:r>
              <a:rPr lang="en-US" sz="66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Learning Objectives</a:t>
            </a:r>
          </a:p>
        </p:txBody>
      </p:sp>
      <p:sp>
        <p:nvSpPr>
          <p:cNvPr id="4" name="Rectangle 3">
            <a:extLst>
              <a:ext uri="{FF2B5EF4-FFF2-40B4-BE49-F238E27FC236}">
                <a16:creationId xmlns:a16="http://schemas.microsoft.com/office/drawing/2014/main" id="{9341D477-3BDE-4A2C-9C83-B6438D9F116A}"/>
              </a:ext>
            </a:extLst>
          </p:cNvPr>
          <p:cNvSpPr/>
          <p:nvPr/>
        </p:nvSpPr>
        <p:spPr>
          <a:xfrm>
            <a:off x="268778" y="1824670"/>
            <a:ext cx="3637240" cy="768957"/>
          </a:xfrm>
          <a:prstGeom prst="rect">
            <a:avLst/>
          </a:prstGeom>
          <a:solidFill>
            <a:srgbClr val="005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2F0F1AD-3904-4C3E-9BF4-5F3BDB9ADB39}"/>
              </a:ext>
            </a:extLst>
          </p:cNvPr>
          <p:cNvSpPr/>
          <p:nvPr/>
        </p:nvSpPr>
        <p:spPr>
          <a:xfrm>
            <a:off x="4315071" y="1823881"/>
            <a:ext cx="3733937" cy="768957"/>
          </a:xfrm>
          <a:prstGeom prst="rect">
            <a:avLst/>
          </a:prstGeom>
          <a:solidFill>
            <a:srgbClr val="005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63456EA-5E8F-4471-B8C2-BE40E869393C}"/>
              </a:ext>
            </a:extLst>
          </p:cNvPr>
          <p:cNvSpPr/>
          <p:nvPr/>
        </p:nvSpPr>
        <p:spPr>
          <a:xfrm>
            <a:off x="8377250" y="1823881"/>
            <a:ext cx="3618550" cy="768957"/>
          </a:xfrm>
          <a:prstGeom prst="rect">
            <a:avLst/>
          </a:prstGeom>
          <a:solidFill>
            <a:srgbClr val="005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1F91C30-1412-44E1-A973-40033B790160}"/>
              </a:ext>
            </a:extLst>
          </p:cNvPr>
          <p:cNvSpPr txBox="1"/>
          <p:nvPr/>
        </p:nvSpPr>
        <p:spPr>
          <a:xfrm>
            <a:off x="9091121" y="727705"/>
            <a:ext cx="2403466" cy="400110"/>
          </a:xfrm>
          <a:prstGeom prst="rect">
            <a:avLst/>
          </a:prstGeom>
          <a:noFill/>
        </p:spPr>
        <p:txBody>
          <a:bodyPr wrap="square" rtlCol="0">
            <a:spAutoFit/>
          </a:bodyPr>
          <a:lstStyle/>
          <a:p>
            <a:r>
              <a:rPr lang="en-US" sz="2000" dirty="0">
                <a:solidFill>
                  <a:schemeClr val="bg1"/>
                </a:solidFill>
                <a:cs typeface="Raavi" panose="020B0502040204020203" pitchFamily="34" charset="0"/>
              </a:rPr>
              <a:t>After this webinar…</a:t>
            </a:r>
          </a:p>
        </p:txBody>
      </p:sp>
      <p:sp>
        <p:nvSpPr>
          <p:cNvPr id="9" name="TextBox 8">
            <a:extLst>
              <a:ext uri="{FF2B5EF4-FFF2-40B4-BE49-F238E27FC236}">
                <a16:creationId xmlns:a16="http://schemas.microsoft.com/office/drawing/2014/main" id="{4F0265C1-4B23-4963-84A4-7FF06E1507E7}"/>
              </a:ext>
            </a:extLst>
          </p:cNvPr>
          <p:cNvSpPr txBox="1"/>
          <p:nvPr/>
        </p:nvSpPr>
        <p:spPr>
          <a:xfrm>
            <a:off x="157574" y="1901677"/>
            <a:ext cx="3884107" cy="523220"/>
          </a:xfrm>
          <a:prstGeom prst="rect">
            <a:avLst/>
          </a:prstGeom>
          <a:noFill/>
        </p:spPr>
        <p:txBody>
          <a:bodyPr wrap="square" rtlCol="0">
            <a:spAutoFit/>
          </a:bodyPr>
          <a:lstStyle/>
          <a:p>
            <a:pPr algn="ct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Learning Objective #1</a:t>
            </a:r>
          </a:p>
        </p:txBody>
      </p:sp>
      <p:sp>
        <p:nvSpPr>
          <p:cNvPr id="10" name="TextBox 9">
            <a:extLst>
              <a:ext uri="{FF2B5EF4-FFF2-40B4-BE49-F238E27FC236}">
                <a16:creationId xmlns:a16="http://schemas.microsoft.com/office/drawing/2014/main" id="{629DE4EC-FA26-4D07-B490-F47AC2F5022F}"/>
              </a:ext>
            </a:extLst>
          </p:cNvPr>
          <p:cNvSpPr txBox="1"/>
          <p:nvPr/>
        </p:nvSpPr>
        <p:spPr>
          <a:xfrm>
            <a:off x="4320830" y="1895229"/>
            <a:ext cx="3618550" cy="523220"/>
          </a:xfrm>
          <a:prstGeom prst="rect">
            <a:avLst/>
          </a:prstGeom>
          <a:noFill/>
        </p:spPr>
        <p:txBody>
          <a:bodyPr wrap="square" rtlCol="0">
            <a:spAutoFit/>
          </a:bodyPr>
          <a:lstStyle/>
          <a:p>
            <a:pPr algn="ct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Learning Objective #2</a:t>
            </a:r>
          </a:p>
        </p:txBody>
      </p:sp>
      <p:sp>
        <p:nvSpPr>
          <p:cNvPr id="11" name="TextBox 10">
            <a:extLst>
              <a:ext uri="{FF2B5EF4-FFF2-40B4-BE49-F238E27FC236}">
                <a16:creationId xmlns:a16="http://schemas.microsoft.com/office/drawing/2014/main" id="{0986CD66-F49D-4102-BB9F-EB662CEB1F7D}"/>
              </a:ext>
            </a:extLst>
          </p:cNvPr>
          <p:cNvSpPr txBox="1"/>
          <p:nvPr/>
        </p:nvSpPr>
        <p:spPr>
          <a:xfrm>
            <a:off x="8348436" y="1874361"/>
            <a:ext cx="3618548" cy="523220"/>
          </a:xfrm>
          <a:prstGeom prst="rect">
            <a:avLst/>
          </a:prstGeom>
          <a:noFill/>
        </p:spPr>
        <p:txBody>
          <a:bodyPr wrap="square" rtlCol="0">
            <a:spAutoFit/>
          </a:bodyPr>
          <a:lstStyle/>
          <a:p>
            <a:pPr algn="ct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Learning Objective #3</a:t>
            </a:r>
          </a:p>
        </p:txBody>
      </p:sp>
      <p:cxnSp>
        <p:nvCxnSpPr>
          <p:cNvPr id="13" name="Straight Connector 12">
            <a:extLst>
              <a:ext uri="{FF2B5EF4-FFF2-40B4-BE49-F238E27FC236}">
                <a16:creationId xmlns:a16="http://schemas.microsoft.com/office/drawing/2014/main" id="{DD37677F-8FE4-40B3-828E-8ECE8B3FEBFC}"/>
              </a:ext>
            </a:extLst>
          </p:cNvPr>
          <p:cNvCxnSpPr>
            <a:cxnSpLocks/>
          </p:cNvCxnSpPr>
          <p:nvPr/>
        </p:nvCxnSpPr>
        <p:spPr>
          <a:xfrm>
            <a:off x="556016" y="2359632"/>
            <a:ext cx="3062763" cy="1186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030796-FA46-4FAC-A8D3-9B8DB85EA102}"/>
              </a:ext>
            </a:extLst>
          </p:cNvPr>
          <p:cNvCxnSpPr/>
          <p:nvPr/>
        </p:nvCxnSpPr>
        <p:spPr>
          <a:xfrm>
            <a:off x="4620257" y="2371500"/>
            <a:ext cx="301969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707AC7-153B-4EB9-AD2D-10D6406DC8F4}"/>
              </a:ext>
            </a:extLst>
          </p:cNvPr>
          <p:cNvCxnSpPr/>
          <p:nvPr/>
        </p:nvCxnSpPr>
        <p:spPr>
          <a:xfrm>
            <a:off x="8688841" y="2359632"/>
            <a:ext cx="301969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EBB0E6-879E-4373-8A68-25BD79DED31C}"/>
              </a:ext>
            </a:extLst>
          </p:cNvPr>
          <p:cNvSpPr txBox="1"/>
          <p:nvPr/>
        </p:nvSpPr>
        <p:spPr>
          <a:xfrm>
            <a:off x="268779" y="2735597"/>
            <a:ext cx="3637240" cy="1815882"/>
          </a:xfrm>
          <a:prstGeom prst="rect">
            <a:avLst/>
          </a:prstGeom>
          <a:solidFill>
            <a:schemeClr val="bg1"/>
          </a:solidFill>
        </p:spPr>
        <p:txBody>
          <a:bodyPr wrap="square" rtlCol="0">
            <a:spAutoFit/>
          </a:bodyPr>
          <a:lstStyle/>
          <a:p>
            <a:pPr algn="ctr"/>
            <a:r>
              <a:rPr lang="en-US" sz="2800" dirty="0">
                <a:cs typeface="Raavi" panose="020B0502040204020203" pitchFamily="34" charset="0"/>
              </a:rPr>
              <a:t>All MG staff will have an understanding of the revised FY20 requirements</a:t>
            </a:r>
          </a:p>
        </p:txBody>
      </p:sp>
      <p:sp>
        <p:nvSpPr>
          <p:cNvPr id="17" name="TextBox 16">
            <a:extLst>
              <a:ext uri="{FF2B5EF4-FFF2-40B4-BE49-F238E27FC236}">
                <a16:creationId xmlns:a16="http://schemas.microsoft.com/office/drawing/2014/main" id="{DD894E03-909C-4D4C-A3DD-75F5360F64EC}"/>
              </a:ext>
            </a:extLst>
          </p:cNvPr>
          <p:cNvSpPr txBox="1"/>
          <p:nvPr/>
        </p:nvSpPr>
        <p:spPr>
          <a:xfrm>
            <a:off x="4315071" y="2722059"/>
            <a:ext cx="3733937" cy="2246769"/>
          </a:xfrm>
          <a:prstGeom prst="rect">
            <a:avLst/>
          </a:prstGeom>
          <a:solidFill>
            <a:schemeClr val="bg1"/>
          </a:solidFill>
        </p:spPr>
        <p:txBody>
          <a:bodyPr wrap="square" rtlCol="0">
            <a:spAutoFit/>
          </a:bodyPr>
          <a:lstStyle/>
          <a:p>
            <a:pPr algn="ctr"/>
            <a:r>
              <a:rPr lang="en-US" sz="2800" dirty="0">
                <a:cs typeface="Raavi" panose="020B0502040204020203" pitchFamily="34" charset="0"/>
              </a:rPr>
              <a:t>All MG staff will have an understanding of ongoing requirements, including upcoming deadlines</a:t>
            </a:r>
          </a:p>
        </p:txBody>
      </p:sp>
      <p:sp>
        <p:nvSpPr>
          <p:cNvPr id="18" name="TextBox 17">
            <a:extLst>
              <a:ext uri="{FF2B5EF4-FFF2-40B4-BE49-F238E27FC236}">
                <a16:creationId xmlns:a16="http://schemas.microsoft.com/office/drawing/2014/main" id="{8DCA9A53-99A3-4CF0-8C5B-11759C5FE3B0}"/>
              </a:ext>
            </a:extLst>
          </p:cNvPr>
          <p:cNvSpPr txBox="1"/>
          <p:nvPr/>
        </p:nvSpPr>
        <p:spPr>
          <a:xfrm>
            <a:off x="8377250" y="2753343"/>
            <a:ext cx="3618550" cy="1815882"/>
          </a:xfrm>
          <a:prstGeom prst="rect">
            <a:avLst/>
          </a:prstGeom>
          <a:solidFill>
            <a:schemeClr val="bg1"/>
          </a:solidFill>
        </p:spPr>
        <p:txBody>
          <a:bodyPr wrap="square" rtlCol="0">
            <a:spAutoFit/>
          </a:bodyPr>
          <a:lstStyle/>
          <a:p>
            <a:pPr algn="ctr"/>
            <a:r>
              <a:rPr lang="en-US" sz="2800" dirty="0">
                <a:cs typeface="Raavi" panose="020B0502040204020203" pitchFamily="34" charset="0"/>
              </a:rPr>
              <a:t>All MG staff will be able to identify common MG findings and resources</a:t>
            </a:r>
          </a:p>
        </p:txBody>
      </p:sp>
      <p:sp>
        <p:nvSpPr>
          <p:cNvPr id="21" name="Rectangle 20">
            <a:extLst>
              <a:ext uri="{FF2B5EF4-FFF2-40B4-BE49-F238E27FC236}">
                <a16:creationId xmlns:a16="http://schemas.microsoft.com/office/drawing/2014/main" id="{41FCD8D4-6418-441B-84A7-B2987AF7091F}"/>
              </a:ext>
            </a:extLst>
          </p:cNvPr>
          <p:cNvSpPr/>
          <p:nvPr/>
        </p:nvSpPr>
        <p:spPr>
          <a:xfrm rot="16200000">
            <a:off x="6036342" y="-4505259"/>
            <a:ext cx="119316"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7871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37C2FA-B854-4DC4-88E7-1323E803EAB0}"/>
              </a:ext>
            </a:extLst>
          </p:cNvPr>
          <p:cNvSpPr/>
          <p:nvPr/>
        </p:nvSpPr>
        <p:spPr>
          <a:xfrm>
            <a:off x="11523305" y="0"/>
            <a:ext cx="159664"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A830716-890C-4B36-BA27-8DF49D7466A0}"/>
              </a:ext>
            </a:extLst>
          </p:cNvPr>
          <p:cNvSpPr/>
          <p:nvPr/>
        </p:nvSpPr>
        <p:spPr>
          <a:xfrm>
            <a:off x="11852473" y="0"/>
            <a:ext cx="258661"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ECE5D6D-89EF-417B-81D0-0D97A1463DA5}"/>
              </a:ext>
            </a:extLst>
          </p:cNvPr>
          <p:cNvSpPr/>
          <p:nvPr/>
        </p:nvSpPr>
        <p:spPr>
          <a:xfrm>
            <a:off x="0" y="0"/>
            <a:ext cx="12192000" cy="4016828"/>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ED00D6-CD49-43EA-8BCF-9E6CF416DAD3}"/>
              </a:ext>
            </a:extLst>
          </p:cNvPr>
          <p:cNvSpPr>
            <a:spLocks noGrp="1"/>
          </p:cNvSpPr>
          <p:nvPr>
            <p:ph type="title"/>
          </p:nvPr>
        </p:nvSpPr>
        <p:spPr>
          <a:xfrm>
            <a:off x="838199" y="1031847"/>
            <a:ext cx="9938657" cy="1902802"/>
          </a:xfrm>
        </p:spPr>
        <p:txBody>
          <a:bodyPr>
            <a:normAutofit fontScale="90000"/>
          </a:bodyPr>
          <a:lstStyle/>
          <a:p>
            <a:pPr algn="ctr"/>
            <a:r>
              <a:rPr lang="en-US" sz="4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Send follow up questions to:</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MRSMatchGrant@USCCB.org</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spc="300" dirty="0">
              <a:solidFill>
                <a:schemeClr val="bg1"/>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F37AE6F4-93D4-4B56-A800-50D393D5A69B}"/>
              </a:ext>
            </a:extLst>
          </p:cNvPr>
          <p:cNvSpPr/>
          <p:nvPr/>
        </p:nvSpPr>
        <p:spPr>
          <a:xfrm rot="16200000">
            <a:off x="6036645" y="-1925151"/>
            <a:ext cx="118710"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3CBDE3-8341-4F12-8E3A-5F52755ACF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439" y="4567215"/>
            <a:ext cx="1968176" cy="1953774"/>
          </a:xfrm>
          <a:prstGeom prst="rect">
            <a:avLst/>
          </a:prstGeom>
        </p:spPr>
      </p:pic>
    </p:spTree>
    <p:extLst>
      <p:ext uri="{BB962C8B-B14F-4D97-AF65-F5344CB8AC3E}">
        <p14:creationId xmlns:p14="http://schemas.microsoft.com/office/powerpoint/2010/main" val="4015966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169229"/>
            <a:ext cx="8678170" cy="1072625"/>
          </a:xfrm>
        </p:spPr>
        <p:txBody>
          <a:bodyPr>
            <a:normAutofit/>
          </a:bodyPr>
          <a:lstStyle/>
          <a:p>
            <a:pPr algn="r"/>
            <a:r>
              <a:rPr lang="en-US" sz="66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Match Grant FY2020</a:t>
            </a: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graphicFrame>
        <p:nvGraphicFramePr>
          <p:cNvPr id="11" name="Table 11">
            <a:extLst>
              <a:ext uri="{FF2B5EF4-FFF2-40B4-BE49-F238E27FC236}">
                <a16:creationId xmlns:a16="http://schemas.microsoft.com/office/drawing/2014/main" id="{C22F4B76-379F-4DF3-8B83-3F1A0C94946E}"/>
              </a:ext>
            </a:extLst>
          </p:cNvPr>
          <p:cNvGraphicFramePr>
            <a:graphicFrameLocks noGrp="1"/>
          </p:cNvGraphicFramePr>
          <p:nvPr>
            <p:extLst>
              <p:ext uri="{D42A27DB-BD31-4B8C-83A1-F6EECF244321}">
                <p14:modId xmlns:p14="http://schemas.microsoft.com/office/powerpoint/2010/main" val="1898916435"/>
              </p:ext>
            </p:extLst>
          </p:nvPr>
        </p:nvGraphicFramePr>
        <p:xfrm>
          <a:off x="1921022" y="2560320"/>
          <a:ext cx="9220011" cy="2316480"/>
        </p:xfrm>
        <a:graphic>
          <a:graphicData uri="http://schemas.openxmlformats.org/drawingml/2006/table">
            <a:tbl>
              <a:tblPr firstRow="1" bandRow="1">
                <a:solidFill>
                  <a:srgbClr val="00765A"/>
                </a:solidFill>
                <a:tableStyleId>{74C1A8A3-306A-4EB7-A6B1-4F7E0EB9C5D6}</a:tableStyleId>
              </a:tblPr>
              <a:tblGrid>
                <a:gridCol w="2144995">
                  <a:extLst>
                    <a:ext uri="{9D8B030D-6E8A-4147-A177-3AD203B41FA5}">
                      <a16:colId xmlns:a16="http://schemas.microsoft.com/office/drawing/2014/main" val="2732234074"/>
                    </a:ext>
                  </a:extLst>
                </a:gridCol>
                <a:gridCol w="2273181">
                  <a:extLst>
                    <a:ext uri="{9D8B030D-6E8A-4147-A177-3AD203B41FA5}">
                      <a16:colId xmlns:a16="http://schemas.microsoft.com/office/drawing/2014/main" val="4273303608"/>
                    </a:ext>
                  </a:extLst>
                </a:gridCol>
                <a:gridCol w="2496832">
                  <a:extLst>
                    <a:ext uri="{9D8B030D-6E8A-4147-A177-3AD203B41FA5}">
                      <a16:colId xmlns:a16="http://schemas.microsoft.com/office/drawing/2014/main" val="1851442163"/>
                    </a:ext>
                  </a:extLst>
                </a:gridCol>
                <a:gridCol w="2305003">
                  <a:extLst>
                    <a:ext uri="{9D8B030D-6E8A-4147-A177-3AD203B41FA5}">
                      <a16:colId xmlns:a16="http://schemas.microsoft.com/office/drawing/2014/main" val="3895526058"/>
                    </a:ext>
                  </a:extLst>
                </a:gridCol>
              </a:tblGrid>
              <a:tr h="370840">
                <a:tc>
                  <a:txBody>
                    <a:bodyPr/>
                    <a:lstStyle/>
                    <a:p>
                      <a:r>
                        <a:rPr lang="en-US" sz="3200" dirty="0"/>
                        <a:t>Fiscal Year</a:t>
                      </a:r>
                    </a:p>
                  </a:txBody>
                  <a:tcPr>
                    <a:solidFill>
                      <a:srgbClr val="00503D"/>
                    </a:solidFill>
                  </a:tcPr>
                </a:tc>
                <a:tc>
                  <a:txBody>
                    <a:bodyPr/>
                    <a:lstStyle/>
                    <a:p>
                      <a:r>
                        <a:rPr lang="en-US" sz="3200" dirty="0"/>
                        <a:t>Start</a:t>
                      </a:r>
                    </a:p>
                  </a:txBody>
                  <a:tcPr>
                    <a:solidFill>
                      <a:srgbClr val="00503D"/>
                    </a:solidFill>
                  </a:tcPr>
                </a:tc>
                <a:tc>
                  <a:txBody>
                    <a:bodyPr/>
                    <a:lstStyle/>
                    <a:p>
                      <a:r>
                        <a:rPr lang="en-US" sz="3200" dirty="0"/>
                        <a:t>End</a:t>
                      </a:r>
                    </a:p>
                  </a:txBody>
                  <a:tcPr>
                    <a:solidFill>
                      <a:srgbClr val="00503D"/>
                    </a:solidFill>
                  </a:tcPr>
                </a:tc>
                <a:tc>
                  <a:txBody>
                    <a:bodyPr/>
                    <a:lstStyle/>
                    <a:p>
                      <a:r>
                        <a:rPr lang="en-US" sz="3200" dirty="0"/>
                        <a:t>Length</a:t>
                      </a:r>
                    </a:p>
                  </a:txBody>
                  <a:tcPr>
                    <a:solidFill>
                      <a:srgbClr val="00503D"/>
                    </a:solidFill>
                  </a:tcPr>
                </a:tc>
                <a:extLst>
                  <a:ext uri="{0D108BD9-81ED-4DB2-BD59-A6C34878D82A}">
                    <a16:rowId xmlns:a16="http://schemas.microsoft.com/office/drawing/2014/main" val="3538393785"/>
                  </a:ext>
                </a:extLst>
              </a:tr>
              <a:tr h="370840">
                <a:tc>
                  <a:txBody>
                    <a:bodyPr/>
                    <a:lstStyle/>
                    <a:p>
                      <a:r>
                        <a:rPr lang="en-US" sz="3200" b="1" dirty="0"/>
                        <a:t>2020</a:t>
                      </a:r>
                    </a:p>
                  </a:txBody>
                  <a:tcPr/>
                </a:tc>
                <a:tc>
                  <a:txBody>
                    <a:bodyPr/>
                    <a:lstStyle/>
                    <a:p>
                      <a:r>
                        <a:rPr lang="en-US" sz="3200" dirty="0"/>
                        <a:t>Jan 1, 2020</a:t>
                      </a:r>
                    </a:p>
                  </a:txBody>
                  <a:tcPr/>
                </a:tc>
                <a:tc>
                  <a:txBody>
                    <a:bodyPr/>
                    <a:lstStyle/>
                    <a:p>
                      <a:r>
                        <a:rPr lang="en-US" sz="3200" dirty="0"/>
                        <a:t>Sept 30, 2020</a:t>
                      </a:r>
                    </a:p>
                  </a:txBody>
                  <a:tcPr/>
                </a:tc>
                <a:tc>
                  <a:txBody>
                    <a:bodyPr/>
                    <a:lstStyle/>
                    <a:p>
                      <a:r>
                        <a:rPr lang="en-US" sz="3200" dirty="0"/>
                        <a:t>9 months</a:t>
                      </a:r>
                    </a:p>
                  </a:txBody>
                  <a:tcPr/>
                </a:tc>
                <a:extLst>
                  <a:ext uri="{0D108BD9-81ED-4DB2-BD59-A6C34878D82A}">
                    <a16:rowId xmlns:a16="http://schemas.microsoft.com/office/drawing/2014/main" val="3638640916"/>
                  </a:ext>
                </a:extLst>
              </a:tr>
              <a:tr h="289560">
                <a:tc>
                  <a:txBody>
                    <a:bodyPr/>
                    <a:lstStyle/>
                    <a:p>
                      <a:r>
                        <a:rPr lang="en-US" sz="3200" b="1" dirty="0"/>
                        <a:t>2019</a:t>
                      </a:r>
                    </a:p>
                  </a:txBody>
                  <a:tcPr/>
                </a:tc>
                <a:tc>
                  <a:txBody>
                    <a:bodyPr/>
                    <a:lstStyle/>
                    <a:p>
                      <a:r>
                        <a:rPr lang="en-US" sz="3200" dirty="0"/>
                        <a:t>Jan 1, 2019</a:t>
                      </a:r>
                    </a:p>
                  </a:txBody>
                  <a:tcPr/>
                </a:tc>
                <a:tc>
                  <a:txBody>
                    <a:bodyPr/>
                    <a:lstStyle/>
                    <a:p>
                      <a:r>
                        <a:rPr lang="en-US" sz="3200" dirty="0"/>
                        <a:t>Dec 31, 2019</a:t>
                      </a:r>
                    </a:p>
                  </a:txBody>
                  <a:tcPr/>
                </a:tc>
                <a:tc>
                  <a:txBody>
                    <a:bodyPr/>
                    <a:lstStyle/>
                    <a:p>
                      <a:r>
                        <a:rPr lang="en-US" sz="3200" dirty="0"/>
                        <a:t>12 months</a:t>
                      </a:r>
                    </a:p>
                  </a:txBody>
                  <a:tcPr/>
                </a:tc>
                <a:extLst>
                  <a:ext uri="{0D108BD9-81ED-4DB2-BD59-A6C34878D82A}">
                    <a16:rowId xmlns:a16="http://schemas.microsoft.com/office/drawing/2014/main" val="150864736"/>
                  </a:ext>
                </a:extLst>
              </a:tr>
              <a:tr h="289560">
                <a:tc>
                  <a:txBody>
                    <a:bodyPr/>
                    <a:lstStyle/>
                    <a:p>
                      <a:r>
                        <a:rPr lang="en-US" sz="3200" b="1" dirty="0"/>
                        <a:t>2018</a:t>
                      </a:r>
                    </a:p>
                  </a:txBody>
                  <a:tcPr/>
                </a:tc>
                <a:tc>
                  <a:txBody>
                    <a:bodyPr/>
                    <a:lstStyle/>
                    <a:p>
                      <a:r>
                        <a:rPr lang="en-US" sz="3200" dirty="0"/>
                        <a:t>Oct 1, 2017</a:t>
                      </a:r>
                    </a:p>
                  </a:txBody>
                  <a:tcPr/>
                </a:tc>
                <a:tc>
                  <a:txBody>
                    <a:bodyPr/>
                    <a:lstStyle/>
                    <a:p>
                      <a:r>
                        <a:rPr lang="en-US" sz="3200" dirty="0"/>
                        <a:t>Dec 31, 2018</a:t>
                      </a:r>
                    </a:p>
                  </a:txBody>
                  <a:tcPr/>
                </a:tc>
                <a:tc>
                  <a:txBody>
                    <a:bodyPr/>
                    <a:lstStyle/>
                    <a:p>
                      <a:r>
                        <a:rPr lang="en-US" sz="3200" dirty="0"/>
                        <a:t>15 Months</a:t>
                      </a:r>
                    </a:p>
                  </a:txBody>
                  <a:tcPr/>
                </a:tc>
                <a:extLst>
                  <a:ext uri="{0D108BD9-81ED-4DB2-BD59-A6C34878D82A}">
                    <a16:rowId xmlns:a16="http://schemas.microsoft.com/office/drawing/2014/main" val="3748672760"/>
                  </a:ext>
                </a:extLst>
              </a:tr>
            </a:tbl>
          </a:graphicData>
        </a:graphic>
      </p:graphicFrame>
      <p:sp>
        <p:nvSpPr>
          <p:cNvPr id="3" name="TextBox 2">
            <a:extLst>
              <a:ext uri="{FF2B5EF4-FFF2-40B4-BE49-F238E27FC236}">
                <a16:creationId xmlns:a16="http://schemas.microsoft.com/office/drawing/2014/main" id="{93337B96-C9F6-4683-957B-8A13D6575087}"/>
              </a:ext>
            </a:extLst>
          </p:cNvPr>
          <p:cNvSpPr txBox="1"/>
          <p:nvPr/>
        </p:nvSpPr>
        <p:spPr>
          <a:xfrm>
            <a:off x="1629248" y="5130800"/>
            <a:ext cx="10308207" cy="369332"/>
          </a:xfrm>
          <a:prstGeom prst="rect">
            <a:avLst/>
          </a:prstGeom>
          <a:noFill/>
        </p:spPr>
        <p:txBody>
          <a:bodyPr wrap="none" rtlCol="0">
            <a:spAutoFit/>
          </a:bodyPr>
          <a:lstStyle/>
          <a:p>
            <a:r>
              <a:rPr lang="en-US" dirty="0"/>
              <a:t>*Self-Sufficiency Outcomes are reported to ORR using the traditional fiscal year (Oct 1, 2019 – Sept 30, 2020)</a:t>
            </a:r>
          </a:p>
        </p:txBody>
      </p:sp>
    </p:spTree>
    <p:extLst>
      <p:ext uri="{BB962C8B-B14F-4D97-AF65-F5344CB8AC3E}">
        <p14:creationId xmlns:p14="http://schemas.microsoft.com/office/powerpoint/2010/main" val="2820269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4" y="169229"/>
            <a:ext cx="8678170" cy="1072625"/>
          </a:xfrm>
        </p:spPr>
        <p:txBody>
          <a:bodyPr>
            <a:normAutofit/>
          </a:bodyPr>
          <a:lstStyle/>
          <a:p>
            <a:pPr algn="r"/>
            <a:r>
              <a:rPr lang="en-US" sz="45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FY2020 Dates and Deadlines</a:t>
            </a: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sp>
        <p:nvSpPr>
          <p:cNvPr id="3" name="TextBox 2">
            <a:extLst>
              <a:ext uri="{FF2B5EF4-FFF2-40B4-BE49-F238E27FC236}">
                <a16:creationId xmlns:a16="http://schemas.microsoft.com/office/drawing/2014/main" id="{24079BDA-DCCE-4036-8D28-7690FF896258}"/>
              </a:ext>
            </a:extLst>
          </p:cNvPr>
          <p:cNvSpPr txBox="1"/>
          <p:nvPr/>
        </p:nvSpPr>
        <p:spPr>
          <a:xfrm>
            <a:off x="1596797" y="2218934"/>
            <a:ext cx="10052039" cy="335476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600" b="1" u="sng" dirty="0"/>
              <a:t>LSPSD:</a:t>
            </a:r>
            <a:r>
              <a:rPr lang="en-US" sz="2600" b="1" dirty="0"/>
              <a:t> </a:t>
            </a:r>
            <a:r>
              <a:rPr lang="en-US" sz="2600" dirty="0"/>
              <a:t>All sites submitted FY20 Local Service Provider Site Designs (LSPSD) by Jan 17</a:t>
            </a:r>
            <a:r>
              <a:rPr lang="en-US" sz="2600" baseline="30000" dirty="0"/>
              <a:t>th</a:t>
            </a:r>
            <a:r>
              <a:rPr lang="en-US" sz="2600" dirty="0"/>
              <a:t> and have received feedback.</a:t>
            </a:r>
          </a:p>
          <a:p>
            <a:pPr marL="285750" indent="-285750">
              <a:spcAft>
                <a:spcPts val="1200"/>
              </a:spcAft>
              <a:buFont typeface="Arial" panose="020B0604020202020204" pitchFamily="34" charset="0"/>
              <a:buChar char="•"/>
            </a:pPr>
            <a:r>
              <a:rPr lang="en-US" sz="2600" b="1" u="sng" dirty="0"/>
              <a:t>Budgets:</a:t>
            </a:r>
            <a:r>
              <a:rPr lang="en-US" sz="2600" dirty="0"/>
              <a:t> All sites must submit revised budgets by February 28, 2020</a:t>
            </a:r>
          </a:p>
          <a:p>
            <a:pPr marL="285750" indent="-285750">
              <a:spcAft>
                <a:spcPts val="1200"/>
              </a:spcAft>
              <a:buFont typeface="Arial" panose="020B0604020202020204" pitchFamily="34" charset="0"/>
              <a:buChar char="•"/>
            </a:pPr>
            <a:r>
              <a:rPr lang="en-US" sz="2600" b="1" u="sng" dirty="0"/>
              <a:t>MOU:</a:t>
            </a:r>
            <a:r>
              <a:rPr lang="en-US" sz="2600" dirty="0"/>
              <a:t> MOUs should have all been signed and submitted to USCCB. An amendment will be sent out with the revised guidelines this week. </a:t>
            </a:r>
          </a:p>
          <a:p>
            <a:pPr marL="285750" indent="-285750">
              <a:spcAft>
                <a:spcPts val="1200"/>
              </a:spcAft>
              <a:buFont typeface="Arial" panose="020B0604020202020204" pitchFamily="34" charset="0"/>
              <a:buChar char="•"/>
            </a:pPr>
            <a:r>
              <a:rPr lang="en-US" sz="2600" b="1" u="sng" dirty="0"/>
              <a:t>FY19 Supplemental Period:</a:t>
            </a:r>
            <a:r>
              <a:rPr lang="en-US" sz="2600" dirty="0"/>
              <a:t> Expected deadline: June 16 – if this date changes USCCB will communicate this to the network.</a:t>
            </a:r>
          </a:p>
        </p:txBody>
      </p:sp>
    </p:spTree>
    <p:extLst>
      <p:ext uri="{BB962C8B-B14F-4D97-AF65-F5344CB8AC3E}">
        <p14:creationId xmlns:p14="http://schemas.microsoft.com/office/powerpoint/2010/main" val="150230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3" y="169229"/>
            <a:ext cx="9202351" cy="1072625"/>
          </a:xfrm>
        </p:spPr>
        <p:txBody>
          <a:bodyPr>
            <a:normAutofit fontScale="90000"/>
          </a:bodyPr>
          <a:lstStyle/>
          <a:p>
            <a:pPr algn="r"/>
            <a:r>
              <a:rPr lang="en-US" sz="66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MG FY2019 Enrollments</a:t>
            </a: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graphicFrame>
        <p:nvGraphicFramePr>
          <p:cNvPr id="8" name="Table 9">
            <a:extLst>
              <a:ext uri="{FF2B5EF4-FFF2-40B4-BE49-F238E27FC236}">
                <a16:creationId xmlns:a16="http://schemas.microsoft.com/office/drawing/2014/main" id="{1B003550-FF5B-4535-8896-3B670147CA5F}"/>
              </a:ext>
            </a:extLst>
          </p:cNvPr>
          <p:cNvGraphicFramePr>
            <a:graphicFrameLocks noGrp="1"/>
          </p:cNvGraphicFramePr>
          <p:nvPr>
            <p:extLst>
              <p:ext uri="{D42A27DB-BD31-4B8C-83A1-F6EECF244321}">
                <p14:modId xmlns:p14="http://schemas.microsoft.com/office/powerpoint/2010/main" val="2621078924"/>
              </p:ext>
            </p:extLst>
          </p:nvPr>
        </p:nvGraphicFramePr>
        <p:xfrm>
          <a:off x="2292191" y="1873075"/>
          <a:ext cx="8253304" cy="2763224"/>
        </p:xfrm>
        <a:graphic>
          <a:graphicData uri="http://schemas.openxmlformats.org/drawingml/2006/table">
            <a:tbl>
              <a:tblPr firstRow="1" bandRow="1">
                <a:tableStyleId>{0505E3EF-67EA-436B-97B2-0124C06EBD24}</a:tableStyleId>
              </a:tblPr>
              <a:tblGrid>
                <a:gridCol w="2063326">
                  <a:extLst>
                    <a:ext uri="{9D8B030D-6E8A-4147-A177-3AD203B41FA5}">
                      <a16:colId xmlns:a16="http://schemas.microsoft.com/office/drawing/2014/main" val="2396109125"/>
                    </a:ext>
                  </a:extLst>
                </a:gridCol>
                <a:gridCol w="2063326">
                  <a:extLst>
                    <a:ext uri="{9D8B030D-6E8A-4147-A177-3AD203B41FA5}">
                      <a16:colId xmlns:a16="http://schemas.microsoft.com/office/drawing/2014/main" val="2383462207"/>
                    </a:ext>
                  </a:extLst>
                </a:gridCol>
                <a:gridCol w="2063326">
                  <a:extLst>
                    <a:ext uri="{9D8B030D-6E8A-4147-A177-3AD203B41FA5}">
                      <a16:colId xmlns:a16="http://schemas.microsoft.com/office/drawing/2014/main" val="3850905089"/>
                    </a:ext>
                  </a:extLst>
                </a:gridCol>
                <a:gridCol w="2063326">
                  <a:extLst>
                    <a:ext uri="{9D8B030D-6E8A-4147-A177-3AD203B41FA5}">
                      <a16:colId xmlns:a16="http://schemas.microsoft.com/office/drawing/2014/main" val="3006161681"/>
                    </a:ext>
                  </a:extLst>
                </a:gridCol>
              </a:tblGrid>
              <a:tr h="394230">
                <a:tc>
                  <a:txBody>
                    <a:bodyPr/>
                    <a:lstStyle/>
                    <a:p>
                      <a:r>
                        <a:rPr lang="en-US" dirty="0"/>
                        <a:t>Client Type</a:t>
                      </a:r>
                    </a:p>
                  </a:txBody>
                  <a:tcP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tcPr>
                </a:tc>
                <a:tc>
                  <a:txBody>
                    <a:bodyPr/>
                    <a:lstStyle/>
                    <a:p>
                      <a:r>
                        <a:rPr lang="en-US" dirty="0"/>
                        <a:t># of Cases</a:t>
                      </a:r>
                    </a:p>
                  </a:txBody>
                  <a:tcPr>
                    <a:lnT w="6350" cap="flat" cmpd="sng" algn="ctr">
                      <a:solidFill>
                        <a:schemeClr val="bg1">
                          <a:lumMod val="50000"/>
                        </a:schemeClr>
                      </a:solidFill>
                      <a:prstDash val="solid"/>
                      <a:round/>
                      <a:headEnd type="none" w="med" len="med"/>
                      <a:tailEnd type="none" w="med" len="med"/>
                    </a:lnT>
                  </a:tcPr>
                </a:tc>
                <a:tc>
                  <a:txBody>
                    <a:bodyPr/>
                    <a:lstStyle/>
                    <a:p>
                      <a:r>
                        <a:rPr lang="en-US" dirty="0"/>
                        <a:t># of Individuals</a:t>
                      </a:r>
                    </a:p>
                  </a:txBody>
                  <a:tcPr>
                    <a:lnT w="6350" cap="flat" cmpd="sng" algn="ctr">
                      <a:solidFill>
                        <a:schemeClr val="bg1">
                          <a:lumMod val="50000"/>
                        </a:schemeClr>
                      </a:solidFill>
                      <a:prstDash val="solid"/>
                      <a:round/>
                      <a:headEnd type="none" w="med" len="med"/>
                      <a:tailEnd type="none" w="med" len="med"/>
                    </a:lnT>
                  </a:tcPr>
                </a:tc>
                <a:tc>
                  <a:txBody>
                    <a:bodyPr/>
                    <a:lstStyle/>
                    <a:p>
                      <a:r>
                        <a:rPr lang="en-US" dirty="0"/>
                        <a:t>% of Enrollments</a:t>
                      </a:r>
                    </a:p>
                  </a:txBody>
                  <a:tcP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751407070"/>
                  </a:ext>
                </a:extLst>
              </a:tr>
              <a:tr h="394230">
                <a:tc>
                  <a:txBody>
                    <a:bodyPr/>
                    <a:lstStyle/>
                    <a:p>
                      <a:r>
                        <a:rPr lang="en-US" dirty="0"/>
                        <a:t>Refugee</a:t>
                      </a:r>
                    </a:p>
                  </a:txBody>
                  <a:tcPr>
                    <a:lnL w="6350" cap="flat" cmpd="sng" algn="ctr">
                      <a:solidFill>
                        <a:schemeClr val="bg1">
                          <a:lumMod val="50000"/>
                        </a:schemeClr>
                      </a:solidFill>
                      <a:prstDash val="solid"/>
                      <a:round/>
                      <a:headEnd type="none" w="med" len="med"/>
                      <a:tailEnd type="none" w="med" len="med"/>
                    </a:lnL>
                  </a:tcPr>
                </a:tc>
                <a:tc>
                  <a:txBody>
                    <a:bodyPr/>
                    <a:lstStyle/>
                    <a:p>
                      <a:r>
                        <a:rPr lang="en-US" dirty="0"/>
                        <a:t>657</a:t>
                      </a:r>
                    </a:p>
                  </a:txBody>
                  <a:tcPr/>
                </a:tc>
                <a:tc>
                  <a:txBody>
                    <a:bodyPr/>
                    <a:lstStyle/>
                    <a:p>
                      <a:r>
                        <a:rPr lang="en-US" dirty="0"/>
                        <a:t>2168</a:t>
                      </a:r>
                    </a:p>
                  </a:txBody>
                  <a:tcPr/>
                </a:tc>
                <a:tc>
                  <a:txBody>
                    <a:bodyPr/>
                    <a:lstStyle/>
                    <a:p>
                      <a:r>
                        <a:rPr lang="en-US" dirty="0"/>
                        <a:t>58.1%</a:t>
                      </a:r>
                    </a:p>
                  </a:txBody>
                  <a:tcPr>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3480756457"/>
                  </a:ext>
                </a:extLst>
              </a:tr>
              <a:tr h="394230">
                <a:tc>
                  <a:txBody>
                    <a:bodyPr/>
                    <a:lstStyle/>
                    <a:p>
                      <a:r>
                        <a:rPr lang="en-US" dirty="0"/>
                        <a:t>Asylee</a:t>
                      </a:r>
                    </a:p>
                  </a:txBody>
                  <a:tcPr>
                    <a:lnL w="6350" cap="flat" cmpd="sng" algn="ctr">
                      <a:solidFill>
                        <a:schemeClr val="bg1">
                          <a:lumMod val="50000"/>
                        </a:schemeClr>
                      </a:solidFill>
                      <a:prstDash val="solid"/>
                      <a:round/>
                      <a:headEnd type="none" w="med" len="med"/>
                      <a:tailEnd type="none" w="med" len="med"/>
                    </a:lnL>
                  </a:tcPr>
                </a:tc>
                <a:tc>
                  <a:txBody>
                    <a:bodyPr/>
                    <a:lstStyle/>
                    <a:p>
                      <a:r>
                        <a:rPr lang="en-US" dirty="0"/>
                        <a:t>373</a:t>
                      </a:r>
                    </a:p>
                  </a:txBody>
                  <a:tcPr/>
                </a:tc>
                <a:tc>
                  <a:txBody>
                    <a:bodyPr/>
                    <a:lstStyle/>
                    <a:p>
                      <a:r>
                        <a:rPr lang="en-US" dirty="0"/>
                        <a:t>705</a:t>
                      </a:r>
                    </a:p>
                  </a:txBody>
                  <a:tcPr/>
                </a:tc>
                <a:tc>
                  <a:txBody>
                    <a:bodyPr/>
                    <a:lstStyle/>
                    <a:p>
                      <a:r>
                        <a:rPr lang="en-US" dirty="0"/>
                        <a:t>18.9%</a:t>
                      </a:r>
                    </a:p>
                  </a:txBody>
                  <a:tcPr>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926082074"/>
                  </a:ext>
                </a:extLst>
              </a:tr>
              <a:tr h="394230">
                <a:tc>
                  <a:txBody>
                    <a:bodyPr/>
                    <a:lstStyle/>
                    <a:p>
                      <a:r>
                        <a:rPr lang="en-US" dirty="0"/>
                        <a:t>SIV</a:t>
                      </a:r>
                    </a:p>
                  </a:txBody>
                  <a:tcPr>
                    <a:lnL w="6350" cap="flat" cmpd="sng" algn="ctr">
                      <a:solidFill>
                        <a:schemeClr val="bg1">
                          <a:lumMod val="50000"/>
                        </a:schemeClr>
                      </a:solidFill>
                      <a:prstDash val="solid"/>
                      <a:round/>
                      <a:headEnd type="none" w="med" len="med"/>
                      <a:tailEnd type="none" w="med" len="med"/>
                    </a:lnL>
                    <a:lnB w="6350" cap="flat" cmpd="sng" algn="ctr">
                      <a:solidFill>
                        <a:schemeClr val="bg1">
                          <a:lumMod val="50000"/>
                        </a:schemeClr>
                      </a:solidFill>
                      <a:prstDash val="solid"/>
                      <a:round/>
                      <a:headEnd type="none" w="med" len="med"/>
                      <a:tailEnd type="none" w="med" len="med"/>
                    </a:lnB>
                  </a:tcPr>
                </a:tc>
                <a:tc>
                  <a:txBody>
                    <a:bodyPr/>
                    <a:lstStyle/>
                    <a:p>
                      <a:r>
                        <a:rPr lang="en-US" dirty="0"/>
                        <a:t>139</a:t>
                      </a:r>
                    </a:p>
                  </a:txBody>
                  <a:tcPr>
                    <a:lnB w="6350" cap="flat" cmpd="sng" algn="ctr">
                      <a:solidFill>
                        <a:schemeClr val="bg1">
                          <a:lumMod val="50000"/>
                        </a:schemeClr>
                      </a:solidFill>
                      <a:prstDash val="solid"/>
                      <a:round/>
                      <a:headEnd type="none" w="med" len="med"/>
                      <a:tailEnd type="none" w="med" len="med"/>
                    </a:lnB>
                  </a:tcPr>
                </a:tc>
                <a:tc>
                  <a:txBody>
                    <a:bodyPr/>
                    <a:lstStyle/>
                    <a:p>
                      <a:r>
                        <a:rPr lang="en-US" dirty="0"/>
                        <a:t>555</a:t>
                      </a:r>
                    </a:p>
                  </a:txBody>
                  <a:tcPr>
                    <a:lnB w="6350" cap="flat" cmpd="sng" algn="ctr">
                      <a:solidFill>
                        <a:schemeClr val="bg1">
                          <a:lumMod val="50000"/>
                        </a:schemeClr>
                      </a:solidFill>
                      <a:prstDash val="solid"/>
                      <a:round/>
                      <a:headEnd type="none" w="med" len="med"/>
                      <a:tailEnd type="none" w="med" len="med"/>
                    </a:lnB>
                  </a:tcPr>
                </a:tc>
                <a:tc>
                  <a:txBody>
                    <a:bodyPr/>
                    <a:lstStyle/>
                    <a:p>
                      <a:r>
                        <a:rPr lang="en-US" dirty="0"/>
                        <a:t>14.9%</a:t>
                      </a:r>
                    </a:p>
                  </a:txBody>
                  <a:tcPr>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513124344"/>
                  </a:ext>
                </a:extLst>
              </a:tr>
              <a:tr h="394230">
                <a:tc>
                  <a:txBody>
                    <a:bodyPr/>
                    <a:lstStyle/>
                    <a:p>
                      <a:r>
                        <a:rPr lang="en-US" dirty="0"/>
                        <a:t>C/H Entrant</a:t>
                      </a:r>
                    </a:p>
                  </a:txBody>
                  <a:tcP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US" dirty="0"/>
                        <a:t>179</a:t>
                      </a:r>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US" dirty="0"/>
                        <a:t>286</a:t>
                      </a:r>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US" dirty="0"/>
                        <a:t>7.7%</a:t>
                      </a:r>
                    </a:p>
                  </a:txBody>
                  <a:tcP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89836233"/>
                  </a:ext>
                </a:extLst>
              </a:tr>
              <a:tr h="394230">
                <a:tc>
                  <a:txBody>
                    <a:bodyPr/>
                    <a:lstStyle/>
                    <a:p>
                      <a:r>
                        <a:rPr lang="en-US" dirty="0"/>
                        <a:t>Trafficking Victim</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10</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16</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0.4%</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301203"/>
                  </a:ext>
                </a:extLst>
              </a:tr>
              <a:tr h="397844">
                <a:tc>
                  <a:txBody>
                    <a:bodyPr/>
                    <a:lstStyle/>
                    <a:p>
                      <a:r>
                        <a:rPr lang="en-US" b="1" dirty="0"/>
                        <a:t>TOTAL</a:t>
                      </a:r>
                    </a:p>
                  </a:txBody>
                  <a:tcPr>
                    <a:lnL w="6350" cap="flat" cmpd="sng" algn="ctr">
                      <a:solidFill>
                        <a:schemeClr val="bg1">
                          <a:lumMod val="50000"/>
                        </a:schemeClr>
                      </a:solidFill>
                      <a:prstDash val="solid"/>
                      <a:round/>
                      <a:headEnd type="none" w="med" len="med"/>
                      <a:tailEnd type="none" w="med" len="med"/>
                    </a:lnL>
                    <a:lnT w="2857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US" dirty="0"/>
                        <a:t>1358</a:t>
                      </a:r>
                      <a:endParaRPr lang="en-US" b="1" dirty="0"/>
                    </a:p>
                  </a:txBody>
                  <a:tcPr>
                    <a:lnT w="2857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US" dirty="0"/>
                        <a:t>3730</a:t>
                      </a:r>
                      <a:endParaRPr lang="en-US" b="1" dirty="0"/>
                    </a:p>
                  </a:txBody>
                  <a:tcPr>
                    <a:lnT w="2857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US" dirty="0"/>
                        <a:t>100%</a:t>
                      </a:r>
                    </a:p>
                  </a:txBody>
                  <a:tcPr>
                    <a:lnR w="635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91386578"/>
                  </a:ext>
                </a:extLst>
              </a:tr>
            </a:tbl>
          </a:graphicData>
        </a:graphic>
      </p:graphicFrame>
      <p:sp>
        <p:nvSpPr>
          <p:cNvPr id="11" name="TextBox 10">
            <a:extLst>
              <a:ext uri="{FF2B5EF4-FFF2-40B4-BE49-F238E27FC236}">
                <a16:creationId xmlns:a16="http://schemas.microsoft.com/office/drawing/2014/main" id="{F380708F-ACCC-41A4-AB7F-AB9EB6EEDA7C}"/>
              </a:ext>
            </a:extLst>
          </p:cNvPr>
          <p:cNvSpPr txBox="1"/>
          <p:nvPr/>
        </p:nvSpPr>
        <p:spPr>
          <a:xfrm>
            <a:off x="3609487" y="4790512"/>
            <a:ext cx="5097293" cy="307777"/>
          </a:xfrm>
          <a:prstGeom prst="rect">
            <a:avLst/>
          </a:prstGeom>
          <a:noFill/>
        </p:spPr>
        <p:txBody>
          <a:bodyPr wrap="none" rtlCol="0">
            <a:spAutoFit/>
          </a:bodyPr>
          <a:lstStyle/>
          <a:p>
            <a:r>
              <a:rPr lang="en-US" sz="1400" dirty="0"/>
              <a:t>*Percentages are based off the number of individuals by client type</a:t>
            </a:r>
          </a:p>
        </p:txBody>
      </p:sp>
      <p:sp>
        <p:nvSpPr>
          <p:cNvPr id="3" name="TextBox 2">
            <a:extLst>
              <a:ext uri="{FF2B5EF4-FFF2-40B4-BE49-F238E27FC236}">
                <a16:creationId xmlns:a16="http://schemas.microsoft.com/office/drawing/2014/main" id="{2AD28A5D-58DB-42DF-9774-F61D56A2FD81}"/>
              </a:ext>
            </a:extLst>
          </p:cNvPr>
          <p:cNvSpPr txBox="1"/>
          <p:nvPr/>
        </p:nvSpPr>
        <p:spPr>
          <a:xfrm>
            <a:off x="3951983" y="5689600"/>
            <a:ext cx="4288033" cy="369332"/>
          </a:xfrm>
          <a:prstGeom prst="rect">
            <a:avLst/>
          </a:prstGeom>
          <a:noFill/>
        </p:spPr>
        <p:txBody>
          <a:bodyPr wrap="none" rtlCol="0">
            <a:spAutoFit/>
          </a:bodyPr>
          <a:lstStyle/>
          <a:p>
            <a:r>
              <a:rPr lang="en-US" b="1" u="sng" dirty="0"/>
              <a:t>180-day Self-Sufficiency Outcomes:</a:t>
            </a:r>
            <a:r>
              <a:rPr lang="en-US" b="1" dirty="0"/>
              <a:t> </a:t>
            </a:r>
            <a:r>
              <a:rPr lang="en-US" dirty="0"/>
              <a:t>81.78%</a:t>
            </a:r>
          </a:p>
        </p:txBody>
      </p:sp>
    </p:spTree>
    <p:extLst>
      <p:ext uri="{BB962C8B-B14F-4D97-AF65-F5344CB8AC3E}">
        <p14:creationId xmlns:p14="http://schemas.microsoft.com/office/powerpoint/2010/main" val="297083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374703" y="169229"/>
            <a:ext cx="9202351" cy="1072625"/>
          </a:xfrm>
        </p:spPr>
        <p:txBody>
          <a:bodyPr>
            <a:normAutofit/>
          </a:bodyPr>
          <a:lstStyle/>
          <a:p>
            <a:pPr algn="r"/>
            <a:r>
              <a:rPr lang="en-US"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MG FY2020 Enrollments to-date</a:t>
            </a: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graphicFrame>
        <p:nvGraphicFramePr>
          <p:cNvPr id="8" name="Table 9">
            <a:extLst>
              <a:ext uri="{FF2B5EF4-FFF2-40B4-BE49-F238E27FC236}">
                <a16:creationId xmlns:a16="http://schemas.microsoft.com/office/drawing/2014/main" id="{1B003550-FF5B-4535-8896-3B670147CA5F}"/>
              </a:ext>
            </a:extLst>
          </p:cNvPr>
          <p:cNvGraphicFramePr>
            <a:graphicFrameLocks noGrp="1"/>
          </p:cNvGraphicFramePr>
          <p:nvPr>
            <p:extLst>
              <p:ext uri="{D42A27DB-BD31-4B8C-83A1-F6EECF244321}">
                <p14:modId xmlns:p14="http://schemas.microsoft.com/office/powerpoint/2010/main" val="1969595739"/>
              </p:ext>
            </p:extLst>
          </p:nvPr>
        </p:nvGraphicFramePr>
        <p:xfrm>
          <a:off x="2292191" y="1923875"/>
          <a:ext cx="8253304" cy="2763224"/>
        </p:xfrm>
        <a:graphic>
          <a:graphicData uri="http://schemas.openxmlformats.org/drawingml/2006/table">
            <a:tbl>
              <a:tblPr firstRow="1" bandRow="1">
                <a:tableStyleId>{0505E3EF-67EA-436B-97B2-0124C06EBD24}</a:tableStyleId>
              </a:tblPr>
              <a:tblGrid>
                <a:gridCol w="2063326">
                  <a:extLst>
                    <a:ext uri="{9D8B030D-6E8A-4147-A177-3AD203B41FA5}">
                      <a16:colId xmlns:a16="http://schemas.microsoft.com/office/drawing/2014/main" val="2396109125"/>
                    </a:ext>
                  </a:extLst>
                </a:gridCol>
                <a:gridCol w="2063326">
                  <a:extLst>
                    <a:ext uri="{9D8B030D-6E8A-4147-A177-3AD203B41FA5}">
                      <a16:colId xmlns:a16="http://schemas.microsoft.com/office/drawing/2014/main" val="2383462207"/>
                    </a:ext>
                  </a:extLst>
                </a:gridCol>
                <a:gridCol w="2063326">
                  <a:extLst>
                    <a:ext uri="{9D8B030D-6E8A-4147-A177-3AD203B41FA5}">
                      <a16:colId xmlns:a16="http://schemas.microsoft.com/office/drawing/2014/main" val="3850905089"/>
                    </a:ext>
                  </a:extLst>
                </a:gridCol>
                <a:gridCol w="2063326">
                  <a:extLst>
                    <a:ext uri="{9D8B030D-6E8A-4147-A177-3AD203B41FA5}">
                      <a16:colId xmlns:a16="http://schemas.microsoft.com/office/drawing/2014/main" val="3006161681"/>
                    </a:ext>
                  </a:extLst>
                </a:gridCol>
              </a:tblGrid>
              <a:tr h="394230">
                <a:tc>
                  <a:txBody>
                    <a:bodyPr/>
                    <a:lstStyle/>
                    <a:p>
                      <a:r>
                        <a:rPr lang="en-US" dirty="0"/>
                        <a:t>Client Type</a:t>
                      </a:r>
                    </a:p>
                  </a:txBody>
                  <a:tcP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tcPr>
                </a:tc>
                <a:tc>
                  <a:txBody>
                    <a:bodyPr/>
                    <a:lstStyle/>
                    <a:p>
                      <a:r>
                        <a:rPr lang="en-US" dirty="0"/>
                        <a:t># of Cases</a:t>
                      </a:r>
                    </a:p>
                  </a:txBody>
                  <a:tcPr>
                    <a:lnT w="6350" cap="flat" cmpd="sng" algn="ctr">
                      <a:solidFill>
                        <a:schemeClr val="bg1">
                          <a:lumMod val="50000"/>
                        </a:schemeClr>
                      </a:solidFill>
                      <a:prstDash val="solid"/>
                      <a:round/>
                      <a:headEnd type="none" w="med" len="med"/>
                      <a:tailEnd type="none" w="med" len="med"/>
                    </a:lnT>
                  </a:tcPr>
                </a:tc>
                <a:tc>
                  <a:txBody>
                    <a:bodyPr/>
                    <a:lstStyle/>
                    <a:p>
                      <a:r>
                        <a:rPr lang="en-US" dirty="0"/>
                        <a:t># of Individuals</a:t>
                      </a:r>
                    </a:p>
                  </a:txBody>
                  <a:tcPr>
                    <a:lnT w="6350" cap="flat" cmpd="sng" algn="ctr">
                      <a:solidFill>
                        <a:schemeClr val="bg1">
                          <a:lumMod val="50000"/>
                        </a:schemeClr>
                      </a:solidFill>
                      <a:prstDash val="solid"/>
                      <a:round/>
                      <a:headEnd type="none" w="med" len="med"/>
                      <a:tailEnd type="none" w="med" len="med"/>
                    </a:lnT>
                  </a:tcPr>
                </a:tc>
                <a:tc>
                  <a:txBody>
                    <a:bodyPr/>
                    <a:lstStyle/>
                    <a:p>
                      <a:r>
                        <a:rPr lang="en-US" dirty="0"/>
                        <a:t>% of Enrollments</a:t>
                      </a:r>
                    </a:p>
                  </a:txBody>
                  <a:tcP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751407070"/>
                  </a:ext>
                </a:extLst>
              </a:tr>
              <a:tr h="394230">
                <a:tc>
                  <a:txBody>
                    <a:bodyPr/>
                    <a:lstStyle/>
                    <a:p>
                      <a:r>
                        <a:rPr lang="en-US" dirty="0"/>
                        <a:t>Refugee</a:t>
                      </a:r>
                    </a:p>
                  </a:txBody>
                  <a:tcPr>
                    <a:lnL w="6350" cap="flat" cmpd="sng" algn="ctr">
                      <a:solidFill>
                        <a:schemeClr val="bg1">
                          <a:lumMod val="50000"/>
                        </a:schemeClr>
                      </a:solidFill>
                      <a:prstDash val="solid"/>
                      <a:round/>
                      <a:headEnd type="none" w="med" len="med"/>
                      <a:tailEnd type="none" w="med" len="med"/>
                    </a:lnL>
                  </a:tcPr>
                </a:tc>
                <a:tc>
                  <a:txBody>
                    <a:bodyPr/>
                    <a:lstStyle/>
                    <a:p>
                      <a:r>
                        <a:rPr lang="en-US" dirty="0"/>
                        <a:t>31</a:t>
                      </a:r>
                    </a:p>
                  </a:txBody>
                  <a:tcPr/>
                </a:tc>
                <a:tc>
                  <a:txBody>
                    <a:bodyPr/>
                    <a:lstStyle/>
                    <a:p>
                      <a:r>
                        <a:rPr lang="en-US" dirty="0"/>
                        <a:t>85</a:t>
                      </a:r>
                    </a:p>
                  </a:txBody>
                  <a:tcPr/>
                </a:tc>
                <a:tc>
                  <a:txBody>
                    <a:bodyPr/>
                    <a:lstStyle/>
                    <a:p>
                      <a:r>
                        <a:rPr lang="en-US" dirty="0"/>
                        <a:t>34.6%</a:t>
                      </a:r>
                    </a:p>
                  </a:txBody>
                  <a:tcPr>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3480756457"/>
                  </a:ext>
                </a:extLst>
              </a:tr>
              <a:tr h="394230">
                <a:tc>
                  <a:txBody>
                    <a:bodyPr/>
                    <a:lstStyle/>
                    <a:p>
                      <a:r>
                        <a:rPr lang="en-US" dirty="0"/>
                        <a:t>Asylee</a:t>
                      </a:r>
                    </a:p>
                  </a:txBody>
                  <a:tcPr>
                    <a:lnL w="6350" cap="flat" cmpd="sng" algn="ctr">
                      <a:solidFill>
                        <a:schemeClr val="bg1">
                          <a:lumMod val="50000"/>
                        </a:schemeClr>
                      </a:solidFill>
                      <a:prstDash val="solid"/>
                      <a:round/>
                      <a:headEnd type="none" w="med" len="med"/>
                      <a:tailEnd type="none" w="med" len="med"/>
                    </a:lnL>
                  </a:tcPr>
                </a:tc>
                <a:tc>
                  <a:txBody>
                    <a:bodyPr/>
                    <a:lstStyle/>
                    <a:p>
                      <a:r>
                        <a:rPr lang="en-US" dirty="0"/>
                        <a:t>31</a:t>
                      </a:r>
                    </a:p>
                  </a:txBody>
                  <a:tcPr/>
                </a:tc>
                <a:tc>
                  <a:txBody>
                    <a:bodyPr/>
                    <a:lstStyle/>
                    <a:p>
                      <a:r>
                        <a:rPr lang="en-US" dirty="0"/>
                        <a:t>50</a:t>
                      </a:r>
                    </a:p>
                  </a:txBody>
                  <a:tcPr/>
                </a:tc>
                <a:tc>
                  <a:txBody>
                    <a:bodyPr/>
                    <a:lstStyle/>
                    <a:p>
                      <a:r>
                        <a:rPr lang="en-US" dirty="0"/>
                        <a:t>20.3%</a:t>
                      </a:r>
                    </a:p>
                  </a:txBody>
                  <a:tcPr>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926082074"/>
                  </a:ext>
                </a:extLst>
              </a:tr>
              <a:tr h="394230">
                <a:tc>
                  <a:txBody>
                    <a:bodyPr/>
                    <a:lstStyle/>
                    <a:p>
                      <a:r>
                        <a:rPr lang="en-US" dirty="0"/>
                        <a:t>SIV</a:t>
                      </a:r>
                    </a:p>
                  </a:txBody>
                  <a:tcPr>
                    <a:lnL w="6350" cap="flat" cmpd="sng" algn="ctr">
                      <a:solidFill>
                        <a:schemeClr val="bg1">
                          <a:lumMod val="50000"/>
                        </a:schemeClr>
                      </a:solidFill>
                      <a:prstDash val="solid"/>
                      <a:round/>
                      <a:headEnd type="none" w="med" len="med"/>
                      <a:tailEnd type="none" w="med" len="med"/>
                    </a:lnL>
                    <a:lnB w="6350" cap="flat" cmpd="sng" algn="ctr">
                      <a:solidFill>
                        <a:schemeClr val="bg1">
                          <a:lumMod val="50000"/>
                        </a:schemeClr>
                      </a:solidFill>
                      <a:prstDash val="solid"/>
                      <a:round/>
                      <a:headEnd type="none" w="med" len="med"/>
                      <a:tailEnd type="none" w="med" len="med"/>
                    </a:lnB>
                  </a:tcPr>
                </a:tc>
                <a:tc>
                  <a:txBody>
                    <a:bodyPr/>
                    <a:lstStyle/>
                    <a:p>
                      <a:r>
                        <a:rPr lang="en-US" dirty="0"/>
                        <a:t>29</a:t>
                      </a:r>
                    </a:p>
                  </a:txBody>
                  <a:tcPr>
                    <a:lnB w="6350" cap="flat" cmpd="sng" algn="ctr">
                      <a:solidFill>
                        <a:schemeClr val="bg1">
                          <a:lumMod val="50000"/>
                        </a:schemeClr>
                      </a:solidFill>
                      <a:prstDash val="solid"/>
                      <a:round/>
                      <a:headEnd type="none" w="med" len="med"/>
                      <a:tailEnd type="none" w="med" len="med"/>
                    </a:lnB>
                  </a:tcPr>
                </a:tc>
                <a:tc>
                  <a:txBody>
                    <a:bodyPr/>
                    <a:lstStyle/>
                    <a:p>
                      <a:r>
                        <a:rPr lang="en-US" dirty="0"/>
                        <a:t>107</a:t>
                      </a:r>
                    </a:p>
                  </a:txBody>
                  <a:tcPr>
                    <a:lnB w="6350" cap="flat" cmpd="sng" algn="ctr">
                      <a:solidFill>
                        <a:schemeClr val="bg1">
                          <a:lumMod val="50000"/>
                        </a:schemeClr>
                      </a:solidFill>
                      <a:prstDash val="solid"/>
                      <a:round/>
                      <a:headEnd type="none" w="med" len="med"/>
                      <a:tailEnd type="none" w="med" len="med"/>
                    </a:lnB>
                  </a:tcPr>
                </a:tc>
                <a:tc>
                  <a:txBody>
                    <a:bodyPr/>
                    <a:lstStyle/>
                    <a:p>
                      <a:r>
                        <a:rPr lang="en-US" dirty="0"/>
                        <a:t>43.5%</a:t>
                      </a:r>
                    </a:p>
                  </a:txBody>
                  <a:tcPr>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513124344"/>
                  </a:ext>
                </a:extLst>
              </a:tr>
              <a:tr h="394230">
                <a:tc>
                  <a:txBody>
                    <a:bodyPr/>
                    <a:lstStyle/>
                    <a:p>
                      <a:r>
                        <a:rPr lang="en-US" dirty="0"/>
                        <a:t>C/H Entrant</a:t>
                      </a:r>
                    </a:p>
                  </a:txBody>
                  <a:tcP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US" dirty="0"/>
                        <a:t>3</a:t>
                      </a:r>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US" dirty="0"/>
                        <a:t>4</a:t>
                      </a:r>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US" dirty="0"/>
                        <a:t>1.6%</a:t>
                      </a:r>
                    </a:p>
                  </a:txBody>
                  <a:tcP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89836233"/>
                  </a:ext>
                </a:extLst>
              </a:tr>
              <a:tr h="394230">
                <a:tc>
                  <a:txBody>
                    <a:bodyPr/>
                    <a:lstStyle/>
                    <a:p>
                      <a:r>
                        <a:rPr lang="en-US" dirty="0"/>
                        <a:t>Trafficking Victim</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0</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0</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0%</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301203"/>
                  </a:ext>
                </a:extLst>
              </a:tr>
              <a:tr h="397844">
                <a:tc>
                  <a:txBody>
                    <a:bodyPr/>
                    <a:lstStyle/>
                    <a:p>
                      <a:r>
                        <a:rPr lang="en-US" b="1" dirty="0"/>
                        <a:t>TOTAL</a:t>
                      </a:r>
                    </a:p>
                  </a:txBody>
                  <a:tcPr>
                    <a:lnL w="6350" cap="flat" cmpd="sng" algn="ctr">
                      <a:solidFill>
                        <a:schemeClr val="bg1">
                          <a:lumMod val="50000"/>
                        </a:schemeClr>
                      </a:solidFill>
                      <a:prstDash val="solid"/>
                      <a:round/>
                      <a:headEnd type="none" w="med" len="med"/>
                      <a:tailEnd type="none" w="med" len="med"/>
                    </a:lnL>
                    <a:lnT w="2857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US" b="1" dirty="0"/>
                        <a:t>94</a:t>
                      </a:r>
                    </a:p>
                  </a:txBody>
                  <a:tcPr>
                    <a:lnT w="2857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US" b="1" dirty="0"/>
                        <a:t>246</a:t>
                      </a:r>
                    </a:p>
                  </a:txBody>
                  <a:tcPr>
                    <a:lnT w="2857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US" dirty="0"/>
                        <a:t>100%</a:t>
                      </a:r>
                    </a:p>
                  </a:txBody>
                  <a:tcPr>
                    <a:lnR w="635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91386578"/>
                  </a:ext>
                </a:extLst>
              </a:tr>
            </a:tbl>
          </a:graphicData>
        </a:graphic>
      </p:graphicFrame>
      <p:sp>
        <p:nvSpPr>
          <p:cNvPr id="11" name="TextBox 10">
            <a:extLst>
              <a:ext uri="{FF2B5EF4-FFF2-40B4-BE49-F238E27FC236}">
                <a16:creationId xmlns:a16="http://schemas.microsoft.com/office/drawing/2014/main" id="{F380708F-ACCC-41A4-AB7F-AB9EB6EEDA7C}"/>
              </a:ext>
            </a:extLst>
          </p:cNvPr>
          <p:cNvSpPr txBox="1"/>
          <p:nvPr/>
        </p:nvSpPr>
        <p:spPr>
          <a:xfrm>
            <a:off x="3768894" y="4892112"/>
            <a:ext cx="5097293" cy="307777"/>
          </a:xfrm>
          <a:prstGeom prst="rect">
            <a:avLst/>
          </a:prstGeom>
          <a:noFill/>
        </p:spPr>
        <p:txBody>
          <a:bodyPr wrap="none" rtlCol="0">
            <a:spAutoFit/>
          </a:bodyPr>
          <a:lstStyle/>
          <a:p>
            <a:r>
              <a:rPr lang="en-US" sz="1400" dirty="0"/>
              <a:t>*Percentages are based off the number of individuals by client type</a:t>
            </a:r>
          </a:p>
        </p:txBody>
      </p:sp>
      <p:sp>
        <p:nvSpPr>
          <p:cNvPr id="10" name="TextBox 9">
            <a:extLst>
              <a:ext uri="{FF2B5EF4-FFF2-40B4-BE49-F238E27FC236}">
                <a16:creationId xmlns:a16="http://schemas.microsoft.com/office/drawing/2014/main" id="{F1662B9B-86F6-4EA4-8F8D-6F1ABE90ABDC}"/>
              </a:ext>
            </a:extLst>
          </p:cNvPr>
          <p:cNvSpPr txBox="1"/>
          <p:nvPr/>
        </p:nvSpPr>
        <p:spPr>
          <a:xfrm>
            <a:off x="3741764" y="5618480"/>
            <a:ext cx="4106894" cy="369332"/>
          </a:xfrm>
          <a:prstGeom prst="rect">
            <a:avLst/>
          </a:prstGeom>
          <a:noFill/>
        </p:spPr>
        <p:txBody>
          <a:bodyPr wrap="none" rtlCol="0">
            <a:spAutoFit/>
          </a:bodyPr>
          <a:lstStyle/>
          <a:p>
            <a:r>
              <a:rPr lang="en-US" b="1" u="sng" dirty="0"/>
              <a:t>180-day Self-Sufficiency Outcomes </a:t>
            </a:r>
            <a:r>
              <a:rPr lang="en-US" b="1"/>
              <a:t>: </a:t>
            </a:r>
            <a:r>
              <a:rPr lang="en-US"/>
              <a:t>81%</a:t>
            </a:r>
            <a:endParaRPr lang="en-US" dirty="0"/>
          </a:p>
        </p:txBody>
      </p:sp>
    </p:spTree>
    <p:extLst>
      <p:ext uri="{BB962C8B-B14F-4D97-AF65-F5344CB8AC3E}">
        <p14:creationId xmlns:p14="http://schemas.microsoft.com/office/powerpoint/2010/main" val="111340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696686" y="212180"/>
            <a:ext cx="9648430" cy="1072625"/>
          </a:xfrm>
        </p:spPr>
        <p:txBody>
          <a:bodyPr>
            <a:noAutofit/>
          </a:bodyPr>
          <a:lstStyle/>
          <a:p>
            <a:pPr algn="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Overview of New Requirements</a:t>
            </a: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1564" y="155284"/>
            <a:ext cx="1072624" cy="1072624"/>
          </a:xfrm>
        </p:spPr>
      </p:pic>
      <p:graphicFrame>
        <p:nvGraphicFramePr>
          <p:cNvPr id="3" name="Table 7">
            <a:extLst>
              <a:ext uri="{FF2B5EF4-FFF2-40B4-BE49-F238E27FC236}">
                <a16:creationId xmlns:a16="http://schemas.microsoft.com/office/drawing/2014/main" id="{D02264EB-B1D5-4884-BA8E-9FE3AC4C13A4}"/>
              </a:ext>
            </a:extLst>
          </p:cNvPr>
          <p:cNvGraphicFramePr>
            <a:graphicFrameLocks noGrp="1"/>
          </p:cNvGraphicFramePr>
          <p:nvPr>
            <p:extLst>
              <p:ext uri="{D42A27DB-BD31-4B8C-83A1-F6EECF244321}">
                <p14:modId xmlns:p14="http://schemas.microsoft.com/office/powerpoint/2010/main" val="1237335127"/>
              </p:ext>
            </p:extLst>
          </p:nvPr>
        </p:nvGraphicFramePr>
        <p:xfrm>
          <a:off x="2522482" y="1623265"/>
          <a:ext cx="7792721" cy="4775200"/>
        </p:xfrm>
        <a:graphic>
          <a:graphicData uri="http://schemas.openxmlformats.org/drawingml/2006/table">
            <a:tbl>
              <a:tblPr firstRow="1" bandRow="1">
                <a:tableStyleId>{F5AB1C69-6EDB-4FF4-983F-18BD219EF322}</a:tableStyleId>
              </a:tblPr>
              <a:tblGrid>
                <a:gridCol w="690214">
                  <a:extLst>
                    <a:ext uri="{9D8B030D-6E8A-4147-A177-3AD203B41FA5}">
                      <a16:colId xmlns:a16="http://schemas.microsoft.com/office/drawing/2014/main" val="974979283"/>
                    </a:ext>
                  </a:extLst>
                </a:gridCol>
                <a:gridCol w="5321315">
                  <a:extLst>
                    <a:ext uri="{9D8B030D-6E8A-4147-A177-3AD203B41FA5}">
                      <a16:colId xmlns:a16="http://schemas.microsoft.com/office/drawing/2014/main" val="1769191891"/>
                    </a:ext>
                  </a:extLst>
                </a:gridCol>
                <a:gridCol w="1781192">
                  <a:extLst>
                    <a:ext uri="{9D8B030D-6E8A-4147-A177-3AD203B41FA5}">
                      <a16:colId xmlns:a16="http://schemas.microsoft.com/office/drawing/2014/main" val="1132240026"/>
                    </a:ext>
                  </a:extLst>
                </a:gridCol>
              </a:tblGrid>
              <a:tr h="370840">
                <a:tc>
                  <a:txBody>
                    <a:bodyPr/>
                    <a:lstStyle/>
                    <a:p>
                      <a:r>
                        <a:rPr lang="en-US" dirty="0"/>
                        <a:t>No.</a:t>
                      </a:r>
                    </a:p>
                  </a:txBody>
                  <a:tcPr>
                    <a:solidFill>
                      <a:srgbClr val="00503D"/>
                    </a:solidFill>
                  </a:tcPr>
                </a:tc>
                <a:tc>
                  <a:txBody>
                    <a:bodyPr/>
                    <a:lstStyle/>
                    <a:p>
                      <a:r>
                        <a:rPr lang="en-US" dirty="0"/>
                        <a:t>FY20 Changes</a:t>
                      </a:r>
                    </a:p>
                  </a:txBody>
                  <a:tcPr>
                    <a:solidFill>
                      <a:srgbClr val="00503D"/>
                    </a:solidFill>
                  </a:tcPr>
                </a:tc>
                <a:tc>
                  <a:txBody>
                    <a:bodyPr/>
                    <a:lstStyle/>
                    <a:p>
                      <a:r>
                        <a:rPr lang="en-US" dirty="0"/>
                        <a:t>Page/Citation</a:t>
                      </a:r>
                    </a:p>
                  </a:txBody>
                  <a:tcPr>
                    <a:solidFill>
                      <a:srgbClr val="00503D"/>
                    </a:solidFill>
                  </a:tcPr>
                </a:tc>
                <a:extLst>
                  <a:ext uri="{0D108BD9-81ED-4DB2-BD59-A6C34878D82A}">
                    <a16:rowId xmlns:a16="http://schemas.microsoft.com/office/drawing/2014/main" val="3536528175"/>
                  </a:ext>
                </a:extLst>
              </a:tr>
              <a:tr h="185420">
                <a:tc>
                  <a:txBody>
                    <a:bodyPr/>
                    <a:lstStyle/>
                    <a:p>
                      <a:r>
                        <a:rPr lang="en-US" dirty="0"/>
                        <a:t>1</a:t>
                      </a:r>
                    </a:p>
                  </a:txBody>
                  <a:tcPr/>
                </a:tc>
                <a:tc>
                  <a:txBody>
                    <a:bodyPr/>
                    <a:lstStyle/>
                    <a:p>
                      <a:r>
                        <a:rPr lang="en-US" dirty="0"/>
                        <a:t>Definition of the Match Grant Service Period</a:t>
                      </a:r>
                    </a:p>
                  </a:txBody>
                  <a:tcPr/>
                </a:tc>
                <a:tc>
                  <a:txBody>
                    <a:bodyPr/>
                    <a:lstStyle/>
                    <a:p>
                      <a:r>
                        <a:rPr lang="en-US" dirty="0"/>
                        <a:t>p.10</a:t>
                      </a:r>
                    </a:p>
                  </a:txBody>
                  <a:tcPr/>
                </a:tc>
                <a:extLst>
                  <a:ext uri="{0D108BD9-81ED-4DB2-BD59-A6C34878D82A}">
                    <a16:rowId xmlns:a16="http://schemas.microsoft.com/office/drawing/2014/main" val="4227857507"/>
                  </a:ext>
                </a:extLst>
              </a:tr>
              <a:tr h="185420">
                <a:tc>
                  <a:txBody>
                    <a:bodyPr/>
                    <a:lstStyle/>
                    <a:p>
                      <a:r>
                        <a:rPr lang="en-US" dirty="0"/>
                        <a:t>2</a:t>
                      </a:r>
                    </a:p>
                  </a:txBody>
                  <a:tcPr/>
                </a:tc>
                <a:tc>
                  <a:txBody>
                    <a:bodyPr/>
                    <a:lstStyle/>
                    <a:p>
                      <a:r>
                        <a:rPr lang="en-US" dirty="0"/>
                        <a:t>Per Capita Increase &amp; Minimum Cash Allowance</a:t>
                      </a:r>
                    </a:p>
                  </a:txBody>
                  <a:tcPr/>
                </a:tc>
                <a:tc>
                  <a:txBody>
                    <a:bodyPr/>
                    <a:lstStyle/>
                    <a:p>
                      <a:r>
                        <a:rPr lang="en-US" dirty="0"/>
                        <a:t>p.10</a:t>
                      </a:r>
                    </a:p>
                  </a:txBody>
                  <a:tcPr/>
                </a:tc>
                <a:extLst>
                  <a:ext uri="{0D108BD9-81ED-4DB2-BD59-A6C34878D82A}">
                    <a16:rowId xmlns:a16="http://schemas.microsoft.com/office/drawing/2014/main" val="3484660004"/>
                  </a:ext>
                </a:extLst>
              </a:tr>
              <a:tr h="370840">
                <a:tc>
                  <a:txBody>
                    <a:bodyPr/>
                    <a:lstStyle/>
                    <a:p>
                      <a:r>
                        <a:rPr lang="en-US" dirty="0"/>
                        <a:t>3</a:t>
                      </a:r>
                    </a:p>
                  </a:txBody>
                  <a:tcPr/>
                </a:tc>
                <a:tc>
                  <a:txBody>
                    <a:bodyPr/>
                    <a:lstStyle/>
                    <a:p>
                      <a:r>
                        <a:rPr lang="en-US" dirty="0"/>
                        <a:t>Enrollment Criteria and Employability</a:t>
                      </a:r>
                    </a:p>
                  </a:txBody>
                  <a:tcPr/>
                </a:tc>
                <a:tc>
                  <a:txBody>
                    <a:bodyPr/>
                    <a:lstStyle/>
                    <a:p>
                      <a:r>
                        <a:rPr lang="en-US" dirty="0"/>
                        <a:t>p. 5-6 </a:t>
                      </a:r>
                    </a:p>
                  </a:txBody>
                  <a:tcPr/>
                </a:tc>
                <a:extLst>
                  <a:ext uri="{0D108BD9-81ED-4DB2-BD59-A6C34878D82A}">
                    <a16:rowId xmlns:a16="http://schemas.microsoft.com/office/drawing/2014/main" val="1147879316"/>
                  </a:ext>
                </a:extLst>
              </a:tr>
              <a:tr h="198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Pre-Enrollment Analysis </a:t>
                      </a:r>
                      <a:r>
                        <a:rPr lang="en-US" i="0" dirty="0"/>
                        <a:t>Document</a:t>
                      </a:r>
                    </a:p>
                  </a:txBody>
                  <a:tcPr/>
                </a:tc>
                <a:tc>
                  <a:txBody>
                    <a:bodyPr/>
                    <a:lstStyle/>
                    <a:p>
                      <a:r>
                        <a:rPr lang="en-US" dirty="0"/>
                        <a:t>p. 6</a:t>
                      </a:r>
                    </a:p>
                  </a:txBody>
                  <a:tcPr/>
                </a:tc>
                <a:extLst>
                  <a:ext uri="{0D108BD9-81ED-4DB2-BD59-A6C34878D82A}">
                    <a16:rowId xmlns:a16="http://schemas.microsoft.com/office/drawing/2014/main" val="41735206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Self-Sufficiency Plan</a:t>
                      </a:r>
                    </a:p>
                  </a:txBody>
                  <a:tcPr/>
                </a:tc>
                <a:tc>
                  <a:txBody>
                    <a:bodyPr/>
                    <a:lstStyle/>
                    <a:p>
                      <a:r>
                        <a:rPr lang="en-US" dirty="0"/>
                        <a:t>p. 7</a:t>
                      </a:r>
                    </a:p>
                  </a:txBody>
                  <a:tcPr/>
                </a:tc>
                <a:extLst>
                  <a:ext uri="{0D108BD9-81ED-4DB2-BD59-A6C34878D82A}">
                    <a16:rowId xmlns:a16="http://schemas.microsoft.com/office/drawing/2014/main" val="4087681218"/>
                  </a:ext>
                </a:extLst>
              </a:tr>
              <a:tr h="370840">
                <a:tc>
                  <a:txBody>
                    <a:bodyPr/>
                    <a:lstStyle/>
                    <a:p>
                      <a:r>
                        <a:rPr lang="en-US" dirty="0"/>
                        <a:t>6</a:t>
                      </a:r>
                    </a:p>
                  </a:txBody>
                  <a:tcPr/>
                </a:tc>
                <a:tc>
                  <a:txBody>
                    <a:bodyPr/>
                    <a:lstStyle/>
                    <a:p>
                      <a:r>
                        <a:rPr lang="en-US" dirty="0"/>
                        <a:t>Budgets</a:t>
                      </a:r>
                    </a:p>
                  </a:txBody>
                  <a:tcPr/>
                </a:tc>
                <a:tc>
                  <a:txBody>
                    <a:bodyPr/>
                    <a:lstStyle/>
                    <a:p>
                      <a:r>
                        <a:rPr lang="en-US" dirty="0"/>
                        <a:t>p. 7</a:t>
                      </a:r>
                    </a:p>
                  </a:txBody>
                  <a:tcPr/>
                </a:tc>
                <a:extLst>
                  <a:ext uri="{0D108BD9-81ED-4DB2-BD59-A6C34878D82A}">
                    <a16:rowId xmlns:a16="http://schemas.microsoft.com/office/drawing/2014/main" val="842260643"/>
                  </a:ext>
                </a:extLst>
              </a:tr>
              <a:tr h="185420">
                <a:tc>
                  <a:txBody>
                    <a:bodyPr/>
                    <a:lstStyle/>
                    <a:p>
                      <a:r>
                        <a:rPr lang="en-US" dirty="0"/>
                        <a:t>7</a:t>
                      </a:r>
                    </a:p>
                  </a:txBody>
                  <a:tcPr/>
                </a:tc>
                <a:tc>
                  <a:txBody>
                    <a:bodyPr/>
                    <a:lstStyle/>
                    <a:p>
                      <a:r>
                        <a:rPr lang="en-US" dirty="0"/>
                        <a:t>Home Visits</a:t>
                      </a:r>
                    </a:p>
                  </a:txBody>
                  <a:tcPr/>
                </a:tc>
                <a:tc>
                  <a:txBody>
                    <a:bodyPr/>
                    <a:lstStyle/>
                    <a:p>
                      <a:r>
                        <a:rPr lang="en-US" dirty="0"/>
                        <a:t>p. 10</a:t>
                      </a:r>
                    </a:p>
                  </a:txBody>
                  <a:tcPr/>
                </a:tc>
                <a:extLst>
                  <a:ext uri="{0D108BD9-81ED-4DB2-BD59-A6C34878D82A}">
                    <a16:rowId xmlns:a16="http://schemas.microsoft.com/office/drawing/2014/main" val="414037141"/>
                  </a:ext>
                </a:extLst>
              </a:tr>
              <a:tr h="185420">
                <a:tc>
                  <a:txBody>
                    <a:bodyPr/>
                    <a:lstStyle/>
                    <a:p>
                      <a:r>
                        <a:rPr lang="en-US" dirty="0"/>
                        <a:t>8</a:t>
                      </a:r>
                    </a:p>
                  </a:txBody>
                  <a:tcPr/>
                </a:tc>
                <a:tc>
                  <a:txBody>
                    <a:bodyPr/>
                    <a:lstStyle/>
                    <a:p>
                      <a:r>
                        <a:rPr lang="en-US" dirty="0"/>
                        <a:t>Personally Identifiable Information (PII)</a:t>
                      </a:r>
                    </a:p>
                  </a:txBody>
                  <a:tcPr/>
                </a:tc>
                <a:tc>
                  <a:txBody>
                    <a:bodyPr/>
                    <a:lstStyle/>
                    <a:p>
                      <a:r>
                        <a:rPr lang="en-US" dirty="0"/>
                        <a:t>p. 11</a:t>
                      </a:r>
                    </a:p>
                  </a:txBody>
                  <a:tcPr/>
                </a:tc>
                <a:extLst>
                  <a:ext uri="{0D108BD9-81ED-4DB2-BD59-A6C34878D82A}">
                    <a16:rowId xmlns:a16="http://schemas.microsoft.com/office/drawing/2014/main" val="2333858335"/>
                  </a:ext>
                </a:extLst>
              </a:tr>
              <a:tr h="123613">
                <a:tc>
                  <a:txBody>
                    <a:bodyPr/>
                    <a:lstStyle/>
                    <a:p>
                      <a:r>
                        <a:rPr lang="en-US" dirty="0"/>
                        <a:t>9</a:t>
                      </a:r>
                    </a:p>
                  </a:txBody>
                  <a:tcPr/>
                </a:tc>
                <a:tc>
                  <a:txBody>
                    <a:bodyPr/>
                    <a:lstStyle/>
                    <a:p>
                      <a:r>
                        <a:rPr lang="en-US" dirty="0"/>
                        <a:t>Local Service Provider Site Designs</a:t>
                      </a:r>
                    </a:p>
                  </a:txBody>
                  <a:tcPr/>
                </a:tc>
                <a:tc>
                  <a:txBody>
                    <a:bodyPr/>
                    <a:lstStyle/>
                    <a:p>
                      <a:r>
                        <a:rPr lang="en-US" dirty="0"/>
                        <a:t>p. 11-12</a:t>
                      </a:r>
                    </a:p>
                  </a:txBody>
                  <a:tcPr/>
                </a:tc>
                <a:extLst>
                  <a:ext uri="{0D108BD9-81ED-4DB2-BD59-A6C34878D82A}">
                    <a16:rowId xmlns:a16="http://schemas.microsoft.com/office/drawing/2014/main" val="1625333065"/>
                  </a:ext>
                </a:extLst>
              </a:tr>
              <a:tr h="182880">
                <a:tc>
                  <a:txBody>
                    <a:bodyPr/>
                    <a:lstStyle/>
                    <a:p>
                      <a:r>
                        <a:rPr lang="en-US" dirty="0"/>
                        <a:t>10</a:t>
                      </a:r>
                    </a:p>
                  </a:txBody>
                  <a:tcPr/>
                </a:tc>
                <a:tc>
                  <a:txBody>
                    <a:bodyPr/>
                    <a:lstStyle/>
                    <a:p>
                      <a:r>
                        <a:rPr lang="en-US" dirty="0"/>
                        <a:t>Cost Allocation and Agency Match</a:t>
                      </a:r>
                    </a:p>
                  </a:txBody>
                  <a:tcPr/>
                </a:tc>
                <a:tc>
                  <a:txBody>
                    <a:bodyPr/>
                    <a:lstStyle/>
                    <a:p>
                      <a:r>
                        <a:rPr lang="en-US" dirty="0"/>
                        <a:t>p. 14</a:t>
                      </a:r>
                    </a:p>
                  </a:txBody>
                  <a:tcPr/>
                </a:tc>
                <a:extLst>
                  <a:ext uri="{0D108BD9-81ED-4DB2-BD59-A6C34878D82A}">
                    <a16:rowId xmlns:a16="http://schemas.microsoft.com/office/drawing/2014/main" val="1837835612"/>
                  </a:ext>
                </a:extLst>
              </a:tr>
              <a:tr h="182880">
                <a:tc>
                  <a:txBody>
                    <a:bodyPr/>
                    <a:lstStyle/>
                    <a:p>
                      <a:r>
                        <a:rPr lang="en-US" dirty="0"/>
                        <a:t>11</a:t>
                      </a:r>
                    </a:p>
                  </a:txBody>
                  <a:tcPr/>
                </a:tc>
                <a:tc>
                  <a:txBody>
                    <a:bodyPr/>
                    <a:lstStyle/>
                    <a:p>
                      <a:r>
                        <a:rPr lang="en-US" dirty="0"/>
                        <a:t>Case Transfer Prior to Enrollment</a:t>
                      </a:r>
                    </a:p>
                  </a:txBody>
                  <a:tcPr/>
                </a:tc>
                <a:tc>
                  <a:txBody>
                    <a:bodyPr/>
                    <a:lstStyle/>
                    <a:p>
                      <a:r>
                        <a:rPr lang="en-US" dirty="0"/>
                        <a:t>p. 17-18</a:t>
                      </a:r>
                    </a:p>
                  </a:txBody>
                  <a:tcPr/>
                </a:tc>
                <a:extLst>
                  <a:ext uri="{0D108BD9-81ED-4DB2-BD59-A6C34878D82A}">
                    <a16:rowId xmlns:a16="http://schemas.microsoft.com/office/drawing/2014/main" val="1867460945"/>
                  </a:ext>
                </a:extLst>
              </a:tr>
              <a:tr h="182880">
                <a:tc>
                  <a:txBody>
                    <a:bodyPr/>
                    <a:lstStyle/>
                    <a:p>
                      <a:r>
                        <a:rPr lang="en-US" dirty="0"/>
                        <a:t>12</a:t>
                      </a:r>
                    </a:p>
                  </a:txBody>
                  <a:tcPr/>
                </a:tc>
                <a:tc>
                  <a:txBody>
                    <a:bodyPr/>
                    <a:lstStyle/>
                    <a:p>
                      <a:r>
                        <a:rPr lang="en-US" dirty="0"/>
                        <a:t>MG Specific Definitions, Exceptions, and Procedures</a:t>
                      </a:r>
                    </a:p>
                  </a:txBody>
                  <a:tcPr/>
                </a:tc>
                <a:tc>
                  <a:txBody>
                    <a:bodyPr/>
                    <a:lstStyle/>
                    <a:p>
                      <a:r>
                        <a:rPr lang="en-US" dirty="0"/>
                        <a:t>p. 18-21</a:t>
                      </a:r>
                    </a:p>
                  </a:txBody>
                  <a:tcPr/>
                </a:tc>
                <a:extLst>
                  <a:ext uri="{0D108BD9-81ED-4DB2-BD59-A6C34878D82A}">
                    <a16:rowId xmlns:a16="http://schemas.microsoft.com/office/drawing/2014/main" val="836805550"/>
                  </a:ext>
                </a:extLst>
              </a:tr>
            </a:tbl>
          </a:graphicData>
        </a:graphic>
      </p:graphicFrame>
    </p:spTree>
    <p:extLst>
      <p:ext uri="{BB962C8B-B14F-4D97-AF65-F5344CB8AC3E}">
        <p14:creationId xmlns:p14="http://schemas.microsoft.com/office/powerpoint/2010/main" val="2694782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RS_x0020_Doc_x0020_Type xmlns="df48b1a0-c88e-4917-b9fe-bbef79800618" xsi:nil="true"/>
    <Expiration_x0020_Basis_x0020_Date xmlns="ae6fd23a-7d08-462a-86d6-a3e6dd77083c">2019-11-11T05:00:00+00:00</Expiration_x0020_Basis_x0020_Date>
    <Year xmlns="ae6fd23a-7d08-462a-86d6-a3e6dd77083c" xsi:nil="true"/>
    <Retention_x0020_Period xmlns="ae6fd23a-7d08-462a-86d6-a3e6dd77083c">Indef–Doc to stay in SP</Retention_x0020_Period>
    <URL xmlns="http://schemas.microsoft.com/sharepoint/v3">
      <Url xsi:nil="true"/>
      <Description xsi:nil="true"/>
    </URL>
    <USCCB_x0020_Department xmlns="ae6fd23a-7d08-462a-86d6-a3e6dd77083c">MRS</USCCB_x0020_Departmen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1FF06F3C8FEA409A5744B4B799E482" ma:contentTypeVersion="24" ma:contentTypeDescription="Create a new document." ma:contentTypeScope="" ma:versionID="cf45d0462fa689d3e895f02dfc1bac18">
  <xsd:schema xmlns:xsd="http://www.w3.org/2001/XMLSchema" xmlns:xs="http://www.w3.org/2001/XMLSchema" xmlns:p="http://schemas.microsoft.com/office/2006/metadata/properties" xmlns:ns1="http://schemas.microsoft.com/sharepoint/v3" xmlns:ns3="ae6fd23a-7d08-462a-86d6-a3e6dd77083c" xmlns:ns4="df48b1a0-c88e-4917-b9fe-bbef79800618" xmlns:ns5="bfd6ad4d-0857-4f3c-9c5e-43fc5da2ebc5" xmlns:ns6="6ff6a9ae-87b1-46cd-bc6e-44754e44be59" targetNamespace="http://schemas.microsoft.com/office/2006/metadata/properties" ma:root="true" ma:fieldsID="4be9eac7892ccf7ba5d24d562b7a0375" ns1:_="" ns3:_="" ns4:_="" ns5:_="" ns6:_="">
    <xsd:import namespace="http://schemas.microsoft.com/sharepoint/v3"/>
    <xsd:import namespace="ae6fd23a-7d08-462a-86d6-a3e6dd77083c"/>
    <xsd:import namespace="df48b1a0-c88e-4917-b9fe-bbef79800618"/>
    <xsd:import namespace="bfd6ad4d-0857-4f3c-9c5e-43fc5da2ebc5"/>
    <xsd:import namespace="6ff6a9ae-87b1-46cd-bc6e-44754e44be59"/>
    <xsd:element name="properties">
      <xsd:complexType>
        <xsd:sequence>
          <xsd:element name="documentManagement">
            <xsd:complexType>
              <xsd:all>
                <xsd:element ref="ns3:Expiration_x0020_Basis_x0020_Date" minOccurs="0"/>
                <xsd:element ref="ns3:Retention_x0020_Period" minOccurs="0"/>
                <xsd:element ref="ns3:USCCB_x0020_Department" minOccurs="0"/>
                <xsd:element ref="ns3:Year" minOccurs="0"/>
                <xsd:element ref="ns4:MRS_x0020_Doc_x0020_Type" minOccurs="0"/>
                <xsd:element ref="ns1:URL" minOccurs="0"/>
                <xsd:element ref="ns5:SharedWithUsers" minOccurs="0"/>
                <xsd:element ref="ns5:SharedWithDetails" minOccurs="0"/>
                <xsd:element ref="ns6:MediaServiceMetadata" minOccurs="0"/>
                <xsd:element ref="ns6: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4"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6fd23a-7d08-462a-86d6-a3e6dd77083c" elementFormDefault="qualified">
    <xsd:import namespace="http://schemas.microsoft.com/office/2006/documentManagement/types"/>
    <xsd:import namespace="http://schemas.microsoft.com/office/infopath/2007/PartnerControls"/>
    <xsd:element name="Expiration_x0020_Basis_x0020_Date" ma:index="9" nillable="true" ma:displayName="Expiration Basis Date" ma:default="[today]" ma:format="DateOnly" ma:internalName="Expiration_x0020_Basis_x0020_Date">
      <xsd:simpleType>
        <xsd:restriction base="dms:DateTime"/>
      </xsd:simpleType>
    </xsd:element>
    <xsd:element name="Retention_x0020_Period" ma:index="10" nillable="true" ma:displayName="Retention Period" ma:format="Dropdown" ma:internalName="Retention_x0020_Period">
      <xsd:simpleType>
        <xsd:restriction base="dms:Choice">
          <xsd:enumeration value="1yr–Gen doc t/b deleted"/>
          <xsd:enumeration value="3yrs–Other doc t/b deleted"/>
          <xsd:enumeration value="5yrs–Gen doc t/b archived"/>
          <xsd:enumeration value="10yrs–Other doc t/b archived"/>
          <xsd:enumeration value="Indef–Doc to stay in SP"/>
        </xsd:restriction>
      </xsd:simpleType>
    </xsd:element>
    <xsd:element name="USCCB_x0020_Department" ma:index="11" nillable="true" ma:displayName="USCCB Department" ma:default="MRS" ma:format="Dropdown" ma:internalName="USCCB_x0020_Department">
      <xsd:simpleType>
        <xsd:union memberTypes="dms:Text">
          <xsd:simpleType>
            <xsd:restriction base="dms:Choice">
              <xsd:enumeration value="CCHD"/>
              <xsd:enumeration value="CCC"/>
              <xsd:enumeration value="CE"/>
              <xsd:enumeration value="CNS"/>
              <xsd:enumeration value="CYP"/>
              <xsd:enumeration value="CCLV"/>
              <xsd:enumeration value="COMM"/>
              <xsd:enumeration value="CDC"/>
              <xsd:enumeration value="DM"/>
              <xsd:enumeration value="DW"/>
              <xsd:enumeration value="DOC"/>
              <xsd:enumeration value="DSD"/>
              <xsd:enumeration value="EIA"/>
              <xsd:enumeration value="EC"/>
              <xsd:enumeration value="EXEC"/>
              <xsd:enumeration value="FB"/>
              <xsd:enumeration value="FA"/>
              <xsd:enumeration value="GC"/>
              <xsd:enumeration value="GS"/>
              <xsd:enumeration value="GR"/>
              <xsd:enumeration value="HR"/>
              <xsd:enumeration value="IT"/>
              <xsd:enumeration value="IJP"/>
              <xsd:enumeration value="JPHD"/>
              <xsd:enumeration value="LMFLY"/>
              <xsd:enumeration value="MR"/>
              <xsd:enumeration value="MRS"/>
              <xsd:enumeration value="NC"/>
              <xsd:enumeration value="PL"/>
              <xsd:enumeration value="PP"/>
              <xsd:enumeration value="PUB"/>
            </xsd:restriction>
          </xsd:simpleType>
        </xsd:union>
      </xsd:simpleType>
    </xsd:element>
    <xsd:element name="Year" ma:index="12" nillable="true" ma:displayName="Year" ma:internalName="Year">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df48b1a0-c88e-4917-b9fe-bbef79800618" elementFormDefault="qualified">
    <xsd:import namespace="http://schemas.microsoft.com/office/2006/documentManagement/types"/>
    <xsd:import namespace="http://schemas.microsoft.com/office/infopath/2007/PartnerControls"/>
    <xsd:element name="MRS_x0020_Doc_x0020_Type" ma:index="13" nillable="true" ma:displayName="MRS Doc Type" ma:format="Dropdown" ma:internalName="MRS_x0020_Doc_x0020_Type">
      <xsd:simpleType>
        <xsd:union memberTypes="dms:Text">
          <xsd:simpleType>
            <xsd:restriction base="dms:Choice">
              <xsd:enumeration value="Budgets and Plans"/>
              <xsd:enumeration value="Contracts and Grants"/>
              <xsd:enumeration value="Correspondence"/>
              <xsd:enumeration value="External"/>
              <xsd:enumeration value="Images:  MRS Photo Library - Licensed"/>
              <xsd:enumeration value="Images:  Refugee and Immigration Sites"/>
              <xsd:enumeration value="Images:  Staff Social Events"/>
              <xsd:enumeration value="Meetings:  Executive Advisory"/>
              <xsd:enumeration value="Meetings:  Staff"/>
              <xsd:enumeration value="Meetings:  Supervisors"/>
              <xsd:enumeration value="MRS"/>
              <xsd:enumeration value="Network"/>
              <xsd:enumeration value="New Staff Orientation"/>
              <xsd:enumeration value="Pastoral Statements"/>
              <xsd:enumeration value="Personnel"/>
              <xsd:enumeration value="Policies and Procedures"/>
              <xsd:enumeration value="Projects"/>
              <xsd:enumeration value="Proposals"/>
              <xsd:enumeration value="Pubs:  Advocacy"/>
              <xsd:enumeration value="Pubs:  Annual Reports"/>
              <xsd:enumeration value="Pubs:  Network"/>
              <xsd:enumeration value="Reports"/>
              <xsd:enumeration value="Resource Development"/>
              <xsd:enumeration value="Support"/>
              <xsd:enumeration value="Technical Assistance"/>
              <xsd:enumeration value="Testimony"/>
              <xsd:enumeration value="Training"/>
              <xsd:enumeration value="Trips"/>
              <xsd:enumeration value="USCCB"/>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fd6ad4d-0857-4f3c-9c5e-43fc5da2ebc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f6a9ae-87b1-46cd-bc6e-44754e44be59"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29C94F-936D-4D33-8F5A-839D688516AA}">
  <ds:schemaRef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bfd6ad4d-0857-4f3c-9c5e-43fc5da2ebc5"/>
    <ds:schemaRef ds:uri="http://purl.org/dc/elements/1.1/"/>
    <ds:schemaRef ds:uri="http://schemas.microsoft.com/office/2006/metadata/properties"/>
    <ds:schemaRef ds:uri="df48b1a0-c88e-4917-b9fe-bbef79800618"/>
    <ds:schemaRef ds:uri="6ff6a9ae-87b1-46cd-bc6e-44754e44be59"/>
    <ds:schemaRef ds:uri="ae6fd23a-7d08-462a-86d6-a3e6dd77083c"/>
    <ds:schemaRef ds:uri="http://purl.org/dc/dcmitype/"/>
  </ds:schemaRefs>
</ds:datastoreItem>
</file>

<file path=customXml/itemProps2.xml><?xml version="1.0" encoding="utf-8"?>
<ds:datastoreItem xmlns:ds="http://schemas.openxmlformats.org/officeDocument/2006/customXml" ds:itemID="{C328FC66-B1CE-41F1-845C-29122A818365}">
  <ds:schemaRefs>
    <ds:schemaRef ds:uri="http://schemas.microsoft.com/sharepoint/v3/contenttype/forms"/>
  </ds:schemaRefs>
</ds:datastoreItem>
</file>

<file path=customXml/itemProps3.xml><?xml version="1.0" encoding="utf-8"?>
<ds:datastoreItem xmlns:ds="http://schemas.openxmlformats.org/officeDocument/2006/customXml" ds:itemID="{36011755-FE2C-4953-8E7D-8C802BE396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e6fd23a-7d08-462a-86d6-a3e6dd77083c"/>
    <ds:schemaRef ds:uri="df48b1a0-c88e-4917-b9fe-bbef79800618"/>
    <ds:schemaRef ds:uri="bfd6ad4d-0857-4f3c-9c5e-43fc5da2ebc5"/>
    <ds:schemaRef ds:uri="6ff6a9ae-87b1-46cd-bc6e-44754e44be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2738</TotalTime>
  <Words>4147</Words>
  <Application>Microsoft Office PowerPoint</Application>
  <PresentationFormat>Widescreen</PresentationFormat>
  <Paragraphs>426</Paragraphs>
  <Slides>40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Open Sans</vt:lpstr>
      <vt:lpstr>Wingdings</vt:lpstr>
      <vt:lpstr>Office Theme</vt:lpstr>
      <vt:lpstr>Changes to the  FY20 MG Guidelines</vt:lpstr>
      <vt:lpstr>PowerPoint Presentation</vt:lpstr>
      <vt:lpstr>Webinar Agenda</vt:lpstr>
      <vt:lpstr>Learning Objectives</vt:lpstr>
      <vt:lpstr>Match Grant FY2020</vt:lpstr>
      <vt:lpstr>FY2020 Dates and Deadlines</vt:lpstr>
      <vt:lpstr>MG FY2019 Enrollments</vt:lpstr>
      <vt:lpstr>MG FY2020 Enrollments to-date</vt:lpstr>
      <vt:lpstr>Overview of New Requirements</vt:lpstr>
      <vt:lpstr>FY2020 New Requirement #1 </vt:lpstr>
      <vt:lpstr>FY2020 New Requirement #2 </vt:lpstr>
      <vt:lpstr>FY2020 New Requirement #3 </vt:lpstr>
      <vt:lpstr>FY2020 New Requirement #4 </vt:lpstr>
      <vt:lpstr>FY2020 New Requirement #4 </vt:lpstr>
      <vt:lpstr>FY2020 New Requirement #5</vt:lpstr>
      <vt:lpstr>FY2020 New Requirement #5 continued…  </vt:lpstr>
      <vt:lpstr>FY2020 New Requirement #6 </vt:lpstr>
      <vt:lpstr>FY2020 New Requirement #7 </vt:lpstr>
      <vt:lpstr>FY2020 New Requirement #8 </vt:lpstr>
      <vt:lpstr>FY2020 New Requirement #9 </vt:lpstr>
      <vt:lpstr>FY2020 New Requirement #10 </vt:lpstr>
      <vt:lpstr>FY2020 New Requirement #11 </vt:lpstr>
      <vt:lpstr>FY2020 New Requirement #11 </vt:lpstr>
      <vt:lpstr>FY2020 New Requirement #12 Updated Definitions </vt:lpstr>
      <vt:lpstr>FY2020 New Requirement #12 Updated Definitions </vt:lpstr>
      <vt:lpstr>FY2020 New Requirement #12 Updated Definitions </vt:lpstr>
      <vt:lpstr>FY2020 New Requirement #12 Updated Definitions </vt:lpstr>
      <vt:lpstr>FY2020 New Requirement #12 Updated Definitions </vt:lpstr>
      <vt:lpstr>FY2020 Ongoing Requirements</vt:lpstr>
      <vt:lpstr>FY2020 Ongoing Requirements</vt:lpstr>
      <vt:lpstr> Pre-Assessment Q’s</vt:lpstr>
      <vt:lpstr> Pre-Assessment Q’s</vt:lpstr>
      <vt:lpstr>FY2019 Common MG Findings</vt:lpstr>
      <vt:lpstr>FY2019 Common MG Findings</vt:lpstr>
      <vt:lpstr>FY2019 Common MG Findings</vt:lpstr>
      <vt:lpstr>FY2019 Common MG Findings</vt:lpstr>
      <vt:lpstr>FY2019 Common MG Findings</vt:lpstr>
      <vt:lpstr>FY2019 Reminders &amp; Resources</vt:lpstr>
      <vt:lpstr>Questions?</vt:lpstr>
      <vt:lpstr>Send follow up questions to:  MRSMatchGrant@USCCB.org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MRSTemp_CBennese</dc:creator>
  <cp:lastModifiedBy>Emily Norton</cp:lastModifiedBy>
  <cp:revision>34</cp:revision>
  <cp:lastPrinted>2019-11-11T14:55:29Z</cp:lastPrinted>
  <dcterms:created xsi:type="dcterms:W3CDTF">2019-11-06T14:16:38Z</dcterms:created>
  <dcterms:modified xsi:type="dcterms:W3CDTF">2020-02-25T21:17:26Z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66F07475-70A8-4505-801B-B3928EA4FAD2</vt:lpwstr>
  </property>
  <property fmtid="{D5CDD505-2E9C-101B-9397-08002B2CF9AE}" pid="3" name="ArticulatePath">
    <vt:lpwstr>Webinar Slides Template</vt:lpwstr>
  </property>
  <property fmtid="{D5CDD505-2E9C-101B-9397-08002B2CF9AE}" pid="4" name="ContentTypeId">
    <vt:lpwstr>0x010100DB1FF06F3C8FEA409A5744B4B799E482</vt:lpwstr>
  </property>
</Properties>
</file>