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9"/>
  </p:notesMasterIdLst>
  <p:sldIdLst>
    <p:sldId id="257" r:id="rId5"/>
    <p:sldId id="258" r:id="rId6"/>
    <p:sldId id="260" r:id="rId7"/>
    <p:sldId id="259" r:id="rId8"/>
    <p:sldId id="266" r:id="rId9"/>
    <p:sldId id="272" r:id="rId10"/>
    <p:sldId id="265" r:id="rId11"/>
    <p:sldId id="273" r:id="rId12"/>
    <p:sldId id="275" r:id="rId13"/>
    <p:sldId id="269" r:id="rId14"/>
    <p:sldId id="288" r:id="rId15"/>
    <p:sldId id="264" r:id="rId16"/>
    <p:sldId id="277" r:id="rId17"/>
    <p:sldId id="278" r:id="rId18"/>
    <p:sldId id="279" r:id="rId19"/>
    <p:sldId id="280" r:id="rId20"/>
    <p:sldId id="281" r:id="rId21"/>
    <p:sldId id="282" r:id="rId22"/>
    <p:sldId id="283" r:id="rId23"/>
    <p:sldId id="284" r:id="rId24"/>
    <p:sldId id="289" r:id="rId25"/>
    <p:sldId id="290" r:id="rId26"/>
    <p:sldId id="285" r:id="rId27"/>
    <p:sldId id="287" r:id="rId28"/>
  </p:sldIdLst>
  <p:sldSz cx="9144000" cy="5143500" type="screen16x9"/>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F5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7A2FC3E-D239-42B4-9A2A-CAF45B99DA3D}" v="290" dt="2019-11-12T15:14:48.25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36608" autoAdjust="0"/>
  </p:normalViewPr>
  <p:slideViewPr>
    <p:cSldViewPr snapToGrid="0">
      <p:cViewPr varScale="1">
        <p:scale>
          <a:sx n="55" d="100"/>
          <a:sy n="55" d="100"/>
        </p:scale>
        <p:origin x="3234" y="4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C700A51-25F0-413A-A072-890AAA7D9678}" type="datetimeFigureOut">
              <a:rPr lang="en-US"/>
              <a:t>11/12/2019</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F905224C-85FA-4872-B513-E283C9637695}" type="slidenum">
              <a:rPr lang="en-US"/>
              <a:t>‹#›</a:t>
            </a:fld>
            <a:endParaRPr 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protect-us.mimecast.com/s/aOqECNkGDMt0o6GlsmwNbd?domain=linkprotect.cudasvc.com"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afternoon everyone, thank you for joining us today. My name is Elizabeth Cirin Cione Remote Placement Coordinator here at USCCB and today we are going to discuss the new Service Plan, including development and implementation. </a:t>
            </a:r>
          </a:p>
          <a:p>
            <a:endParaRPr lang="en-US" dirty="0"/>
          </a:p>
          <a:p>
            <a:r>
              <a:rPr lang="en-US" sz="1200" b="1" kern="1200" dirty="0">
                <a:solidFill>
                  <a:schemeClr val="tx1"/>
                </a:solidFill>
                <a:effectLst/>
                <a:latin typeface="+mn-lt"/>
                <a:ea typeface="+mn-ea"/>
                <a:cs typeface="+mn-cs"/>
              </a:rPr>
              <a:t>A few housekeeping items: </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This webinar is being recorded and all phone lines are muted.</a:t>
            </a:r>
          </a:p>
          <a:p>
            <a:pPr lvl="0"/>
            <a:r>
              <a:rPr lang="en-US" sz="1200" kern="1200" dirty="0">
                <a:solidFill>
                  <a:schemeClr val="tx1"/>
                </a:solidFill>
                <a:effectLst/>
                <a:latin typeface="+mn-lt"/>
                <a:ea typeface="+mn-ea"/>
                <a:cs typeface="+mn-cs"/>
              </a:rPr>
              <a:t>You can use the chat box (seen on screen lower left corner) if they have questions, or press </a:t>
            </a:r>
            <a:r>
              <a:rPr lang="en-US" sz="1200" b="1" kern="1200" dirty="0">
                <a:solidFill>
                  <a:schemeClr val="tx1"/>
                </a:solidFill>
                <a:effectLst/>
                <a:latin typeface="+mn-lt"/>
                <a:ea typeface="+mn-ea"/>
                <a:cs typeface="+mn-cs"/>
              </a:rPr>
              <a:t>*6 </a:t>
            </a:r>
            <a:r>
              <a:rPr lang="en-US" sz="1200" kern="1200" dirty="0">
                <a:solidFill>
                  <a:schemeClr val="tx1"/>
                </a:solidFill>
                <a:effectLst/>
                <a:latin typeface="+mn-lt"/>
                <a:ea typeface="+mn-ea"/>
                <a:cs typeface="+mn-cs"/>
              </a:rPr>
              <a:t>to unmute your phone line and speak.</a:t>
            </a:r>
          </a:p>
          <a:p>
            <a:pPr lvl="0"/>
            <a:r>
              <a:rPr lang="en-US" sz="1200" kern="1200" dirty="0">
                <a:solidFill>
                  <a:schemeClr val="tx1"/>
                </a:solidFill>
                <a:effectLst/>
                <a:latin typeface="+mn-lt"/>
                <a:ea typeface="+mn-ea"/>
                <a:cs typeface="+mn-cs"/>
              </a:rPr>
              <a:t>A follow up email will be sent to all those who registered containing webinar recording, any additional documents.</a:t>
            </a:r>
          </a:p>
          <a:p>
            <a:pPr lvl="0"/>
            <a:r>
              <a:rPr lang="en-US" sz="1200" kern="1200" dirty="0">
                <a:solidFill>
                  <a:schemeClr val="tx1"/>
                </a:solidFill>
                <a:effectLst/>
                <a:latin typeface="+mn-lt"/>
                <a:ea typeface="+mn-ea"/>
                <a:cs typeface="+mn-cs"/>
              </a:rPr>
              <a:t>If they have any technical questions/assistance please contact MRS Program Associate, Email is in the chat box</a:t>
            </a:r>
          </a:p>
          <a:p>
            <a:endParaRPr lang="en-US" dirty="0"/>
          </a:p>
        </p:txBody>
      </p:sp>
      <p:sp>
        <p:nvSpPr>
          <p:cNvPr id="4" name="Slide Number Placeholder 3"/>
          <p:cNvSpPr>
            <a:spLocks noGrp="1"/>
          </p:cNvSpPr>
          <p:nvPr>
            <p:ph type="sldNum" sz="quarter" idx="10"/>
          </p:nvPr>
        </p:nvSpPr>
        <p:spPr/>
        <p:txBody>
          <a:bodyPr/>
          <a:lstStyle/>
          <a:p>
            <a:fld id="{F905224C-85FA-4872-B513-E283C9637695}" type="slidenum">
              <a:rPr lang="en-US"/>
              <a:t>1</a:t>
            </a:fld>
            <a:endParaRPr lang="en-US" dirty="0"/>
          </a:p>
        </p:txBody>
      </p:sp>
    </p:spTree>
    <p:extLst>
      <p:ext uri="{BB962C8B-B14F-4D97-AF65-F5344CB8AC3E}">
        <p14:creationId xmlns:p14="http://schemas.microsoft.com/office/powerpoint/2010/main" val="33283106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circle back to our case study….for every case difficulty, there is a corresponding strength.</a:t>
            </a:r>
          </a:p>
          <a:p>
            <a:r>
              <a:rPr lang="en-US" dirty="0"/>
              <a:t>Clients have been utilizing their strengths for their entire lives and will continue to benefit them in the R&amp;P period and help put them on the path to self-sufficiency. </a:t>
            </a:r>
          </a:p>
          <a:p>
            <a:endParaRPr lang="en-US" dirty="0"/>
          </a:p>
          <a:p>
            <a:r>
              <a:rPr lang="en-US" dirty="0"/>
              <a:t>When we identify client strengths, we can help formulate S.M.A.R.T. goals and the actions we need to take to achieve them.</a:t>
            </a:r>
          </a:p>
        </p:txBody>
      </p:sp>
      <p:sp>
        <p:nvSpPr>
          <p:cNvPr id="4" name="Slide Number Placeholder 3"/>
          <p:cNvSpPr>
            <a:spLocks noGrp="1"/>
          </p:cNvSpPr>
          <p:nvPr>
            <p:ph type="sldNum" sz="quarter" idx="5"/>
          </p:nvPr>
        </p:nvSpPr>
        <p:spPr/>
        <p:txBody>
          <a:bodyPr/>
          <a:lstStyle/>
          <a:p>
            <a:fld id="{F905224C-85FA-4872-B513-E283C9637695}" type="slidenum">
              <a:rPr lang="en-US" smtClean="0"/>
              <a:t>10</a:t>
            </a:fld>
            <a:endParaRPr lang="en-US" dirty="0"/>
          </a:p>
        </p:txBody>
      </p:sp>
    </p:spTree>
    <p:extLst>
      <p:ext uri="{BB962C8B-B14F-4D97-AF65-F5344CB8AC3E}">
        <p14:creationId xmlns:p14="http://schemas.microsoft.com/office/powerpoint/2010/main" val="21873306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Goals serve as meaningful, motivational objectives that reflect what the case wants to achieve in the short and long term.</a:t>
            </a:r>
          </a:p>
          <a:p>
            <a:r>
              <a:rPr lang="en-US" dirty="0"/>
              <a:t>Goals should be easily understood and positive terms.</a:t>
            </a:r>
          </a:p>
          <a:p>
            <a:r>
              <a:rPr lang="en-US" dirty="0"/>
              <a:t>Goals should be strengths based, not deficit based.</a:t>
            </a:r>
          </a:p>
          <a:p>
            <a:r>
              <a:rPr lang="en-US" dirty="0"/>
              <a:t>Goals should be S.M.A.R.T.</a:t>
            </a:r>
          </a:p>
          <a:p>
            <a:endParaRPr lang="en-US" dirty="0"/>
          </a:p>
        </p:txBody>
      </p:sp>
      <p:sp>
        <p:nvSpPr>
          <p:cNvPr id="4" name="Slide Number Placeholder 3"/>
          <p:cNvSpPr>
            <a:spLocks noGrp="1"/>
          </p:cNvSpPr>
          <p:nvPr>
            <p:ph type="sldNum" sz="quarter" idx="5"/>
          </p:nvPr>
        </p:nvSpPr>
        <p:spPr/>
        <p:txBody>
          <a:bodyPr/>
          <a:lstStyle/>
          <a:p>
            <a:fld id="{F905224C-85FA-4872-B513-E283C9637695}" type="slidenum">
              <a:rPr lang="en-US" smtClean="0"/>
              <a:t>11</a:t>
            </a:fld>
            <a:endParaRPr lang="en-US" dirty="0"/>
          </a:p>
        </p:txBody>
      </p:sp>
    </p:spTree>
    <p:extLst>
      <p:ext uri="{BB962C8B-B14F-4D97-AF65-F5344CB8AC3E}">
        <p14:creationId xmlns:p14="http://schemas.microsoft.com/office/powerpoint/2010/main" val="7262674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Often times, clients or case managers set goals that are not truly achievable. While these goals may still inspire a person to push themselves, they often lead to frustration and disappointment when they are ultimately not achieved. This can contribute to misplaced expectations of the R&amp;P program, the role of the agency and lead to increased client grievances.</a:t>
            </a:r>
          </a:p>
          <a:p>
            <a:pPr defTabSz="931774">
              <a:defRPr/>
            </a:pPr>
            <a:endParaRPr lang="en-US" dirty="0"/>
          </a:p>
          <a:p>
            <a:pPr defTabSz="931774">
              <a:defRPr/>
            </a:pPr>
            <a:r>
              <a:rPr lang="en-US" dirty="0"/>
              <a:t>For those reasons, we want to encourage partners to utilize SMART goals when service planning with clients. SMART stands for </a:t>
            </a:r>
          </a:p>
          <a:p>
            <a:r>
              <a:rPr lang="en-US" b="1" dirty="0"/>
              <a:t>S</a:t>
            </a:r>
            <a:r>
              <a:rPr lang="en-US" dirty="0"/>
              <a:t> - specific</a:t>
            </a:r>
          </a:p>
          <a:p>
            <a:r>
              <a:rPr lang="en-US" b="1" dirty="0"/>
              <a:t>M</a:t>
            </a:r>
            <a:r>
              <a:rPr lang="en-US" dirty="0"/>
              <a:t> - measurable</a:t>
            </a:r>
          </a:p>
          <a:p>
            <a:r>
              <a:rPr lang="en-US" b="1" dirty="0"/>
              <a:t>A</a:t>
            </a:r>
            <a:r>
              <a:rPr lang="en-US" dirty="0"/>
              <a:t> - attainable</a:t>
            </a:r>
          </a:p>
          <a:p>
            <a:r>
              <a:rPr lang="en-US" b="1" dirty="0"/>
              <a:t>R</a:t>
            </a:r>
            <a:r>
              <a:rPr lang="en-US" dirty="0"/>
              <a:t> - relevant</a:t>
            </a:r>
          </a:p>
          <a:p>
            <a:r>
              <a:rPr lang="en-US" b="1" dirty="0"/>
              <a:t>T</a:t>
            </a:r>
            <a:r>
              <a:rPr lang="en-US" dirty="0"/>
              <a:t> - timebound</a:t>
            </a:r>
          </a:p>
          <a:p>
            <a:pPr defTabSz="931774">
              <a:defRPr/>
            </a:pPr>
            <a:endParaRPr lang="en-US" dirty="0"/>
          </a:p>
          <a:p>
            <a:pPr defTabSz="931774">
              <a:defRPr/>
            </a:pPr>
            <a:r>
              <a:rPr lang="en-US" dirty="0"/>
              <a:t>Let’s explore a little bit more.</a:t>
            </a:r>
          </a:p>
        </p:txBody>
      </p:sp>
      <p:sp>
        <p:nvSpPr>
          <p:cNvPr id="4" name="Slide Number Placeholder 3"/>
          <p:cNvSpPr>
            <a:spLocks noGrp="1"/>
          </p:cNvSpPr>
          <p:nvPr>
            <p:ph type="sldNum" sz="quarter" idx="5"/>
          </p:nvPr>
        </p:nvSpPr>
        <p:spPr/>
        <p:txBody>
          <a:bodyPr/>
          <a:lstStyle/>
          <a:p>
            <a:fld id="{F905224C-85FA-4872-B513-E283C9637695}" type="slidenum">
              <a:rPr lang="en-US" smtClean="0"/>
              <a:t>12</a:t>
            </a:fld>
            <a:endParaRPr lang="en-US" dirty="0"/>
          </a:p>
        </p:txBody>
      </p:sp>
    </p:spTree>
    <p:extLst>
      <p:ext uri="{BB962C8B-B14F-4D97-AF65-F5344CB8AC3E}">
        <p14:creationId xmlns:p14="http://schemas.microsoft.com/office/powerpoint/2010/main" val="40366668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05224C-85FA-4872-B513-E283C9637695}" type="slidenum">
              <a:rPr lang="en-US" smtClean="0"/>
              <a:t>13</a:t>
            </a:fld>
            <a:endParaRPr lang="en-US" dirty="0"/>
          </a:p>
        </p:txBody>
      </p:sp>
    </p:spTree>
    <p:extLst>
      <p:ext uri="{BB962C8B-B14F-4D97-AF65-F5344CB8AC3E}">
        <p14:creationId xmlns:p14="http://schemas.microsoft.com/office/powerpoint/2010/main" val="7598769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05224C-85FA-4872-B513-E283C9637695}" type="slidenum">
              <a:rPr lang="en-US" smtClean="0"/>
              <a:t>14</a:t>
            </a:fld>
            <a:endParaRPr lang="en-US" dirty="0"/>
          </a:p>
        </p:txBody>
      </p:sp>
    </p:spTree>
    <p:extLst>
      <p:ext uri="{BB962C8B-B14F-4D97-AF65-F5344CB8AC3E}">
        <p14:creationId xmlns:p14="http://schemas.microsoft.com/office/powerpoint/2010/main" val="40153701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05224C-85FA-4872-B513-E283C9637695}" type="slidenum">
              <a:rPr lang="en-US" smtClean="0"/>
              <a:t>15</a:t>
            </a:fld>
            <a:endParaRPr lang="en-US" dirty="0"/>
          </a:p>
        </p:txBody>
      </p:sp>
    </p:spTree>
    <p:extLst>
      <p:ext uri="{BB962C8B-B14F-4D97-AF65-F5344CB8AC3E}">
        <p14:creationId xmlns:p14="http://schemas.microsoft.com/office/powerpoint/2010/main" val="23378645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05224C-85FA-4872-B513-E283C9637695}" type="slidenum">
              <a:rPr lang="en-US" smtClean="0"/>
              <a:t>16</a:t>
            </a:fld>
            <a:endParaRPr lang="en-US" dirty="0"/>
          </a:p>
        </p:txBody>
      </p:sp>
    </p:spTree>
    <p:extLst>
      <p:ext uri="{BB962C8B-B14F-4D97-AF65-F5344CB8AC3E}">
        <p14:creationId xmlns:p14="http://schemas.microsoft.com/office/powerpoint/2010/main" val="26636892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05224C-85FA-4872-B513-E283C9637695}" type="slidenum">
              <a:rPr lang="en-US" smtClean="0"/>
              <a:t>17</a:t>
            </a:fld>
            <a:endParaRPr lang="en-US" dirty="0"/>
          </a:p>
        </p:txBody>
      </p:sp>
    </p:spTree>
    <p:extLst>
      <p:ext uri="{BB962C8B-B14F-4D97-AF65-F5344CB8AC3E}">
        <p14:creationId xmlns:p14="http://schemas.microsoft.com/office/powerpoint/2010/main" val="3717564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Client will reach elementary proficiency in English in one semester of ESL classes and obtain a score of 80% or higher on the final exam.  </a:t>
            </a:r>
          </a:p>
          <a:p>
            <a:r>
              <a:rPr lang="en-US" dirty="0"/>
              <a:t>Before the end of the R&amp;P period, client will submit a family reunification application for his brother in order to reunite in the future. </a:t>
            </a:r>
          </a:p>
          <a:p>
            <a:r>
              <a:rPr lang="en-US" dirty="0"/>
              <a:t>Client will be able to ride the bus to get to all of daughter’s medical appointments next month. </a:t>
            </a:r>
          </a:p>
          <a:p>
            <a:endParaRPr lang="en-US" dirty="0"/>
          </a:p>
        </p:txBody>
      </p:sp>
      <p:sp>
        <p:nvSpPr>
          <p:cNvPr id="4" name="Slide Number Placeholder 3"/>
          <p:cNvSpPr>
            <a:spLocks noGrp="1"/>
          </p:cNvSpPr>
          <p:nvPr>
            <p:ph type="sldNum" sz="quarter" idx="5"/>
          </p:nvPr>
        </p:nvSpPr>
        <p:spPr/>
        <p:txBody>
          <a:bodyPr/>
          <a:lstStyle/>
          <a:p>
            <a:fld id="{F905224C-85FA-4872-B513-E283C9637695}" type="slidenum">
              <a:rPr lang="en-US" smtClean="0"/>
              <a:t>18</a:t>
            </a:fld>
            <a:endParaRPr lang="en-US" dirty="0"/>
          </a:p>
        </p:txBody>
      </p:sp>
    </p:spTree>
    <p:extLst>
      <p:ext uri="{BB962C8B-B14F-4D97-AF65-F5344CB8AC3E}">
        <p14:creationId xmlns:p14="http://schemas.microsoft.com/office/powerpoint/2010/main" val="11436784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service plan asks us to detail actions we need to take in order to achieve the SMART goal.</a:t>
            </a:r>
          </a:p>
          <a:p>
            <a:endParaRPr lang="en-US" dirty="0"/>
          </a:p>
          <a:p>
            <a:r>
              <a:rPr lang="en-US" dirty="0"/>
              <a:t>Actions can be steps the case manager, client or U.S. Tie will take to work towards completing the goal:</a:t>
            </a:r>
          </a:p>
          <a:p>
            <a:pPr lvl="1"/>
            <a:r>
              <a:rPr lang="it-IT" dirty="0"/>
              <a:t>Case manager enrolling client in ESL classes </a:t>
            </a:r>
          </a:p>
          <a:p>
            <a:pPr lvl="1"/>
            <a:r>
              <a:rPr lang="it-IT" dirty="0"/>
              <a:t>Client attending all his ESL classes</a:t>
            </a:r>
          </a:p>
          <a:p>
            <a:pPr lvl="1"/>
            <a:r>
              <a:rPr lang="it-IT" dirty="0"/>
              <a:t>Case manager educating client on AOR eligiblity and filing AOR</a:t>
            </a:r>
          </a:p>
          <a:p>
            <a:pPr lvl="1"/>
            <a:r>
              <a:rPr lang="it-IT" dirty="0"/>
              <a:t>U.S. Tie helping client get all required information and documentation for the AOR</a:t>
            </a:r>
          </a:p>
          <a:p>
            <a:pPr lvl="1"/>
            <a:r>
              <a:rPr lang="it-IT" dirty="0"/>
              <a:t>Volunteer conducting bus orientation with client</a:t>
            </a:r>
          </a:p>
          <a:p>
            <a:pPr lvl="1"/>
            <a:r>
              <a:rPr lang="it-IT" dirty="0"/>
              <a:t>Client keeping track of upcoming medical appointments</a:t>
            </a:r>
          </a:p>
          <a:p>
            <a:pPr lvl="1"/>
            <a:r>
              <a:rPr lang="it-IT" dirty="0"/>
              <a:t>Client taking bus to upcoming appointments</a:t>
            </a:r>
          </a:p>
          <a:p>
            <a:r>
              <a:rPr lang="it-IT" dirty="0"/>
              <a:t>Be sure to include target completion dates and status of goal on 90th day</a:t>
            </a:r>
          </a:p>
          <a:p>
            <a:endParaRPr lang="en-US" dirty="0"/>
          </a:p>
        </p:txBody>
      </p:sp>
      <p:sp>
        <p:nvSpPr>
          <p:cNvPr id="4" name="Slide Number Placeholder 3"/>
          <p:cNvSpPr>
            <a:spLocks noGrp="1"/>
          </p:cNvSpPr>
          <p:nvPr>
            <p:ph type="sldNum" sz="quarter" idx="5"/>
          </p:nvPr>
        </p:nvSpPr>
        <p:spPr/>
        <p:txBody>
          <a:bodyPr/>
          <a:lstStyle/>
          <a:p>
            <a:fld id="{F905224C-85FA-4872-B513-E283C9637695}" type="slidenum">
              <a:rPr lang="en-US" smtClean="0"/>
              <a:t>19</a:t>
            </a:fld>
            <a:endParaRPr lang="en-US" dirty="0"/>
          </a:p>
        </p:txBody>
      </p:sp>
    </p:spTree>
    <p:extLst>
      <p:ext uri="{BB962C8B-B14F-4D97-AF65-F5344CB8AC3E}">
        <p14:creationId xmlns:p14="http://schemas.microsoft.com/office/powerpoint/2010/main" val="21709280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the end of this 60-minute webinar, you will be able to:</a:t>
            </a:r>
          </a:p>
          <a:p>
            <a:pPr lvl="1"/>
            <a:r>
              <a:rPr lang="en-US" sz="2400" dirty="0"/>
              <a:t>* animation*Complete the new Service Plan;</a:t>
            </a:r>
          </a:p>
          <a:p>
            <a:pPr lvl="1"/>
            <a:r>
              <a:rPr lang="en-US" sz="2400" dirty="0"/>
              <a:t>* Approach service planning from a client-centered, strengths-based perspective;</a:t>
            </a:r>
          </a:p>
          <a:p>
            <a:pPr lvl="1"/>
            <a:r>
              <a:rPr lang="en-US" sz="2400" dirty="0"/>
              <a:t>* Identify what S.M.A.R.T. goals are.</a:t>
            </a:r>
          </a:p>
          <a:p>
            <a:pPr defTabSz="931774">
              <a:defRPr/>
            </a:pPr>
            <a:endParaRPr lang="en-US" dirty="0"/>
          </a:p>
        </p:txBody>
      </p:sp>
      <p:sp>
        <p:nvSpPr>
          <p:cNvPr id="4" name="Slide Number Placeholder 3"/>
          <p:cNvSpPr>
            <a:spLocks noGrp="1"/>
          </p:cNvSpPr>
          <p:nvPr>
            <p:ph type="sldNum" sz="quarter" idx="5"/>
          </p:nvPr>
        </p:nvSpPr>
        <p:spPr/>
        <p:txBody>
          <a:bodyPr/>
          <a:lstStyle/>
          <a:p>
            <a:fld id="{F905224C-85FA-4872-B513-E283C9637695}" type="slidenum">
              <a:rPr lang="en-US" smtClean="0"/>
              <a:t>2</a:t>
            </a:fld>
            <a:endParaRPr lang="en-US" dirty="0"/>
          </a:p>
        </p:txBody>
      </p:sp>
    </p:spTree>
    <p:extLst>
      <p:ext uri="{BB962C8B-B14F-4D97-AF65-F5344CB8AC3E}">
        <p14:creationId xmlns:p14="http://schemas.microsoft.com/office/powerpoint/2010/main" val="11655224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05224C-85FA-4872-B513-E283C9637695}" type="slidenum">
              <a:rPr lang="en-US" smtClean="0"/>
              <a:t>20</a:t>
            </a:fld>
            <a:endParaRPr lang="en-US" dirty="0"/>
          </a:p>
        </p:txBody>
      </p:sp>
    </p:spTree>
    <p:extLst>
      <p:ext uri="{BB962C8B-B14F-4D97-AF65-F5344CB8AC3E}">
        <p14:creationId xmlns:p14="http://schemas.microsoft.com/office/powerpoint/2010/main" val="14727176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summarize…</a:t>
            </a:r>
          </a:p>
          <a:p>
            <a:r>
              <a:rPr lang="en-US" dirty="0"/>
              <a:t>The purpose of the Resettlement Service Plan is to work with the refugee to identify any existing barriers to self-sufficiency, to develop goals to assist refugees overcome these barriers, and to ensure that that services provided are appropriate to the refugee and administered in a planned, effective and timely manner. </a:t>
            </a:r>
          </a:p>
          <a:p>
            <a:r>
              <a:rPr lang="en-US" dirty="0"/>
              <a:t>By applying client centered, strengths based approaches, we can identify client strengths that inform goal creation and completion.</a:t>
            </a:r>
          </a:p>
          <a:p>
            <a:endParaRPr lang="en-US" dirty="0"/>
          </a:p>
          <a:p>
            <a:endParaRPr lang="en-US" dirty="0"/>
          </a:p>
        </p:txBody>
      </p:sp>
      <p:sp>
        <p:nvSpPr>
          <p:cNvPr id="4" name="Slide Number Placeholder 3"/>
          <p:cNvSpPr>
            <a:spLocks noGrp="1"/>
          </p:cNvSpPr>
          <p:nvPr>
            <p:ph type="sldNum" sz="quarter" idx="5"/>
          </p:nvPr>
        </p:nvSpPr>
        <p:spPr/>
        <p:txBody>
          <a:bodyPr/>
          <a:lstStyle/>
          <a:p>
            <a:fld id="{F905224C-85FA-4872-B513-E283C9637695}" type="slidenum">
              <a:rPr lang="en-US" smtClean="0"/>
              <a:t>21</a:t>
            </a:fld>
            <a:endParaRPr lang="en-US" dirty="0"/>
          </a:p>
        </p:txBody>
      </p:sp>
    </p:spTree>
    <p:extLst>
      <p:ext uri="{BB962C8B-B14F-4D97-AF65-F5344CB8AC3E}">
        <p14:creationId xmlns:p14="http://schemas.microsoft.com/office/powerpoint/2010/main" val="18094472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we address any questions you have on the service plan or any other information we discussed today, I would like you to take a moment to reflect on some application questions for your future cases…</a:t>
            </a:r>
          </a:p>
          <a:p>
            <a:endParaRPr lang="en-US" sz="1200" dirty="0"/>
          </a:p>
          <a:p>
            <a:r>
              <a:rPr lang="en-US" sz="1200" dirty="0"/>
              <a:t>How do you approach the service planning process with your clients? What, if anything, will you do differently?</a:t>
            </a:r>
          </a:p>
          <a:p>
            <a:r>
              <a:rPr lang="en-US" sz="1200" dirty="0"/>
              <a:t>How do you consider your client’s perspective when completing a service plan?</a:t>
            </a:r>
          </a:p>
          <a:p>
            <a:r>
              <a:rPr lang="en-US" sz="1200" dirty="0"/>
              <a:t>How do you draw strengths from a family with multiple barriers? </a:t>
            </a:r>
          </a:p>
          <a:p>
            <a:r>
              <a:rPr lang="en-US" sz="1200" dirty="0"/>
              <a:t>How can you apply a client centered strengths based approach to other areas of your service provision? </a:t>
            </a:r>
          </a:p>
          <a:p>
            <a:endParaRPr lang="en-US" dirty="0"/>
          </a:p>
          <a:p>
            <a:endParaRPr lang="en-US" dirty="0"/>
          </a:p>
          <a:p>
            <a:r>
              <a:rPr lang="en-US" dirty="0"/>
              <a:t>Keep this in mind as you complete service planning for future cases. I know this is a new way of approaching the service plan for our partners and we will be available to provide ongoing technical assistance if you need it. Just reach out!</a:t>
            </a:r>
          </a:p>
        </p:txBody>
      </p:sp>
      <p:sp>
        <p:nvSpPr>
          <p:cNvPr id="4" name="Slide Number Placeholder 3"/>
          <p:cNvSpPr>
            <a:spLocks noGrp="1"/>
          </p:cNvSpPr>
          <p:nvPr>
            <p:ph type="sldNum" sz="quarter" idx="5"/>
          </p:nvPr>
        </p:nvSpPr>
        <p:spPr/>
        <p:txBody>
          <a:bodyPr/>
          <a:lstStyle/>
          <a:p>
            <a:fld id="{F905224C-85FA-4872-B513-E283C9637695}" type="slidenum">
              <a:rPr lang="en-US" smtClean="0"/>
              <a:t>22</a:t>
            </a:fld>
            <a:endParaRPr lang="en-US" dirty="0"/>
          </a:p>
        </p:txBody>
      </p:sp>
    </p:spTree>
    <p:extLst>
      <p:ext uri="{BB962C8B-B14F-4D97-AF65-F5344CB8AC3E}">
        <p14:creationId xmlns:p14="http://schemas.microsoft.com/office/powerpoint/2010/main" val="534946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reach out if you do not have call in info</a:t>
            </a:r>
          </a:p>
        </p:txBody>
      </p:sp>
      <p:sp>
        <p:nvSpPr>
          <p:cNvPr id="4" name="Slide Number Placeholder 3"/>
          <p:cNvSpPr>
            <a:spLocks noGrp="1"/>
          </p:cNvSpPr>
          <p:nvPr>
            <p:ph type="sldNum" sz="quarter" idx="5"/>
          </p:nvPr>
        </p:nvSpPr>
        <p:spPr/>
        <p:txBody>
          <a:bodyPr/>
          <a:lstStyle/>
          <a:p>
            <a:fld id="{F905224C-85FA-4872-B513-E283C9637695}" type="slidenum">
              <a:rPr lang="en-US" smtClean="0"/>
              <a:t>23</a:t>
            </a:fld>
            <a:endParaRPr lang="en-US" dirty="0"/>
          </a:p>
        </p:txBody>
      </p:sp>
    </p:spTree>
    <p:extLst>
      <p:ext uri="{BB962C8B-B14F-4D97-AF65-F5344CB8AC3E}">
        <p14:creationId xmlns:p14="http://schemas.microsoft.com/office/powerpoint/2010/main" val="34880138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05224C-85FA-4872-B513-E283C9637695}" type="slidenum">
              <a:rPr lang="en-US" smtClean="0"/>
              <a:t>24</a:t>
            </a:fld>
            <a:endParaRPr lang="en-US" dirty="0"/>
          </a:p>
        </p:txBody>
      </p:sp>
    </p:spTree>
    <p:extLst>
      <p:ext uri="{BB962C8B-B14F-4D97-AF65-F5344CB8AC3E}">
        <p14:creationId xmlns:p14="http://schemas.microsoft.com/office/powerpoint/2010/main" val="13170480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service plan should aid in capturing background information on all case members in order to plan services. </a:t>
            </a:r>
          </a:p>
          <a:p>
            <a:r>
              <a:rPr lang="en-US" dirty="0"/>
              <a:t>Service planning is an interactive exercise to identify strengths, goals, barriers to self-sufficiency and targeted goals to overcome those presenting issues</a:t>
            </a:r>
          </a:p>
          <a:p>
            <a:endParaRPr lang="en-US" dirty="0"/>
          </a:p>
        </p:txBody>
      </p:sp>
      <p:sp>
        <p:nvSpPr>
          <p:cNvPr id="4" name="Slide Number Placeholder 3"/>
          <p:cNvSpPr>
            <a:spLocks noGrp="1"/>
          </p:cNvSpPr>
          <p:nvPr>
            <p:ph type="sldNum" sz="quarter" idx="5"/>
          </p:nvPr>
        </p:nvSpPr>
        <p:spPr/>
        <p:txBody>
          <a:bodyPr/>
          <a:lstStyle/>
          <a:p>
            <a:fld id="{F905224C-85FA-4872-B513-E283C9637695}" type="slidenum">
              <a:rPr lang="en-US" smtClean="0"/>
              <a:t>3</a:t>
            </a:fld>
            <a:endParaRPr lang="en-US" dirty="0"/>
          </a:p>
        </p:txBody>
      </p:sp>
    </p:spTree>
    <p:extLst>
      <p:ext uri="{BB962C8B-B14F-4D97-AF65-F5344CB8AC3E}">
        <p14:creationId xmlns:p14="http://schemas.microsoft.com/office/powerpoint/2010/main" val="28660944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a:p>
            <a:r>
              <a:rPr lang="en-US" dirty="0"/>
              <a:t>I would like to take this opportunity to remind you that</a:t>
            </a:r>
            <a:r>
              <a:rPr lang="en-US" b="1" dirty="0"/>
              <a:t> all remote placement partners are required to utilize the most recent versions of the RP forms on </a:t>
            </a:r>
            <a:r>
              <a:rPr lang="en-US" b="1" u="sng" dirty="0">
                <a:hlinkClick r:id="rId3"/>
              </a:rPr>
              <a:t>MRSConnect</a:t>
            </a:r>
            <a:r>
              <a:rPr lang="en-US" b="1" dirty="0"/>
              <a:t> effective October 1, 2019</a:t>
            </a:r>
            <a:r>
              <a:rPr lang="en-US" dirty="0"/>
              <a:t>. </a:t>
            </a:r>
          </a:p>
          <a:p>
            <a:pPr defTabSz="931774">
              <a:defRPr/>
            </a:pPr>
            <a:r>
              <a:rPr lang="en-US" dirty="0"/>
              <a:t>Case files desk monitored for arrivals following October 1, 2019 will be monitored for utilization of the new form.</a:t>
            </a:r>
          </a:p>
          <a:p>
            <a:pPr defTabSz="931774">
              <a:defRPr/>
            </a:pPr>
            <a:r>
              <a:rPr lang="en-US" dirty="0"/>
              <a:t>RF-7 and Guidance are on MRSConnect and you can additionally find them in the file share at the bottom of your screen.</a:t>
            </a:r>
          </a:p>
          <a:p>
            <a:pPr defTabSz="931774">
              <a:defRPr/>
            </a:pPr>
            <a:endParaRPr lang="en-US" dirty="0"/>
          </a:p>
          <a:p>
            <a:pPr defTabSz="931774">
              <a:defRPr/>
            </a:pPr>
            <a:r>
              <a:rPr lang="en-US" dirty="0"/>
              <a:t>Now lets introduce the form and the guidance **SCREENSHARE**</a:t>
            </a:r>
          </a:p>
          <a:p>
            <a:endParaRPr lang="en-US" dirty="0"/>
          </a:p>
          <a:p>
            <a:r>
              <a:rPr lang="en-US" dirty="0"/>
              <a:t>This is page one, which identifies the general assessment and plan for the client. Please note, EACH CLIENT should have their own individual page. We want each member to have their own general assessment and planning page in order to give them the room to develop their own goals. So for a case of 5, you will have 5 individual forms. The top section should be filled out and individualized. We will discuss strengths in a bit but this section should identify strengths of each member. </a:t>
            </a:r>
          </a:p>
          <a:p>
            <a:endParaRPr lang="en-US" dirty="0"/>
          </a:p>
          <a:p>
            <a:pPr defTabSz="931774">
              <a:defRPr/>
            </a:pPr>
            <a:r>
              <a:rPr lang="en-US" dirty="0"/>
              <a:t>General assessment and plan will indicate a presenting issue and/or needs, a corresponding SMART goal, actions taken to complete that goal and overcome the presenting issue, persons responsible, target completion dates, status on the 90</a:t>
            </a:r>
            <a:r>
              <a:rPr lang="en-US" baseline="30000" dirty="0"/>
              <a:t>th</a:t>
            </a:r>
            <a:r>
              <a:rPr lang="en-US" dirty="0"/>
              <a:t> day and any referrals needed. Please be sure to fill this out completely, it may be helpful to complete quality assurance of the form on the client’s 90</a:t>
            </a:r>
            <a:r>
              <a:rPr lang="en-US" baseline="30000" dirty="0"/>
              <a:t>th</a:t>
            </a:r>
            <a:r>
              <a:rPr lang="en-US" dirty="0"/>
              <a:t> day so you are not missing anything. If you are not sure what a SMART goal is, no worries, we will discuss this in a bit.</a:t>
            </a:r>
          </a:p>
          <a:p>
            <a:endParaRPr lang="en-US" dirty="0"/>
          </a:p>
          <a:p>
            <a:pPr defTabSz="931774">
              <a:defRPr/>
            </a:pPr>
            <a:r>
              <a:rPr lang="en-US" dirty="0"/>
              <a:t>Page two is only for employable clients. Each employable should have their own page. If you have three employables, there should be three individual employment assessments and plan, the work history and employment interests should be specific to your client. Similar to the general assessment, you will identify a barrier to employment, a SMART goal, actions to take, persons who will be responsible for those actions, target completion dates, status on the 90</a:t>
            </a:r>
            <a:r>
              <a:rPr lang="en-US" baseline="30000" dirty="0"/>
              <a:t>th</a:t>
            </a:r>
            <a:r>
              <a:rPr lang="en-US" dirty="0"/>
              <a:t> day and any referrals needed. Please be sure to fill this out completely, it may be helpful to complete quality assurance of the form on the client’s 90</a:t>
            </a:r>
            <a:r>
              <a:rPr lang="en-US" baseline="30000" dirty="0"/>
              <a:t>th</a:t>
            </a:r>
            <a:r>
              <a:rPr lang="en-US" dirty="0"/>
              <a:t> day so you are not missing anything.</a:t>
            </a:r>
          </a:p>
          <a:p>
            <a:endParaRPr lang="en-US" dirty="0"/>
          </a:p>
          <a:p>
            <a:r>
              <a:rPr lang="en-US" dirty="0"/>
              <a:t>All adults should sign their own plan, additionally, staff and interpreter information is required here.</a:t>
            </a:r>
          </a:p>
          <a:p>
            <a:endParaRPr lang="en-US" dirty="0"/>
          </a:p>
          <a:p>
            <a:r>
              <a:rPr lang="en-US" dirty="0"/>
              <a:t>Let’s briefly talk about minors.</a:t>
            </a:r>
          </a:p>
          <a:p>
            <a:r>
              <a:rPr lang="en-US" dirty="0"/>
              <a:t>Case managers can discuss the minor’s talents, strengths, interests with both minor and adults when appropriate.</a:t>
            </a:r>
          </a:p>
          <a:p>
            <a:r>
              <a:rPr lang="en-US" dirty="0"/>
              <a:t>A minor’s service plan could address:</a:t>
            </a:r>
          </a:p>
          <a:p>
            <a:pPr lvl="1"/>
            <a:r>
              <a:rPr lang="en-US" dirty="0"/>
              <a:t>Childcare</a:t>
            </a:r>
          </a:p>
          <a:p>
            <a:pPr lvl="1"/>
            <a:r>
              <a:rPr lang="en-US" dirty="0"/>
              <a:t>School</a:t>
            </a:r>
          </a:p>
          <a:p>
            <a:pPr lvl="1"/>
            <a:r>
              <a:rPr lang="en-US" dirty="0"/>
              <a:t>Mental Health Services </a:t>
            </a:r>
          </a:p>
          <a:p>
            <a:pPr lvl="1"/>
            <a:r>
              <a:rPr lang="en-US" dirty="0"/>
              <a:t>Health Services</a:t>
            </a:r>
          </a:p>
          <a:p>
            <a:pPr lvl="1"/>
            <a:r>
              <a:rPr lang="en-US" dirty="0"/>
              <a:t>After School Programs.</a:t>
            </a:r>
          </a:p>
          <a:p>
            <a:endParaRPr lang="en-US" dirty="0"/>
          </a:p>
          <a:p>
            <a:r>
              <a:rPr lang="en-US" dirty="0"/>
              <a:t>I recognize this will take longer to complete than the old plan, a good service plan takes time to develop! Spending time up front on this activity can save you time later on in the R&amp;P period with helping clients achieve their goals, as it sets a roadmap for core service provision and helps to set early expectations. Allow clients the space to tell their story – plan to spend sufficient time on this activity. Ensure your service plan can be completed in a location that affords privacy if needed. Make sure you have considered interpretation and childcare needs.</a:t>
            </a:r>
          </a:p>
          <a:p>
            <a:endParaRPr lang="en-US" dirty="0"/>
          </a:p>
          <a:p>
            <a:r>
              <a:rPr lang="en-US" dirty="0"/>
              <a:t>It is difficult to determine strengths and goals without knowing your clients well – ask questions and have a conversation!</a:t>
            </a:r>
          </a:p>
          <a:p>
            <a:r>
              <a:rPr lang="en-US" dirty="0"/>
              <a:t>Ask thoughtful, open ended questions that encourage your clients to share their perspectives and thoughts.</a:t>
            </a:r>
          </a:p>
          <a:p>
            <a:r>
              <a:rPr lang="en-US" dirty="0"/>
              <a:t>Best practice is to avoid yes/no questions or an “interview” like scenario</a:t>
            </a:r>
          </a:p>
          <a:p>
            <a:pPr defTabSz="931774">
              <a:defRPr/>
            </a:pPr>
            <a:endParaRPr lang="en-US" dirty="0"/>
          </a:p>
        </p:txBody>
      </p:sp>
      <p:sp>
        <p:nvSpPr>
          <p:cNvPr id="4" name="Slide Number Placeholder 3"/>
          <p:cNvSpPr>
            <a:spLocks noGrp="1"/>
          </p:cNvSpPr>
          <p:nvPr>
            <p:ph type="sldNum" sz="quarter" idx="5"/>
          </p:nvPr>
        </p:nvSpPr>
        <p:spPr/>
        <p:txBody>
          <a:bodyPr/>
          <a:lstStyle/>
          <a:p>
            <a:fld id="{F905224C-85FA-4872-B513-E283C9637695}" type="slidenum">
              <a:rPr lang="en-US" smtClean="0"/>
              <a:t>4</a:t>
            </a:fld>
            <a:endParaRPr lang="en-US" dirty="0"/>
          </a:p>
        </p:txBody>
      </p:sp>
    </p:spTree>
    <p:extLst>
      <p:ext uri="{BB962C8B-B14F-4D97-AF65-F5344CB8AC3E}">
        <p14:creationId xmlns:p14="http://schemas.microsoft.com/office/powerpoint/2010/main" val="30458352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we begin, let’s take a moment to explore this case study. As I read aloud, take a moment and write down any client difficulties you identify in this case scenario, we will circle back to this later!</a:t>
            </a:r>
          </a:p>
          <a:p>
            <a:endParaRPr lang="en-US" dirty="0"/>
          </a:p>
          <a:p>
            <a:endParaRPr lang="en-US" dirty="0"/>
          </a:p>
          <a:p>
            <a:pPr marL="111813"/>
            <a:r>
              <a:rPr lang="en-US" dirty="0"/>
              <a:t>You are the case manager for a recently arrived Congolese case of two, the U.S. Tie is an uncle who can provide support. The case consists of PA (30 years old) and her daughter (8 years old). The daughter has severe medical concerns and needs a full-time caregiver. Despite needing to serve as caregiver for her daughter, PA is very eager to begin ESL classes. While conducting ESL enrollment, you discover she is pre-literate. You realize that the ESL classes offered at your agency are in group setting and require basic literacy skills…</a:t>
            </a:r>
          </a:p>
          <a:p>
            <a:endParaRPr lang="en-US" dirty="0"/>
          </a:p>
        </p:txBody>
      </p:sp>
      <p:sp>
        <p:nvSpPr>
          <p:cNvPr id="4" name="Slide Number Placeholder 3"/>
          <p:cNvSpPr>
            <a:spLocks noGrp="1"/>
          </p:cNvSpPr>
          <p:nvPr>
            <p:ph type="sldNum" sz="quarter" idx="5"/>
          </p:nvPr>
        </p:nvSpPr>
        <p:spPr/>
        <p:txBody>
          <a:bodyPr/>
          <a:lstStyle/>
          <a:p>
            <a:fld id="{F905224C-85FA-4872-B513-E283C9637695}" type="slidenum">
              <a:rPr lang="en-US" smtClean="0"/>
              <a:t>5</a:t>
            </a:fld>
            <a:endParaRPr lang="en-US" dirty="0"/>
          </a:p>
        </p:txBody>
      </p:sp>
    </p:spTree>
    <p:extLst>
      <p:ext uri="{BB962C8B-B14F-4D97-AF65-F5344CB8AC3E}">
        <p14:creationId xmlns:p14="http://schemas.microsoft.com/office/powerpoint/2010/main" val="8231595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might have written down many case difficulties. Clients may present with many issues. These issues will be present in the service plan, but we do not want the issues to define a client’s R&amp;P experience. </a:t>
            </a:r>
          </a:p>
          <a:p>
            <a:endParaRPr lang="en-US" dirty="0"/>
          </a:p>
          <a:p>
            <a:endParaRPr lang="en-US" dirty="0"/>
          </a:p>
          <a:p>
            <a:r>
              <a:rPr lang="en-US" dirty="0"/>
              <a:t>Our aim is to approach service planning and case management in general from a client centered, strengths based approach. What does that mean?</a:t>
            </a:r>
          </a:p>
          <a:p>
            <a:endParaRPr lang="en-US" dirty="0"/>
          </a:p>
          <a:p>
            <a:r>
              <a:rPr lang="en-US" dirty="0"/>
              <a:t>Strength-based practice is a social work concept that highlights clients’ self-determination and strengths. </a:t>
            </a:r>
          </a:p>
          <a:p>
            <a:r>
              <a:rPr lang="en-US" dirty="0"/>
              <a:t>It is a way of viewing clients as resourceful and resilient in the face of difficulty.</a:t>
            </a:r>
          </a:p>
          <a:p>
            <a:r>
              <a:rPr lang="en-US" dirty="0"/>
              <a:t>Strengths-based service provision values the skills and capacity of the individual</a:t>
            </a:r>
          </a:p>
          <a:p>
            <a:r>
              <a:rPr lang="en-US" dirty="0"/>
              <a:t>It does not ignore challenges, but applies clients’ resources to individual barriers and obstacles. </a:t>
            </a:r>
          </a:p>
          <a:p>
            <a:endParaRPr lang="en-US" dirty="0"/>
          </a:p>
        </p:txBody>
      </p:sp>
      <p:sp>
        <p:nvSpPr>
          <p:cNvPr id="4" name="Slide Number Placeholder 3"/>
          <p:cNvSpPr>
            <a:spLocks noGrp="1"/>
          </p:cNvSpPr>
          <p:nvPr>
            <p:ph type="sldNum" sz="quarter" idx="5"/>
          </p:nvPr>
        </p:nvSpPr>
        <p:spPr/>
        <p:txBody>
          <a:bodyPr/>
          <a:lstStyle/>
          <a:p>
            <a:fld id="{F905224C-85FA-4872-B513-E283C9637695}" type="slidenum">
              <a:rPr lang="en-US" smtClean="0"/>
              <a:t>6</a:t>
            </a:fld>
            <a:endParaRPr lang="en-US" dirty="0"/>
          </a:p>
        </p:txBody>
      </p:sp>
    </p:spTree>
    <p:extLst>
      <p:ext uri="{BB962C8B-B14F-4D97-AF65-F5344CB8AC3E}">
        <p14:creationId xmlns:p14="http://schemas.microsoft.com/office/powerpoint/2010/main" val="1578738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Keep this in mind when developing a SMART goal or action step to overcome a presenting need.</a:t>
            </a:r>
          </a:p>
          <a:p>
            <a:endParaRPr lang="en-US" dirty="0"/>
          </a:p>
          <a:p>
            <a:r>
              <a:rPr lang="en-US" dirty="0"/>
              <a:t>*animation:… keep the focus on the unique client and their strengths and abilities.</a:t>
            </a:r>
          </a:p>
          <a:p>
            <a:r>
              <a:rPr lang="en-US" dirty="0"/>
              <a:t>*… utilize available resources to help clients reach their goals and obtain self-sufficiency.</a:t>
            </a:r>
          </a:p>
          <a:p>
            <a:r>
              <a:rPr lang="en-US" dirty="0"/>
              <a:t>*… focus on the client’s strengths, not limitations.</a:t>
            </a:r>
          </a:p>
          <a:p>
            <a:r>
              <a:rPr lang="en-US" dirty="0"/>
              <a:t>*… respect and protect the client’s confidentiality.</a:t>
            </a:r>
          </a:p>
          <a:p>
            <a:r>
              <a:rPr lang="en-US" dirty="0"/>
              <a:t>*… provide you with ideas for S.M.A.R.T. goals and actions to take to overcome client issues.</a:t>
            </a:r>
          </a:p>
          <a:p>
            <a:endParaRPr lang="en-US" dirty="0"/>
          </a:p>
        </p:txBody>
      </p:sp>
      <p:sp>
        <p:nvSpPr>
          <p:cNvPr id="4" name="Slide Number Placeholder 3"/>
          <p:cNvSpPr>
            <a:spLocks noGrp="1"/>
          </p:cNvSpPr>
          <p:nvPr>
            <p:ph type="sldNum" sz="quarter" idx="5"/>
          </p:nvPr>
        </p:nvSpPr>
        <p:spPr/>
        <p:txBody>
          <a:bodyPr/>
          <a:lstStyle/>
          <a:p>
            <a:fld id="{F905224C-85FA-4872-B513-E283C9637695}" type="slidenum">
              <a:rPr lang="en-US" smtClean="0"/>
              <a:t>7</a:t>
            </a:fld>
            <a:endParaRPr lang="en-US" dirty="0"/>
          </a:p>
        </p:txBody>
      </p:sp>
    </p:spTree>
    <p:extLst>
      <p:ext uri="{BB962C8B-B14F-4D97-AF65-F5344CB8AC3E}">
        <p14:creationId xmlns:p14="http://schemas.microsoft.com/office/powerpoint/2010/main" val="21952068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Everyone has strengths – it may take some conversation to help identify them.</a:t>
            </a:r>
          </a:p>
          <a:p>
            <a:endParaRPr lang="en-US" dirty="0"/>
          </a:p>
          <a:p>
            <a:r>
              <a:rPr lang="en-US" dirty="0"/>
              <a:t>Here are examples of open ended, intentional questioning that can help you and your clients identify their strengths:</a:t>
            </a:r>
          </a:p>
          <a:p>
            <a:r>
              <a:rPr lang="en-US" dirty="0"/>
              <a:t>*animations*</a:t>
            </a:r>
          </a:p>
          <a:p>
            <a:pPr marL="232943" indent="-232943">
              <a:buAutoNum type="arabicPeriod"/>
            </a:pPr>
            <a:r>
              <a:rPr lang="en-US" dirty="0"/>
              <a:t>What positive things would others say about you?</a:t>
            </a:r>
          </a:p>
          <a:p>
            <a:pPr marL="698830" lvl="1" indent="-232943">
              <a:buAutoNum type="arabicPeriod"/>
            </a:pPr>
            <a:r>
              <a:rPr lang="en-US" dirty="0"/>
              <a:t>This question helps identify personality traits that could be useful as client’s navigate the R&amp;P period, such as patience or family values</a:t>
            </a:r>
          </a:p>
          <a:p>
            <a:pPr marL="232943" indent="-232943">
              <a:buAutoNum type="arabicPeriod"/>
            </a:pPr>
            <a:r>
              <a:rPr lang="en-US" dirty="0"/>
              <a:t>What do you like to learn about?</a:t>
            </a:r>
          </a:p>
          <a:p>
            <a:pPr marL="698830" lvl="1" indent="-232943">
              <a:buAutoNum type="arabicPeriod"/>
            </a:pPr>
            <a:r>
              <a:rPr lang="en-US" dirty="0"/>
              <a:t>Education is certainly a strength, but clients who do not have a formal or extensive education can still apply their general learning interests to navigating through ESL and employment challenges in the USA</a:t>
            </a:r>
          </a:p>
          <a:p>
            <a:pPr marL="232943" indent="-232943">
              <a:buAutoNum type="arabicPeriod"/>
            </a:pPr>
            <a:r>
              <a:rPr lang="en-US" dirty="0"/>
              <a:t>What kind of work did you do before you came to the U.S.A.?</a:t>
            </a:r>
          </a:p>
          <a:p>
            <a:pPr marL="698830" lvl="1" indent="-232943">
              <a:buAutoNum type="arabicPeriod"/>
            </a:pPr>
            <a:r>
              <a:rPr lang="en-US" dirty="0"/>
              <a:t>Learning about what the clients did back home can help you identify potential employment opportunities here</a:t>
            </a:r>
          </a:p>
          <a:p>
            <a:pPr marL="232943" indent="-232943" defTabSz="931774">
              <a:buFontTx/>
              <a:buAutoNum type="arabicPeriod"/>
              <a:defRPr/>
            </a:pPr>
            <a:r>
              <a:rPr lang="en-US" dirty="0"/>
              <a:t>What would be your ideal job? What skills do you need for this ideal job? What skills do you already have? </a:t>
            </a:r>
          </a:p>
          <a:p>
            <a:pPr marL="698830" lvl="1" indent="-232943">
              <a:buAutoNum type="arabicPeriod"/>
            </a:pPr>
            <a:r>
              <a:rPr lang="en-US" dirty="0"/>
              <a:t>Clients’ first job is not the forever job, although their ideal job may not be achievable within 90 days, identifying the skills they have and the skills they need to develop in order to achieve that position will help you identify a service plan goal.</a:t>
            </a:r>
          </a:p>
          <a:p>
            <a:pPr marL="232943" indent="-232943">
              <a:buAutoNum type="arabicPeriod"/>
            </a:pPr>
            <a:r>
              <a:rPr lang="en-US" dirty="0"/>
              <a:t>What tasks are you responsible for in your own family or community?</a:t>
            </a:r>
          </a:p>
          <a:p>
            <a:pPr marL="698830" lvl="1" indent="-232943">
              <a:buAutoNum type="arabicPeriod"/>
            </a:pPr>
            <a:r>
              <a:rPr lang="en-US" dirty="0"/>
              <a:t>Even clients without work history have skills that they have applied to their family and community, such as childcare, cooking, interpretation, or managing finances, which speaks to the next question:</a:t>
            </a:r>
          </a:p>
          <a:p>
            <a:pPr marL="232943" indent="-232943" defTabSz="931774">
              <a:buFontTx/>
              <a:buAutoNum type="arabicPeriod"/>
              <a:defRPr/>
            </a:pPr>
            <a:r>
              <a:rPr lang="en-US" dirty="0"/>
              <a:t>What experience do you have in managing your family’s finances?</a:t>
            </a:r>
          </a:p>
          <a:p>
            <a:pPr marL="698830" lvl="1" indent="-232943">
              <a:buAutoNum type="arabicPeriod"/>
            </a:pPr>
            <a:r>
              <a:rPr lang="en-US" dirty="0"/>
              <a:t>We all know how difficult it is to manage our own finances, therefore an individual who has experience with managing their family’s budget, regardless of their employability, will have strong management and resiliency skills</a:t>
            </a:r>
          </a:p>
          <a:p>
            <a:pPr marL="232943" indent="-232943">
              <a:buAutoNum type="arabicPeriod"/>
            </a:pPr>
            <a:r>
              <a:rPr lang="en-US" dirty="0"/>
              <a:t>How do you maintain a healthy lifestyle? What can you do to improve your health?</a:t>
            </a:r>
          </a:p>
          <a:p>
            <a:pPr marL="698830" lvl="1" indent="-232943">
              <a:buAutoNum type="arabicPeriod"/>
            </a:pPr>
            <a:r>
              <a:rPr lang="en-US" dirty="0"/>
              <a:t>Clients may present with serious medical issues, but chances are they have been working to manage their health with varying resources, so take time to learn how clients have managed and what they need to improve. </a:t>
            </a:r>
          </a:p>
          <a:p>
            <a:pPr marL="232943" indent="-232943" defTabSz="931774">
              <a:buFontTx/>
              <a:buAutoNum type="arabicPeriod"/>
              <a:defRPr/>
            </a:pPr>
            <a:r>
              <a:rPr lang="en-US" dirty="0"/>
              <a:t>Tell me about your family abroad – how important is it for you to discuss your family reunification options?</a:t>
            </a:r>
          </a:p>
          <a:p>
            <a:pPr marL="698830" lvl="1" indent="-232943">
              <a:buAutoNum type="arabicPeriod"/>
            </a:pPr>
            <a:r>
              <a:rPr lang="en-US" dirty="0"/>
              <a:t>As remote placement partners we know the importance of family reunification. Although it can be a long process, starting a family reunification application for a loved one can be a major boost to clients, and help to identify where clients find their support networks.</a:t>
            </a:r>
          </a:p>
          <a:p>
            <a:pPr marL="232943" indent="-232943" defTabSz="931774">
              <a:buFontTx/>
              <a:buAutoNum type="arabicPeriod"/>
              <a:defRPr/>
            </a:pPr>
            <a:r>
              <a:rPr lang="en-US" dirty="0"/>
              <a:t>What are your dreams for the future?</a:t>
            </a:r>
          </a:p>
          <a:p>
            <a:pPr marL="698830" lvl="1" indent="-232943">
              <a:buAutoNum type="arabicPeriod"/>
            </a:pPr>
            <a:r>
              <a:rPr lang="en-US" dirty="0"/>
              <a:t>This question is important, while we only work with clients for a short period, we want to encourage them to think long term and have dreams and hopes for the future. Small steps taken during the R&amp;P period are crucial to helping clients get started on the path to self-sufficiency. </a:t>
            </a:r>
          </a:p>
          <a:p>
            <a:pPr defTabSz="931774">
              <a:defRPr/>
            </a:pPr>
            <a:endParaRPr lang="en-US" dirty="0"/>
          </a:p>
          <a:p>
            <a:endParaRPr lang="en-US" dirty="0"/>
          </a:p>
        </p:txBody>
      </p:sp>
      <p:sp>
        <p:nvSpPr>
          <p:cNvPr id="4" name="Slide Number Placeholder 3"/>
          <p:cNvSpPr>
            <a:spLocks noGrp="1"/>
          </p:cNvSpPr>
          <p:nvPr>
            <p:ph type="sldNum" sz="quarter" idx="5"/>
          </p:nvPr>
        </p:nvSpPr>
        <p:spPr/>
        <p:txBody>
          <a:bodyPr/>
          <a:lstStyle/>
          <a:p>
            <a:fld id="{F905224C-85FA-4872-B513-E283C9637695}" type="slidenum">
              <a:rPr lang="en-US" smtClean="0"/>
              <a:t>8</a:t>
            </a:fld>
            <a:endParaRPr lang="en-US" dirty="0"/>
          </a:p>
        </p:txBody>
      </p:sp>
    </p:spTree>
    <p:extLst>
      <p:ext uri="{BB962C8B-B14F-4D97-AF65-F5344CB8AC3E}">
        <p14:creationId xmlns:p14="http://schemas.microsoft.com/office/powerpoint/2010/main" val="33626549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are some examples of strengths? See your Resettlement Service Plan Guidance.</a:t>
            </a:r>
          </a:p>
          <a:p>
            <a:pPr marL="174708" indent="-174708">
              <a:buFont typeface="Arial" panose="020B0604020202020204" pitchFamily="34" charset="0"/>
              <a:buChar char="•"/>
            </a:pPr>
            <a:endParaRPr lang="en-US" dirty="0"/>
          </a:p>
          <a:p>
            <a:pPr marL="174708" indent="-174708">
              <a:buFont typeface="Arial" panose="020B0604020202020204" pitchFamily="34" charset="0"/>
              <a:buChar char="•"/>
            </a:pPr>
            <a:r>
              <a:rPr lang="en-US" dirty="0"/>
              <a:t>Healthy</a:t>
            </a:r>
          </a:p>
          <a:p>
            <a:pPr marL="174708" indent="-174708">
              <a:buFont typeface="Arial" panose="020B0604020202020204" pitchFamily="34" charset="0"/>
              <a:buChar char="•"/>
            </a:pPr>
            <a:r>
              <a:rPr lang="en-US" dirty="0"/>
              <a:t>Good Attitude</a:t>
            </a:r>
          </a:p>
          <a:p>
            <a:pPr marL="174708" indent="-174708">
              <a:buFont typeface="Arial" panose="020B0604020202020204" pitchFamily="34" charset="0"/>
              <a:buChar char="•"/>
            </a:pPr>
            <a:r>
              <a:rPr lang="en-US" dirty="0"/>
              <a:t>Education</a:t>
            </a:r>
          </a:p>
          <a:p>
            <a:pPr marL="174708" indent="-174708">
              <a:buFont typeface="Arial" panose="020B0604020202020204" pitchFamily="34" charset="0"/>
              <a:buChar char="•"/>
            </a:pPr>
            <a:r>
              <a:rPr lang="en-US" dirty="0"/>
              <a:t>Highly acculturated</a:t>
            </a:r>
          </a:p>
          <a:p>
            <a:pPr marL="174708" indent="-174708">
              <a:buFont typeface="Arial" panose="020B0604020202020204" pitchFamily="34" charset="0"/>
              <a:buChar char="•"/>
            </a:pPr>
            <a:r>
              <a:rPr lang="en-US" dirty="0"/>
              <a:t>Family/friend support</a:t>
            </a:r>
          </a:p>
          <a:p>
            <a:pPr marL="174708" indent="-174708">
              <a:buFont typeface="Arial" panose="020B0604020202020204" pitchFamily="34" charset="0"/>
              <a:buChar char="•"/>
            </a:pPr>
            <a:r>
              <a:rPr lang="en-US" dirty="0"/>
              <a:t>Transportation</a:t>
            </a:r>
          </a:p>
          <a:p>
            <a:pPr marL="174708" indent="-174708">
              <a:buFont typeface="Arial" panose="020B0604020202020204" pitchFamily="34" charset="0"/>
              <a:buChar char="•"/>
            </a:pPr>
            <a:r>
              <a:rPr lang="en-US" dirty="0"/>
              <a:t>Community support</a:t>
            </a:r>
          </a:p>
          <a:p>
            <a:pPr marL="174708" indent="-174708">
              <a:buFont typeface="Arial" panose="020B0604020202020204" pitchFamily="34" charset="0"/>
              <a:buChar char="•"/>
            </a:pPr>
            <a:r>
              <a:rPr lang="en-US" dirty="0"/>
              <a:t>English proficiency</a:t>
            </a:r>
          </a:p>
          <a:p>
            <a:pPr marL="174708" indent="-174708">
              <a:buFont typeface="Arial" panose="020B0604020202020204" pitchFamily="34" charset="0"/>
              <a:buChar char="•"/>
            </a:pPr>
            <a:r>
              <a:rPr lang="en-US" dirty="0"/>
              <a:t>Work Experience</a:t>
            </a:r>
          </a:p>
          <a:p>
            <a:pPr marL="174708" indent="-174708">
              <a:buFont typeface="Arial" panose="020B0604020202020204" pitchFamily="34" charset="0"/>
              <a:buChar char="•"/>
            </a:pPr>
            <a:r>
              <a:rPr lang="en-US" dirty="0"/>
              <a:t>Multiple wage earners</a:t>
            </a:r>
          </a:p>
          <a:p>
            <a:endParaRPr lang="en-US" dirty="0"/>
          </a:p>
          <a:p>
            <a:r>
              <a:rPr lang="en-US" dirty="0"/>
              <a:t>Use these strengths to inform goals and actions taken.</a:t>
            </a:r>
          </a:p>
        </p:txBody>
      </p:sp>
      <p:sp>
        <p:nvSpPr>
          <p:cNvPr id="4" name="Slide Number Placeholder 3"/>
          <p:cNvSpPr>
            <a:spLocks noGrp="1"/>
          </p:cNvSpPr>
          <p:nvPr>
            <p:ph type="sldNum" sz="quarter" idx="5"/>
          </p:nvPr>
        </p:nvSpPr>
        <p:spPr/>
        <p:txBody>
          <a:bodyPr/>
          <a:lstStyle/>
          <a:p>
            <a:fld id="{F905224C-85FA-4872-B513-E283C9637695}" type="slidenum">
              <a:rPr lang="en-US" smtClean="0"/>
              <a:t>9</a:t>
            </a:fld>
            <a:endParaRPr lang="en-US" dirty="0"/>
          </a:p>
        </p:txBody>
      </p:sp>
    </p:spTree>
    <p:extLst>
      <p:ext uri="{BB962C8B-B14F-4D97-AF65-F5344CB8AC3E}">
        <p14:creationId xmlns:p14="http://schemas.microsoft.com/office/powerpoint/2010/main" val="12173307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alphaModFix amt="80000"/>
            <a:lum/>
          </a:blip>
          <a:srcRect/>
          <a:stretch>
            <a:fillRect l="-10000" r="-10000"/>
          </a:stretch>
        </a:blipFill>
        <a:effectLst/>
      </p:bgPr>
    </p:bg>
    <p:spTree>
      <p:nvGrpSpPr>
        <p:cNvPr id="1" name=""/>
        <p:cNvGrpSpPr/>
        <p:nvPr/>
      </p:nvGrpSpPr>
      <p:grpSpPr>
        <a:xfrm>
          <a:off x="0" y="0"/>
          <a:ext cx="0" cy="0"/>
          <a:chOff x="0" y="0"/>
          <a:chExt cx="0" cy="0"/>
        </a:xfrm>
      </p:grpSpPr>
      <p:sp>
        <p:nvSpPr>
          <p:cNvPr id="10" name="Right Triangle 9"/>
          <p:cNvSpPr/>
          <p:nvPr/>
        </p:nvSpPr>
        <p:spPr>
          <a:xfrm>
            <a:off x="-2" y="3498110"/>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Title 8"/>
          <p:cNvSpPr>
            <a:spLocks noGrp="1"/>
          </p:cNvSpPr>
          <p:nvPr>
            <p:ph type="ctrTitle" hasCustomPrompt="1"/>
          </p:nvPr>
        </p:nvSpPr>
        <p:spPr>
          <a:xfrm>
            <a:off x="685800" y="1314453"/>
            <a:ext cx="7772400" cy="1372321"/>
          </a:xfrm>
        </p:spPr>
        <p:txBody>
          <a:bodyPr vert="horz" anchor="b">
            <a:normAutofit/>
            <a:scene3d>
              <a:camera prst="orthographicFront"/>
              <a:lightRig rig="soft" dir="t"/>
            </a:scene3d>
            <a:sp3d prstMaterial="softEdge">
              <a:bevelT w="25400" h="25400"/>
            </a:sp3d>
          </a:bodyPr>
          <a:lstStyle>
            <a:lvl1pPr algn="r">
              <a:defRPr sz="4800" b="1">
                <a:solidFill>
                  <a:schemeClr val="tx1"/>
                </a:solidFill>
                <a:effectLst>
                  <a:outerShdw blurRad="31750" dist="25400" dir="5400000" algn="tl" rotWithShape="0">
                    <a:srgbClr val="000000">
                      <a:alpha val="25000"/>
                    </a:srgbClr>
                  </a:outerShdw>
                </a:effectLst>
                <a:latin typeface="Trajan Pro" pitchFamily="18" charset="0"/>
              </a:defRPr>
            </a:lvl1pPr>
          </a:lstStyle>
          <a:p>
            <a:r>
              <a:rPr kumimoji="0" lang="en-US"/>
              <a:t>Presentation Title</a:t>
            </a:r>
          </a:p>
        </p:txBody>
      </p:sp>
      <p:sp>
        <p:nvSpPr>
          <p:cNvPr id="17" name="Subtitle 16"/>
          <p:cNvSpPr>
            <a:spLocks noGrp="1"/>
          </p:cNvSpPr>
          <p:nvPr>
            <p:ph type="subTitle" idx="1" hasCustomPrompt="1"/>
          </p:nvPr>
        </p:nvSpPr>
        <p:spPr>
          <a:xfrm>
            <a:off x="685800" y="2708705"/>
            <a:ext cx="7772400" cy="899778"/>
          </a:xfrm>
        </p:spPr>
        <p:txBody>
          <a:bodyPr lIns="45720" rIns="45720"/>
          <a:lstStyle>
            <a:lvl1pPr marL="0" marR="64008" indent="0" algn="r">
              <a:buNone/>
              <a:defRPr>
                <a:solidFill>
                  <a:schemeClr val="tx1"/>
                </a:solidFill>
                <a:latin typeface="Optima LT Std DemiBold" pitchFamily="34"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Presentation Subtitle</a:t>
            </a:r>
          </a:p>
        </p:txBody>
      </p:sp>
      <p:sp>
        <p:nvSpPr>
          <p:cNvPr id="19" name="Footer Placeholder 18"/>
          <p:cNvSpPr>
            <a:spLocks noGrp="1"/>
          </p:cNvSpPr>
          <p:nvPr>
            <p:ph type="ftr" sz="quarter" idx="11"/>
          </p:nvPr>
        </p:nvSpPr>
        <p:spPr>
          <a:xfrm>
            <a:off x="1752605" y="4805958"/>
            <a:ext cx="4978153" cy="273844"/>
          </a:xfrm>
          <a:prstGeom prst="rect">
            <a:avLst/>
          </a:prstGeom>
        </p:spPr>
        <p:txBody>
          <a:bodyPr/>
          <a:lstStyle>
            <a:lvl1pPr>
              <a:defRPr sz="1400">
                <a:solidFill>
                  <a:schemeClr val="tx1"/>
                </a:solidFill>
                <a:latin typeface="Copperplate Gothic Bold" pitchFamily="34" charset="0"/>
              </a:defRPr>
            </a:lvl1pPr>
          </a:lstStyle>
          <a:p>
            <a:r>
              <a:rPr lang="en-US" dirty="0"/>
              <a:t>United States Conference of Catholic Bishops</a:t>
            </a:r>
          </a:p>
        </p:txBody>
      </p:sp>
      <p:pic>
        <p:nvPicPr>
          <p:cNvPr id="6" name="Picture 5" descr="strat-plan-logo-2-01.png"/>
          <p:cNvPicPr>
            <a:picLocks noChangeAspect="1"/>
          </p:cNvPicPr>
          <p:nvPr userDrawn="1"/>
        </p:nvPicPr>
        <p:blipFill>
          <a:blip r:embed="rId3"/>
          <a:stretch>
            <a:fillRect/>
          </a:stretch>
        </p:blipFill>
        <p:spPr>
          <a:xfrm>
            <a:off x="4446372" y="2811832"/>
            <a:ext cx="4061254" cy="2144833"/>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eaLnBrk="1" latinLnBrk="0" hangingPunct="1">
              <a:defRPr b="0">
                <a:latin typeface="Goudy Oldstyle Std" pitchFamily="18" charset="0"/>
              </a:defRPr>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FA0D026-C710-4961-95B6-AF61787DB2BC}" type="datetimeFigureOut">
              <a:rPr lang="en-US" smtClean="0"/>
              <a:pPr/>
              <a:t>11/12/2019</a:t>
            </a:fld>
            <a:endParaRPr lang="en-US" dirty="0"/>
          </a:p>
        </p:txBody>
      </p:sp>
      <p:sp>
        <p:nvSpPr>
          <p:cNvPr id="6" name="Slide Number Placeholder 5"/>
          <p:cNvSpPr>
            <a:spLocks noGrp="1"/>
          </p:cNvSpPr>
          <p:nvPr>
            <p:ph type="sldNum" sz="quarter" idx="12"/>
          </p:nvPr>
        </p:nvSpPr>
        <p:spPr/>
        <p:txBody>
          <a:bodyPr/>
          <a:lstStyle/>
          <a:p>
            <a:fld id="{7E7E08AA-4EBF-418A-9408-F690E98BFDAF}" type="slidenum">
              <a:rPr lang="en-US" smtClean="0"/>
              <a:pPr/>
              <a:t>‹#›</a:t>
            </a:fld>
            <a:endParaRPr lang="en-US" dirty="0"/>
          </a:p>
        </p:txBody>
      </p:sp>
      <p:sp>
        <p:nvSpPr>
          <p:cNvPr id="7" name="Title 6"/>
          <p:cNvSpPr>
            <a:spLocks noGrp="1"/>
          </p:cNvSpPr>
          <p:nvPr>
            <p:ph type="title" hasCustomPrompt="1"/>
          </p:nvPr>
        </p:nvSpPr>
        <p:spPr/>
        <p:txBody>
          <a:bodyPr rtlCol="0"/>
          <a:lstStyle>
            <a:lvl1pPr>
              <a:defRPr>
                <a:solidFill>
                  <a:schemeClr val="accent1"/>
                </a:solidFill>
                <a:latin typeface="Trajan Pro" pitchFamily="18" charset="0"/>
              </a:defRPr>
            </a:lvl1pPr>
          </a:lstStyle>
          <a:p>
            <a:r>
              <a:rPr kumimoji="0" lang="en-US"/>
              <a:t>Heading 1</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794784"/>
            <a:ext cx="7772400" cy="13716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lstStyle>
          <a:p>
            <a:r>
              <a:rPr kumimoji="0" lang="en-US"/>
              <a:t>Click to edit Master title style</a:t>
            </a:r>
          </a:p>
        </p:txBody>
      </p:sp>
      <p:sp>
        <p:nvSpPr>
          <p:cNvPr id="3" name="Text Placeholder 2"/>
          <p:cNvSpPr>
            <a:spLocks noGrp="1"/>
          </p:cNvSpPr>
          <p:nvPr>
            <p:ph type="body" idx="1"/>
          </p:nvPr>
        </p:nvSpPr>
        <p:spPr>
          <a:xfrm>
            <a:off x="3922713" y="2198784"/>
            <a:ext cx="4572000" cy="1091166"/>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FA0D026-C710-4961-95B6-AF61787DB2BC}" type="datetimeFigureOut">
              <a:rPr lang="en-US" smtClean="0"/>
              <a:pPr/>
              <a:t>11/12/2019</a:t>
            </a:fld>
            <a:endParaRPr lang="en-US" dirty="0"/>
          </a:p>
        </p:txBody>
      </p:sp>
      <p:sp>
        <p:nvSpPr>
          <p:cNvPr id="6" name="Slide Number Placeholder 5"/>
          <p:cNvSpPr>
            <a:spLocks noGrp="1"/>
          </p:cNvSpPr>
          <p:nvPr>
            <p:ph type="sldNum" sz="quarter" idx="12"/>
          </p:nvPr>
        </p:nvSpPr>
        <p:spPr/>
        <p:txBody>
          <a:bodyPr/>
          <a:lstStyle/>
          <a:p>
            <a:fld id="{7E7E08AA-4EBF-418A-9408-F690E98BFDAF}" type="slidenum">
              <a:rPr lang="en-US" smtClean="0"/>
              <a:pPr/>
              <a:t>‹#›</a:t>
            </a:fld>
            <a:endParaRPr lang="en-US" dirty="0"/>
          </a:p>
        </p:txBody>
      </p:sp>
      <p:sp>
        <p:nvSpPr>
          <p:cNvPr id="7" name="Chevron 6"/>
          <p:cNvSpPr/>
          <p:nvPr/>
        </p:nvSpPr>
        <p:spPr>
          <a:xfrm>
            <a:off x="3636680" y="2254104"/>
            <a:ext cx="182880" cy="17145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
        <p:nvSpPr>
          <p:cNvPr id="8" name="Chevron 7"/>
          <p:cNvSpPr/>
          <p:nvPr/>
        </p:nvSpPr>
        <p:spPr>
          <a:xfrm>
            <a:off x="3450264" y="2254104"/>
            <a:ext cx="182880" cy="17145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110997"/>
            <a:ext cx="4038600" cy="3394472"/>
          </a:xfrm>
        </p:spPr>
        <p:txBody>
          <a:bodyPr/>
          <a:lstStyle>
            <a:lvl1pPr>
              <a:defRPr sz="28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110997"/>
            <a:ext cx="4038600" cy="3394472"/>
          </a:xfrm>
        </p:spPr>
        <p:txBody>
          <a:bodyPr/>
          <a:lstStyle>
            <a:lvl1pPr>
              <a:defRPr sz="28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FA0D026-C710-4961-95B6-AF61787DB2BC}" type="datetimeFigureOut">
              <a:rPr lang="en-US" smtClean="0"/>
              <a:pPr/>
              <a:t>11/12/2019</a:t>
            </a:fld>
            <a:endParaRPr lang="en-US" dirty="0"/>
          </a:p>
        </p:txBody>
      </p:sp>
      <p:sp>
        <p:nvSpPr>
          <p:cNvPr id="7" name="Slide Number Placeholder 6"/>
          <p:cNvSpPr>
            <a:spLocks noGrp="1"/>
          </p:cNvSpPr>
          <p:nvPr>
            <p:ph type="sldNum" sz="quarter" idx="12"/>
          </p:nvPr>
        </p:nvSpPr>
        <p:spPr/>
        <p:txBody>
          <a:bodyPr/>
          <a:lstStyle/>
          <a:p>
            <a:fld id="{7E7E08AA-4EBF-418A-9408-F690E98BFDAF}" type="slidenum">
              <a:rPr lang="en-US" smtClean="0"/>
              <a:pPr/>
              <a:t>‹#›</a:t>
            </a:fld>
            <a:endParaRPr lang="en-US" dirty="0"/>
          </a:p>
        </p:txBody>
      </p:sp>
      <p:sp>
        <p:nvSpPr>
          <p:cNvPr id="8" name="Title 7"/>
          <p:cNvSpPr>
            <a:spLocks noGrp="1"/>
          </p:cNvSpPr>
          <p:nvPr>
            <p:ph type="title"/>
          </p:nvPr>
        </p:nvSpPr>
        <p:spPr/>
        <p:txBody>
          <a:bodyPr rtlCol="0"/>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FA0D026-C710-4961-95B6-AF61787DB2BC}" type="datetimeFigureOut">
              <a:rPr lang="en-US" smtClean="0"/>
              <a:pPr/>
              <a:t>11/12/2019</a:t>
            </a:fld>
            <a:endParaRPr lang="en-US" dirty="0"/>
          </a:p>
        </p:txBody>
      </p:sp>
      <p:sp>
        <p:nvSpPr>
          <p:cNvPr id="5" name="Slide Number Placeholder 4"/>
          <p:cNvSpPr>
            <a:spLocks noGrp="1"/>
          </p:cNvSpPr>
          <p:nvPr>
            <p:ph type="sldNum" sz="quarter" idx="12"/>
          </p:nvPr>
        </p:nvSpPr>
        <p:spPr/>
        <p:txBody>
          <a:bodyPr/>
          <a:lstStyle/>
          <a:p>
            <a:fld id="{7E7E08AA-4EBF-418A-9408-F690E98BFDAF}" type="slidenum">
              <a:rPr lang="en-US" smtClean="0"/>
              <a:pPr/>
              <a:t>‹#›</a:t>
            </a:fld>
            <a:endParaRPr lang="en-US" dirty="0"/>
          </a:p>
        </p:txBody>
      </p:sp>
      <p:sp>
        <p:nvSpPr>
          <p:cNvPr id="6" name="Title 5"/>
          <p:cNvSpPr>
            <a:spLocks noGrp="1"/>
          </p:cNvSpPr>
          <p:nvPr>
            <p:ph type="title"/>
          </p:nvPr>
        </p:nvSpPr>
        <p:spPr/>
        <p:txBody>
          <a:bodyPr rtlCol="0"/>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A0D026-C710-4961-95B6-AF61787DB2BC}" type="datetimeFigureOut">
              <a:rPr lang="en-US" smtClean="0"/>
              <a:pPr/>
              <a:t>11/12/2019</a:t>
            </a:fld>
            <a:endParaRPr lang="en-US" dirty="0"/>
          </a:p>
        </p:txBody>
      </p:sp>
      <p:sp>
        <p:nvSpPr>
          <p:cNvPr id="4" name="Slide Number Placeholder 3"/>
          <p:cNvSpPr>
            <a:spLocks noGrp="1"/>
          </p:cNvSpPr>
          <p:nvPr>
            <p:ph type="sldNum" sz="quarter" idx="12"/>
          </p:nvPr>
        </p:nvSpPr>
        <p:spPr/>
        <p:txBody>
          <a:bodyPr/>
          <a:lstStyle/>
          <a:p>
            <a:fld id="{7E7E08AA-4EBF-418A-9408-F690E98BFDAF}"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3657600"/>
            <a:ext cx="7481776" cy="342900"/>
          </a:xfrm>
        </p:spPr>
        <p:txBody>
          <a:bodyPr vert="horz" anchor="t">
            <a:noAutofit/>
            <a:sp3d prstMaterial="softEdge">
              <a:bevelT w="0" h="0"/>
            </a:sp3d>
          </a:bodyPr>
          <a:lstStyle>
            <a:lvl1pPr algn="r">
              <a:buNone/>
              <a:defRPr sz="2500" b="0">
                <a:solidFill>
                  <a:schemeClr val="accent1"/>
                </a:solidFill>
                <a:effectLst/>
              </a:defRPr>
            </a:lvl1pPr>
          </a:lstStyle>
          <a:p>
            <a:r>
              <a:rPr kumimoji="0" lang="en-US"/>
              <a:t>Click to edit Master title style</a:t>
            </a:r>
          </a:p>
        </p:txBody>
      </p:sp>
      <p:sp>
        <p:nvSpPr>
          <p:cNvPr id="3" name="Text Placeholder 2"/>
          <p:cNvSpPr>
            <a:spLocks noGrp="1"/>
          </p:cNvSpPr>
          <p:nvPr>
            <p:ph type="body" idx="2"/>
          </p:nvPr>
        </p:nvSpPr>
        <p:spPr>
          <a:xfrm>
            <a:off x="4419600" y="4016327"/>
            <a:ext cx="3974592" cy="685800"/>
          </a:xfrm>
        </p:spPr>
        <p:txBody>
          <a:bodyPr/>
          <a:lstStyle>
            <a:lvl1pPr marL="0" indent="0" algn="r">
              <a:buNone/>
              <a:defRPr sz="16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05740"/>
            <a:ext cx="7479792" cy="34290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4953000" y="4805958"/>
            <a:ext cx="1920240" cy="274320"/>
          </a:xfrm>
        </p:spPr>
        <p:txBody>
          <a:bodyPr/>
          <a:lstStyle/>
          <a:p>
            <a:fld id="{1FA0D026-C710-4961-95B6-AF61787DB2BC}" type="datetimeFigureOut">
              <a:rPr lang="en-US" smtClean="0"/>
              <a:pPr/>
              <a:t>11/12/2019</a:t>
            </a:fld>
            <a:endParaRPr lang="en-US" dirty="0"/>
          </a:p>
        </p:txBody>
      </p:sp>
      <p:sp>
        <p:nvSpPr>
          <p:cNvPr id="7" name="Slide Number Placeholder 6"/>
          <p:cNvSpPr>
            <a:spLocks noGrp="1"/>
          </p:cNvSpPr>
          <p:nvPr>
            <p:ph type="sldNum" sz="quarter" idx="12"/>
          </p:nvPr>
        </p:nvSpPr>
        <p:spPr/>
        <p:txBody>
          <a:bodyPr/>
          <a:lstStyle/>
          <a:p>
            <a:fld id="{7E7E08AA-4EBF-418A-9408-F690E98BFDAF}" type="slidenum">
              <a:rPr lang="en-US" smtClean="0"/>
              <a:pPr/>
              <a:t>‹#›</a:t>
            </a:fld>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7200" y="4324350"/>
            <a:ext cx="762000" cy="756438"/>
          </a:xfrm>
          <a:prstGeom prst="rect">
            <a:avLst/>
          </a:prstGeom>
        </p:spPr>
      </p:pic>
      <p:pic>
        <p:nvPicPr>
          <p:cNvPr id="11" name="Picture 10" descr="strat-plan-logo-2-01.png"/>
          <p:cNvPicPr>
            <a:picLocks noChangeAspect="1"/>
          </p:cNvPicPr>
          <p:nvPr userDrawn="1"/>
        </p:nvPicPr>
        <p:blipFill>
          <a:blip r:embed="rId3"/>
          <a:stretch>
            <a:fillRect/>
          </a:stretch>
        </p:blipFill>
        <p:spPr>
          <a:xfrm>
            <a:off x="5748986" y="3991850"/>
            <a:ext cx="2400908" cy="1267970"/>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4082552"/>
            <a:ext cx="7162800" cy="486174"/>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42476"/>
            <a:ext cx="8686800" cy="329184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lstStyle>
          <a:p>
            <a:r>
              <a:rPr kumimoji="0" lang="en-US" dirty="0"/>
              <a:t>Click icon to add picture</a:t>
            </a:r>
          </a:p>
        </p:txBody>
      </p:sp>
      <p:sp>
        <p:nvSpPr>
          <p:cNvPr id="5" name="Date Placeholder 4"/>
          <p:cNvSpPr>
            <a:spLocks noGrp="1"/>
          </p:cNvSpPr>
          <p:nvPr>
            <p:ph type="dt" sz="half" idx="10"/>
          </p:nvPr>
        </p:nvSpPr>
        <p:spPr/>
        <p:txBody>
          <a:bodyPr/>
          <a:lstStyle>
            <a:lvl1pPr>
              <a:defRPr>
                <a:solidFill>
                  <a:schemeClr val="tx1"/>
                </a:solidFill>
              </a:defRPr>
            </a:lvl1pPr>
          </a:lstStyle>
          <a:p>
            <a:fld id="{1FA0D026-C710-4961-95B6-AF61787DB2BC}" type="datetimeFigureOut">
              <a:rPr lang="en-US" smtClean="0"/>
              <a:pPr/>
              <a:t>11/12/2019</a:t>
            </a:fld>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7E7E08AA-4EBF-418A-9408-F690E98BFDAF}" type="slidenum">
              <a:rPr lang="en-US" smtClean="0"/>
              <a:pPr/>
              <a:t>‹#›</a:t>
            </a:fld>
            <a:endParaRPr lang="en-US" dirty="0"/>
          </a:p>
        </p:txBody>
      </p:sp>
      <p:sp>
        <p:nvSpPr>
          <p:cNvPr id="2" name="Title 1"/>
          <p:cNvSpPr>
            <a:spLocks noGrp="1"/>
          </p:cNvSpPr>
          <p:nvPr>
            <p:ph type="title"/>
          </p:nvPr>
        </p:nvSpPr>
        <p:spPr>
          <a:xfrm>
            <a:off x="228600" y="3648842"/>
            <a:ext cx="8075432" cy="422004"/>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lstStyle>
          <a:p>
            <a:r>
              <a:rPr kumimoji="0" lang="en-US"/>
              <a:t>Click to edit Master title style</a:t>
            </a:r>
          </a:p>
        </p:txBody>
      </p:sp>
      <p:sp>
        <p:nvSpPr>
          <p:cNvPr id="8" name="Freeform 7"/>
          <p:cNvSpPr>
            <a:spLocks/>
          </p:cNvSpPr>
          <p:nvPr/>
        </p:nvSpPr>
        <p:spPr bwMode="auto">
          <a:xfrm>
            <a:off x="499273" y="4458704"/>
            <a:ext cx="4940624" cy="69080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Freeform 8"/>
          <p:cNvSpPr>
            <a:spLocks/>
          </p:cNvSpPr>
          <p:nvPr/>
        </p:nvSpPr>
        <p:spPr bwMode="auto">
          <a:xfrm>
            <a:off x="485717" y="4454258"/>
            <a:ext cx="3690451" cy="700088"/>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0" name="Right Triangle 9"/>
          <p:cNvSpPr>
            <a:spLocks/>
          </p:cNvSpPr>
          <p:nvPr/>
        </p:nvSpPr>
        <p:spPr bwMode="auto">
          <a:xfrm>
            <a:off x="-6042" y="4343442"/>
            <a:ext cx="3402314" cy="810651"/>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11" name="Straight Connector 10"/>
          <p:cNvCxnSpPr/>
          <p:nvPr/>
        </p:nvCxnSpPr>
        <p:spPr>
          <a:xfrm>
            <a:off x="-9237" y="4340804"/>
            <a:ext cx="3405509" cy="813287"/>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3741330"/>
            <a:ext cx="182880" cy="17145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
        <p:nvSpPr>
          <p:cNvPr id="13" name="Chevron 12"/>
          <p:cNvSpPr/>
          <p:nvPr/>
        </p:nvSpPr>
        <p:spPr>
          <a:xfrm>
            <a:off x="8477696" y="3741330"/>
            <a:ext cx="182880" cy="17145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77200" y="4329912"/>
            <a:ext cx="762000" cy="756438"/>
          </a:xfrm>
          <a:prstGeom prst="rect">
            <a:avLst/>
          </a:prstGeom>
        </p:spPr>
      </p:pic>
      <p:pic>
        <p:nvPicPr>
          <p:cNvPr id="17" name="Picture 16" descr="strat-plan-logo-2-01.png"/>
          <p:cNvPicPr>
            <a:picLocks noChangeAspect="1"/>
          </p:cNvPicPr>
          <p:nvPr userDrawn="1"/>
        </p:nvPicPr>
        <p:blipFill>
          <a:blip r:embed="rId4"/>
          <a:stretch>
            <a:fillRect/>
          </a:stretch>
        </p:blipFill>
        <p:spPr>
          <a:xfrm>
            <a:off x="5748986" y="3991850"/>
            <a:ext cx="2400908" cy="1267970"/>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4458704"/>
            <a:ext cx="4940624" cy="69080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Freeform 11"/>
          <p:cNvSpPr>
            <a:spLocks/>
          </p:cNvSpPr>
          <p:nvPr/>
        </p:nvSpPr>
        <p:spPr bwMode="auto">
          <a:xfrm>
            <a:off x="485717" y="4454258"/>
            <a:ext cx="3690451" cy="700088"/>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Right Triangle 13"/>
          <p:cNvSpPr>
            <a:spLocks/>
          </p:cNvSpPr>
          <p:nvPr/>
        </p:nvSpPr>
        <p:spPr bwMode="auto">
          <a:xfrm>
            <a:off x="-6042" y="4343442"/>
            <a:ext cx="3402314" cy="810651"/>
          </a:xfrm>
          <a:prstGeom prst="rtTriangle">
            <a:avLst/>
          </a:prstGeom>
          <a:blipFill>
            <a:blip r:embed="rId10">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15" name="Straight Connector 14"/>
          <p:cNvCxnSpPr/>
          <p:nvPr/>
        </p:nvCxnSpPr>
        <p:spPr>
          <a:xfrm>
            <a:off x="-9237" y="4340804"/>
            <a:ext cx="3405509" cy="813287"/>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05979"/>
            <a:ext cx="8229600" cy="85725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110997"/>
            <a:ext cx="8229600" cy="339447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953000" y="4805958"/>
            <a:ext cx="1920240" cy="274320"/>
          </a:xfrm>
          <a:prstGeom prst="rect">
            <a:avLst/>
          </a:prstGeom>
        </p:spPr>
        <p:txBody>
          <a:bodyPr vert="horz" anchor="b"/>
          <a:lstStyle>
            <a:lvl1pPr algn="l" eaLnBrk="1" latinLnBrk="0" hangingPunct="1">
              <a:defRPr kumimoji="0" sz="1000">
                <a:solidFill>
                  <a:schemeClr val="tx1"/>
                </a:solidFill>
                <a:latin typeface="Trajan Pro" pitchFamily="18" charset="0"/>
              </a:defRPr>
            </a:lvl1pPr>
          </a:lstStyle>
          <a:p>
            <a:fld id="{1FA0D026-C710-4961-95B6-AF61787DB2BC}" type="datetimeFigureOut">
              <a:rPr lang="en-US" smtClean="0"/>
              <a:pPr/>
              <a:t>11/12/2019</a:t>
            </a:fld>
            <a:endParaRPr lang="en-US" dirty="0"/>
          </a:p>
        </p:txBody>
      </p:sp>
      <p:sp>
        <p:nvSpPr>
          <p:cNvPr id="18" name="Slide Number Placeholder 17"/>
          <p:cNvSpPr>
            <a:spLocks noGrp="1"/>
          </p:cNvSpPr>
          <p:nvPr>
            <p:ph type="sldNum" sz="quarter" idx="4"/>
          </p:nvPr>
        </p:nvSpPr>
        <p:spPr>
          <a:xfrm>
            <a:off x="6873240" y="4805958"/>
            <a:ext cx="365760" cy="273844"/>
          </a:xfrm>
          <a:prstGeom prst="rect">
            <a:avLst/>
          </a:prstGeom>
        </p:spPr>
        <p:txBody>
          <a:bodyPr vert="horz" anchor="b"/>
          <a:lstStyle>
            <a:lvl1pPr algn="r" eaLnBrk="1" latinLnBrk="0" hangingPunct="1">
              <a:defRPr kumimoji="0" sz="1000" b="0">
                <a:solidFill>
                  <a:schemeClr val="tx1"/>
                </a:solidFill>
                <a:latin typeface="Trajan Pro" pitchFamily="18" charset="0"/>
              </a:defRPr>
            </a:lvl1pPr>
          </a:lstStyle>
          <a:p>
            <a:fld id="{7E7E08AA-4EBF-418A-9408-F690E98BFDAF}" type="slidenum">
              <a:rPr lang="en-US" smtClean="0"/>
              <a:pPr/>
              <a:t>‹#›</a:t>
            </a:fld>
            <a:endParaRPr lang="en-US" dirty="0"/>
          </a:p>
        </p:txBody>
      </p:sp>
      <p:pic>
        <p:nvPicPr>
          <p:cNvPr id="2" name="Picture 1"/>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8077200" y="4247616"/>
            <a:ext cx="762000" cy="756438"/>
          </a:xfrm>
          <a:prstGeom prst="rect">
            <a:avLst/>
          </a:prstGeom>
        </p:spPr>
      </p:pic>
      <p:pic>
        <p:nvPicPr>
          <p:cNvPr id="11" name="Picture 10" descr="strat-plan-logo-2-01.png"/>
          <p:cNvPicPr>
            <a:picLocks noChangeAspect="1"/>
          </p:cNvPicPr>
          <p:nvPr userDrawn="1"/>
        </p:nvPicPr>
        <p:blipFill>
          <a:blip r:embed="rId12"/>
          <a:stretch>
            <a:fillRect/>
          </a:stretch>
        </p:blipFill>
        <p:spPr>
          <a:xfrm>
            <a:off x="5748986" y="3991850"/>
            <a:ext cx="2400908" cy="126797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6" r:id="rId5"/>
    <p:sldLayoutId id="2147483667" r:id="rId6"/>
    <p:sldLayoutId id="2147483668" r:id="rId7"/>
    <p:sldLayoutId id="2147483669" r:id="rId8"/>
  </p:sldLayoutIdLst>
  <p:txStyles>
    <p:titleStyle>
      <a:lvl1pPr algn="l" rtl="0" eaLnBrk="1" latinLnBrk="0" hangingPunct="1">
        <a:spcBef>
          <a:spcPct val="0"/>
        </a:spcBef>
        <a:buNone/>
        <a:defRPr kumimoji="0" sz="4100" b="1" kern="1200">
          <a:solidFill>
            <a:schemeClr val="accent1"/>
          </a:solidFill>
          <a:effectLst>
            <a:outerShdw blurRad="31750" dist="25400" dir="5400000" algn="tl" rotWithShape="0">
              <a:srgbClr val="000000">
                <a:alpha val="25000"/>
              </a:srgbClr>
            </a:outerShdw>
          </a:effectLst>
          <a:latin typeface="Trajan Pro" pitchFamily="18" charset="0"/>
          <a:ea typeface="+mj-ea"/>
          <a:cs typeface="+mj-cs"/>
        </a:defRPr>
      </a:lvl1pPr>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Goudy Oldstyle Std" pitchFamily="18" charset="0"/>
          <a:ea typeface="+mn-ea"/>
          <a:cs typeface="+mn-cs"/>
        </a:defRPr>
      </a:lvl1pPr>
      <a:lvl2pPr marL="621792" indent="-228600" algn="l" rtl="0" eaLnBrk="1" latinLnBrk="0" hangingPunct="1">
        <a:spcBef>
          <a:spcPts val="324"/>
        </a:spcBef>
        <a:buClr>
          <a:schemeClr val="accent1"/>
        </a:buClr>
        <a:buFont typeface="Arial" pitchFamily="34" charset="0"/>
        <a:buChar char="•"/>
        <a:defRPr kumimoji="0" sz="2300" kern="1200">
          <a:solidFill>
            <a:schemeClr val="tx1"/>
          </a:solidFill>
          <a:latin typeface="Goudy Oldstyle Std" pitchFamily="18" charset="0"/>
          <a:ea typeface="+mn-ea"/>
          <a:cs typeface="+mn-cs"/>
        </a:defRPr>
      </a:lvl2pPr>
      <a:lvl3pPr marL="859536" indent="-228600" algn="l" rtl="0" eaLnBrk="1" latinLnBrk="0" hangingPunct="1">
        <a:spcBef>
          <a:spcPts val="350"/>
        </a:spcBef>
        <a:buClr>
          <a:schemeClr val="accent1"/>
        </a:buClr>
        <a:buSzPct val="100000"/>
        <a:buFont typeface="Arial" pitchFamily="34" charset="0"/>
        <a:buChar char="•"/>
        <a:defRPr kumimoji="0" sz="2100" kern="1200">
          <a:solidFill>
            <a:schemeClr val="tx1"/>
          </a:solidFill>
          <a:latin typeface="Goudy Oldstyle Std" pitchFamily="18" charset="0"/>
          <a:ea typeface="+mn-ea"/>
          <a:cs typeface="+mn-cs"/>
        </a:defRPr>
      </a:lvl3pPr>
      <a:lvl4pPr marL="1143000" indent="-228600" algn="l" rtl="0" eaLnBrk="1" latinLnBrk="0" hangingPunct="1">
        <a:spcBef>
          <a:spcPts val="350"/>
        </a:spcBef>
        <a:buClr>
          <a:schemeClr val="accent1"/>
        </a:buClr>
        <a:buFont typeface="Wingdings 2"/>
        <a:buChar char=""/>
        <a:defRPr kumimoji="0" sz="1900" kern="1200">
          <a:solidFill>
            <a:schemeClr val="tx1"/>
          </a:solidFill>
          <a:latin typeface="Goudy Oldstyle Std" pitchFamily="18" charset="0"/>
          <a:ea typeface="+mn-ea"/>
          <a:cs typeface="+mn-cs"/>
        </a:defRPr>
      </a:lvl4pPr>
      <a:lvl5pPr marL="1371600" indent="-228600" algn="l" rtl="0" eaLnBrk="1" latinLnBrk="0" hangingPunct="1">
        <a:spcBef>
          <a:spcPts val="350"/>
        </a:spcBef>
        <a:buClr>
          <a:schemeClr val="accent1"/>
        </a:buClr>
        <a:buFont typeface="Wingdings 2"/>
        <a:buChar char=""/>
        <a:defRPr kumimoji="0" sz="1800" kern="1200">
          <a:solidFill>
            <a:schemeClr val="tx1"/>
          </a:solidFill>
          <a:latin typeface="Goudy Oldstyle Std" pitchFamily="18" charset="0"/>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newtothislife07-mysubmissivejourney.blogspot.com/2012_09_01_archive.html"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hyperlink" Target="http://afro-ip.blogspot.com/2012/07/10-reasons-to-follow-european-approach.html"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hyperlink" Target="mailto:ecione@usccb.org" TargetMode="External"/><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game-icons.net/lorc/originals/muscle-up.html"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normAutofit fontScale="90000"/>
          </a:bodyPr>
          <a:lstStyle/>
          <a:p>
            <a:pPr algn="l"/>
            <a:r>
              <a:rPr lang="en-US" i="1" dirty="0">
                <a:effectLst/>
              </a:rPr>
              <a:t>Successful Service Plan Development &amp; Implementation</a:t>
            </a:r>
            <a:endParaRPr lang="en-US" dirty="0"/>
          </a:p>
        </p:txBody>
      </p:sp>
      <p:sp>
        <p:nvSpPr>
          <p:cNvPr id="8" name="Subtitle 7"/>
          <p:cNvSpPr>
            <a:spLocks noGrp="1"/>
          </p:cNvSpPr>
          <p:nvPr>
            <p:ph type="subTitle" idx="1"/>
          </p:nvPr>
        </p:nvSpPr>
        <p:spPr>
          <a:xfrm>
            <a:off x="685800" y="2686774"/>
            <a:ext cx="8146701" cy="899778"/>
          </a:xfrm>
        </p:spPr>
        <p:txBody>
          <a:bodyPr>
            <a:normAutofit/>
          </a:bodyPr>
          <a:lstStyle/>
          <a:p>
            <a:pPr algn="l"/>
            <a:r>
              <a:rPr lang="en-US" sz="2000" dirty="0"/>
              <a:t>Introducing the new service plan for Remote Placement Partners</a:t>
            </a:r>
          </a:p>
        </p:txBody>
      </p:sp>
    </p:spTree>
    <p:extLst>
      <p:ext uri="{BB962C8B-B14F-4D97-AF65-F5344CB8AC3E}">
        <p14:creationId xmlns:p14="http://schemas.microsoft.com/office/powerpoint/2010/main" val="6371851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712B18EC-270F-4DAE-A966-56E54F47B005}"/>
              </a:ext>
            </a:extLst>
          </p:cNvPr>
          <p:cNvGraphicFramePr>
            <a:graphicFrameLocks noGrp="1"/>
          </p:cNvGraphicFramePr>
          <p:nvPr>
            <p:ph sz="half" idx="4294967295"/>
            <p:extLst>
              <p:ext uri="{D42A27DB-BD31-4B8C-83A1-F6EECF244321}">
                <p14:modId xmlns:p14="http://schemas.microsoft.com/office/powerpoint/2010/main" val="3070479177"/>
              </p:ext>
            </p:extLst>
          </p:nvPr>
        </p:nvGraphicFramePr>
        <p:xfrm>
          <a:off x="0" y="1266092"/>
          <a:ext cx="9144000" cy="3877669"/>
        </p:xfrm>
        <a:graphic>
          <a:graphicData uri="http://schemas.openxmlformats.org/drawingml/2006/table">
            <a:tbl>
              <a:tblPr firstRow="1" bandRow="1">
                <a:tableStyleId>{5C22544A-7EE6-4342-B048-85BDC9FD1C3A}</a:tableStyleId>
              </a:tblPr>
              <a:tblGrid>
                <a:gridCol w="4572000">
                  <a:extLst>
                    <a:ext uri="{9D8B030D-6E8A-4147-A177-3AD203B41FA5}">
                      <a16:colId xmlns:a16="http://schemas.microsoft.com/office/drawing/2014/main" val="2247538541"/>
                    </a:ext>
                  </a:extLst>
                </a:gridCol>
                <a:gridCol w="4572000">
                  <a:extLst>
                    <a:ext uri="{9D8B030D-6E8A-4147-A177-3AD203B41FA5}">
                      <a16:colId xmlns:a16="http://schemas.microsoft.com/office/drawing/2014/main" val="3782842194"/>
                    </a:ext>
                  </a:extLst>
                </a:gridCol>
              </a:tblGrid>
              <a:tr h="760949">
                <a:tc>
                  <a:txBody>
                    <a:bodyPr/>
                    <a:lstStyle/>
                    <a:p>
                      <a:pPr algn="ctr"/>
                      <a:r>
                        <a:rPr lang="en-US" dirty="0"/>
                        <a:t>Case Difficulties</a:t>
                      </a:r>
                    </a:p>
                  </a:txBody>
                  <a:tcPr marL="60611" marR="60611"/>
                </a:tc>
                <a:tc>
                  <a:txBody>
                    <a:bodyPr/>
                    <a:lstStyle/>
                    <a:p>
                      <a:pPr algn="ctr"/>
                      <a:r>
                        <a:rPr lang="en-US" dirty="0"/>
                        <a:t>Possible Strengths</a:t>
                      </a:r>
                    </a:p>
                  </a:txBody>
                  <a:tcPr marL="60611" marR="60611"/>
                </a:tc>
                <a:extLst>
                  <a:ext uri="{0D108BD9-81ED-4DB2-BD59-A6C34878D82A}">
                    <a16:rowId xmlns:a16="http://schemas.microsoft.com/office/drawing/2014/main" val="454776579"/>
                  </a:ext>
                </a:extLst>
              </a:tr>
              <a:tr h="343248">
                <a:tc>
                  <a:txBody>
                    <a:bodyPr/>
                    <a:lstStyle/>
                    <a:p>
                      <a:pPr algn="ctr"/>
                      <a:r>
                        <a:rPr lang="en-US" sz="1600" dirty="0"/>
                        <a:t>Single mother</a:t>
                      </a:r>
                    </a:p>
                  </a:txBody>
                  <a:tcPr marL="60611" marR="60611"/>
                </a:tc>
                <a:tc>
                  <a:txBody>
                    <a:bodyPr/>
                    <a:lstStyle/>
                    <a:p>
                      <a:pPr algn="ctr"/>
                      <a:r>
                        <a:rPr lang="en-US" sz="1600" dirty="0"/>
                        <a:t>U.S. Tie Support</a:t>
                      </a:r>
                    </a:p>
                  </a:txBody>
                  <a:tcPr marL="60611" marR="60611"/>
                </a:tc>
                <a:extLst>
                  <a:ext uri="{0D108BD9-81ED-4DB2-BD59-A6C34878D82A}">
                    <a16:rowId xmlns:a16="http://schemas.microsoft.com/office/drawing/2014/main" val="1222203519"/>
                  </a:ext>
                </a:extLst>
              </a:tr>
              <a:tr h="891706">
                <a:tc>
                  <a:txBody>
                    <a:bodyPr/>
                    <a:lstStyle/>
                    <a:p>
                      <a:pPr algn="ctr"/>
                      <a:r>
                        <a:rPr lang="en-US" sz="1600" dirty="0"/>
                        <a:t>Daughter’s medical issues</a:t>
                      </a:r>
                    </a:p>
                  </a:txBody>
                  <a:tcPr marL="60611" marR="60611"/>
                </a:tc>
                <a:tc>
                  <a:txBody>
                    <a:bodyPr/>
                    <a:lstStyle/>
                    <a:p>
                      <a:pPr algn="ctr"/>
                      <a:r>
                        <a:rPr lang="en-US" sz="1600" dirty="0"/>
                        <a:t>Caregiver strength, management skills, resiliency, opportunity to connect to volunteers</a:t>
                      </a:r>
                    </a:p>
                  </a:txBody>
                  <a:tcPr marL="60611" marR="60611"/>
                </a:tc>
                <a:extLst>
                  <a:ext uri="{0D108BD9-81ED-4DB2-BD59-A6C34878D82A}">
                    <a16:rowId xmlns:a16="http://schemas.microsoft.com/office/drawing/2014/main" val="887098772"/>
                  </a:ext>
                </a:extLst>
              </a:tr>
              <a:tr h="685927">
                <a:tc>
                  <a:txBody>
                    <a:bodyPr/>
                    <a:lstStyle/>
                    <a:p>
                      <a:pPr algn="ctr"/>
                      <a:r>
                        <a:rPr lang="en-US" sz="1600" dirty="0"/>
                        <a:t>Complains a lot</a:t>
                      </a:r>
                    </a:p>
                  </a:txBody>
                  <a:tcPr marL="60611" marR="60611"/>
                </a:tc>
                <a:tc>
                  <a:txBody>
                    <a:bodyPr/>
                    <a:lstStyle/>
                    <a:p>
                      <a:pPr algn="ctr"/>
                      <a:r>
                        <a:rPr lang="en-US" sz="1600" dirty="0"/>
                        <a:t>Vocal, self-advocator, leader, willing to be honest and provide feedback</a:t>
                      </a:r>
                    </a:p>
                  </a:txBody>
                  <a:tcPr marL="60611" marR="60611"/>
                </a:tc>
                <a:extLst>
                  <a:ext uri="{0D108BD9-81ED-4DB2-BD59-A6C34878D82A}">
                    <a16:rowId xmlns:a16="http://schemas.microsoft.com/office/drawing/2014/main" val="773343463"/>
                  </a:ext>
                </a:extLst>
              </a:tr>
              <a:tr h="509912">
                <a:tc>
                  <a:txBody>
                    <a:bodyPr/>
                    <a:lstStyle/>
                    <a:p>
                      <a:pPr algn="ctr"/>
                      <a:r>
                        <a:rPr lang="en-US" sz="1600" dirty="0"/>
                        <a:t>High Expectations</a:t>
                      </a:r>
                    </a:p>
                  </a:txBody>
                  <a:tcPr marL="60611" marR="60611"/>
                </a:tc>
                <a:tc>
                  <a:txBody>
                    <a:bodyPr/>
                    <a:lstStyle/>
                    <a:p>
                      <a:pPr algn="ctr"/>
                      <a:r>
                        <a:rPr lang="en-US" sz="1600" dirty="0"/>
                        <a:t>Motivated, Wants to achieve self-sufficiency</a:t>
                      </a:r>
                    </a:p>
                  </a:txBody>
                  <a:tcPr marL="60611" marR="60611"/>
                </a:tc>
                <a:extLst>
                  <a:ext uri="{0D108BD9-81ED-4DB2-BD59-A6C34878D82A}">
                    <a16:rowId xmlns:a16="http://schemas.microsoft.com/office/drawing/2014/main" val="3148197892"/>
                  </a:ext>
                </a:extLst>
              </a:tr>
              <a:tr h="685927">
                <a:tc>
                  <a:txBody>
                    <a:bodyPr/>
                    <a:lstStyle/>
                    <a:p>
                      <a:pPr algn="ctr"/>
                      <a:r>
                        <a:rPr lang="en-US" sz="1600" dirty="0"/>
                        <a:t>Pre-literacy</a:t>
                      </a:r>
                    </a:p>
                  </a:txBody>
                  <a:tcPr marL="60611" marR="60611"/>
                </a:tc>
                <a:tc>
                  <a:txBody>
                    <a:bodyPr/>
                    <a:lstStyle/>
                    <a:p>
                      <a:pPr algn="ctr"/>
                      <a:r>
                        <a:rPr lang="en-US" sz="1600" dirty="0"/>
                        <a:t>Creative communicator and problem solver, self-sufficient </a:t>
                      </a:r>
                    </a:p>
                  </a:txBody>
                  <a:tcPr marL="60611" marR="60611"/>
                </a:tc>
                <a:extLst>
                  <a:ext uri="{0D108BD9-81ED-4DB2-BD59-A6C34878D82A}">
                    <a16:rowId xmlns:a16="http://schemas.microsoft.com/office/drawing/2014/main" val="2171648280"/>
                  </a:ext>
                </a:extLst>
              </a:tr>
            </a:tbl>
          </a:graphicData>
        </a:graphic>
      </p:graphicFrame>
      <p:sp>
        <p:nvSpPr>
          <p:cNvPr id="2" name="Title 1">
            <a:extLst>
              <a:ext uri="{FF2B5EF4-FFF2-40B4-BE49-F238E27FC236}">
                <a16:creationId xmlns:a16="http://schemas.microsoft.com/office/drawing/2014/main" id="{EA38E65F-AACE-4A43-9A09-65230B802711}"/>
              </a:ext>
            </a:extLst>
          </p:cNvPr>
          <p:cNvSpPr>
            <a:spLocks noGrp="1"/>
          </p:cNvSpPr>
          <p:nvPr>
            <p:ph type="title" idx="4294967295"/>
          </p:nvPr>
        </p:nvSpPr>
        <p:spPr>
          <a:xfrm>
            <a:off x="0" y="206375"/>
            <a:ext cx="8229600" cy="857250"/>
          </a:xfrm>
        </p:spPr>
        <p:txBody>
          <a:bodyPr/>
          <a:lstStyle/>
          <a:p>
            <a:r>
              <a:rPr lang="en-US" dirty="0"/>
              <a:t>Case Study</a:t>
            </a:r>
          </a:p>
        </p:txBody>
      </p:sp>
    </p:spTree>
    <p:extLst>
      <p:ext uri="{BB962C8B-B14F-4D97-AF65-F5344CB8AC3E}">
        <p14:creationId xmlns:p14="http://schemas.microsoft.com/office/powerpoint/2010/main" val="37224236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3F23A17-9364-47D2-84AD-9337480607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9900" y="1295400"/>
            <a:ext cx="8204200" cy="2552700"/>
          </a:xfrm>
          <a:prstGeom prst="rect">
            <a:avLst/>
          </a:prstGeom>
        </p:spPr>
      </p:pic>
      <p:sp>
        <p:nvSpPr>
          <p:cNvPr id="7" name="Title 6">
            <a:extLst>
              <a:ext uri="{FF2B5EF4-FFF2-40B4-BE49-F238E27FC236}">
                <a16:creationId xmlns:a16="http://schemas.microsoft.com/office/drawing/2014/main" id="{C2D2D652-933E-49FE-91DF-29DC4777DA6D}"/>
              </a:ext>
            </a:extLst>
          </p:cNvPr>
          <p:cNvSpPr>
            <a:spLocks noGrp="1"/>
          </p:cNvSpPr>
          <p:nvPr>
            <p:ph type="title"/>
          </p:nvPr>
        </p:nvSpPr>
        <p:spPr/>
        <p:txBody>
          <a:bodyPr/>
          <a:lstStyle/>
          <a:p>
            <a:r>
              <a:rPr lang="en-US" dirty="0"/>
              <a:t>Goals</a:t>
            </a:r>
          </a:p>
        </p:txBody>
      </p:sp>
    </p:spTree>
    <p:extLst>
      <p:ext uri="{BB962C8B-B14F-4D97-AF65-F5344CB8AC3E}">
        <p14:creationId xmlns:p14="http://schemas.microsoft.com/office/powerpoint/2010/main" val="14420016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D42623D-7FC5-4D21-BAB0-7CD16DD7B076}"/>
              </a:ext>
            </a:extLst>
          </p:cNvPr>
          <p:cNvSpPr>
            <a:spLocks noGrp="1"/>
          </p:cNvSpPr>
          <p:nvPr>
            <p:ph idx="1"/>
          </p:nvPr>
        </p:nvSpPr>
        <p:spPr/>
        <p:txBody>
          <a:bodyPr/>
          <a:lstStyle/>
          <a:p>
            <a:r>
              <a:rPr lang="en-US" b="1" dirty="0"/>
              <a:t>S</a:t>
            </a:r>
            <a:r>
              <a:rPr lang="en-US" dirty="0"/>
              <a:t> – specific: Is this goal clear and focused?</a:t>
            </a:r>
          </a:p>
          <a:p>
            <a:r>
              <a:rPr lang="en-US" b="1" dirty="0"/>
              <a:t>M</a:t>
            </a:r>
            <a:r>
              <a:rPr lang="en-US" dirty="0"/>
              <a:t> – measurable: How will I know when I’ve achieved my goal?</a:t>
            </a:r>
          </a:p>
          <a:p>
            <a:r>
              <a:rPr lang="en-US" b="1" dirty="0"/>
              <a:t>A</a:t>
            </a:r>
            <a:r>
              <a:rPr lang="en-US" dirty="0"/>
              <a:t> – attainable: Is this goal realistic given my current needs, strengths, and barriers?</a:t>
            </a:r>
          </a:p>
          <a:p>
            <a:r>
              <a:rPr lang="en-US" b="1" dirty="0"/>
              <a:t>R</a:t>
            </a:r>
            <a:r>
              <a:rPr lang="en-US" dirty="0"/>
              <a:t> – relevant: Is this goal worthwhile?</a:t>
            </a:r>
          </a:p>
          <a:p>
            <a:r>
              <a:rPr lang="en-US" b="1" dirty="0"/>
              <a:t>T</a:t>
            </a:r>
            <a:r>
              <a:rPr lang="en-US" dirty="0"/>
              <a:t> – timebound: What is my target achievement date?</a:t>
            </a:r>
          </a:p>
        </p:txBody>
      </p:sp>
      <p:sp>
        <p:nvSpPr>
          <p:cNvPr id="3" name="Title 2">
            <a:extLst>
              <a:ext uri="{FF2B5EF4-FFF2-40B4-BE49-F238E27FC236}">
                <a16:creationId xmlns:a16="http://schemas.microsoft.com/office/drawing/2014/main" id="{56ED7087-A63B-40B6-84C6-7CE3F2328E65}"/>
              </a:ext>
            </a:extLst>
          </p:cNvPr>
          <p:cNvSpPr>
            <a:spLocks noGrp="1"/>
          </p:cNvSpPr>
          <p:nvPr>
            <p:ph type="title"/>
          </p:nvPr>
        </p:nvSpPr>
        <p:spPr/>
        <p:txBody>
          <a:bodyPr/>
          <a:lstStyle/>
          <a:p>
            <a:r>
              <a:rPr lang="en-US" dirty="0"/>
              <a:t>S.M.A.R.T.	</a:t>
            </a:r>
          </a:p>
        </p:txBody>
      </p:sp>
    </p:spTree>
    <p:extLst>
      <p:ext uri="{BB962C8B-B14F-4D97-AF65-F5344CB8AC3E}">
        <p14:creationId xmlns:p14="http://schemas.microsoft.com/office/powerpoint/2010/main" val="1641051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14BEF69-5AA9-4692-929B-3786FA875894}"/>
              </a:ext>
            </a:extLst>
          </p:cNvPr>
          <p:cNvSpPr>
            <a:spLocks noGrp="1"/>
          </p:cNvSpPr>
          <p:nvPr>
            <p:ph sz="half" idx="1"/>
          </p:nvPr>
        </p:nvSpPr>
        <p:spPr/>
        <p:txBody>
          <a:bodyPr>
            <a:normAutofit fontScale="85000" lnSpcReduction="20000"/>
          </a:bodyPr>
          <a:lstStyle/>
          <a:p>
            <a:r>
              <a:rPr lang="en-US" dirty="0"/>
              <a:t>A specific goal will be clear and concise.</a:t>
            </a:r>
          </a:p>
          <a:p>
            <a:r>
              <a:rPr lang="en-US" dirty="0"/>
              <a:t>This is important to focus our efforts on achieving goals.</a:t>
            </a:r>
          </a:p>
          <a:p>
            <a:r>
              <a:rPr lang="en-US" dirty="0"/>
              <a:t>Avoid general or ambiguous statements.</a:t>
            </a:r>
          </a:p>
          <a:p>
            <a:r>
              <a:rPr lang="en-US" dirty="0"/>
              <a:t>Specific goal…</a:t>
            </a:r>
          </a:p>
          <a:p>
            <a:pPr lvl="1"/>
            <a:r>
              <a:rPr lang="en-US" dirty="0"/>
              <a:t>“PA will be enrolled in ESL classes at Catholic Charities.”</a:t>
            </a:r>
          </a:p>
          <a:p>
            <a:pPr marL="109728" indent="0">
              <a:buNone/>
            </a:pPr>
            <a:endParaRPr lang="en-US" dirty="0"/>
          </a:p>
        </p:txBody>
      </p:sp>
      <p:pic>
        <p:nvPicPr>
          <p:cNvPr id="6" name="Content Placeholder 5">
            <a:extLst>
              <a:ext uri="{FF2B5EF4-FFF2-40B4-BE49-F238E27FC236}">
                <a16:creationId xmlns:a16="http://schemas.microsoft.com/office/drawing/2014/main" id="{C91138CB-3EE5-44C4-A7EE-3E99EECDC58D}"/>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648202" y="929097"/>
            <a:ext cx="4038600" cy="3285306"/>
          </a:xfrm>
        </p:spPr>
      </p:pic>
      <p:sp>
        <p:nvSpPr>
          <p:cNvPr id="3" name="Title 2">
            <a:extLst>
              <a:ext uri="{FF2B5EF4-FFF2-40B4-BE49-F238E27FC236}">
                <a16:creationId xmlns:a16="http://schemas.microsoft.com/office/drawing/2014/main" id="{6E4CE2FA-D11C-4B4C-8EE7-80BA77DEF290}"/>
              </a:ext>
            </a:extLst>
          </p:cNvPr>
          <p:cNvSpPr>
            <a:spLocks noGrp="1"/>
          </p:cNvSpPr>
          <p:nvPr>
            <p:ph type="title"/>
          </p:nvPr>
        </p:nvSpPr>
        <p:spPr/>
        <p:txBody>
          <a:bodyPr/>
          <a:lstStyle/>
          <a:p>
            <a:r>
              <a:rPr lang="en-US" dirty="0"/>
              <a:t>S.M.A.R.T - Specific</a:t>
            </a:r>
          </a:p>
        </p:txBody>
      </p:sp>
    </p:spTree>
    <p:extLst>
      <p:ext uri="{BB962C8B-B14F-4D97-AF65-F5344CB8AC3E}">
        <p14:creationId xmlns:p14="http://schemas.microsoft.com/office/powerpoint/2010/main" val="3869454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Effect transition="in" filter="fade">
                                      <p:cBhvr>
                                        <p:cTn id="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93B98EC-C5F9-4669-8FC3-67DEC08BDA61}"/>
              </a:ext>
            </a:extLst>
          </p:cNvPr>
          <p:cNvSpPr>
            <a:spLocks noGrp="1"/>
          </p:cNvSpPr>
          <p:nvPr>
            <p:ph sz="half" idx="1"/>
          </p:nvPr>
        </p:nvSpPr>
        <p:spPr/>
        <p:txBody>
          <a:bodyPr>
            <a:normAutofit fontScale="77500" lnSpcReduction="20000"/>
          </a:bodyPr>
          <a:lstStyle/>
          <a:p>
            <a:r>
              <a:rPr lang="en-US" dirty="0"/>
              <a:t>Measuring the progress of a goal is important to keep clients motivated. </a:t>
            </a:r>
          </a:p>
          <a:p>
            <a:r>
              <a:rPr lang="en-US" dirty="0"/>
              <a:t>Measuring progress also helps partners fulfill R&amp;P requirements.</a:t>
            </a:r>
          </a:p>
          <a:p>
            <a:r>
              <a:rPr lang="en-US" dirty="0"/>
              <a:t>It allows for re-evaluation if a milestone cannot be met.</a:t>
            </a:r>
          </a:p>
          <a:p>
            <a:r>
              <a:rPr lang="en-US" dirty="0"/>
              <a:t>Measurable goal…</a:t>
            </a:r>
          </a:p>
          <a:p>
            <a:pPr lvl="1"/>
            <a:r>
              <a:rPr lang="en-US" dirty="0"/>
              <a:t>“PA will be enrolled in ESL classes at Catholic Charities for the upcoming semester.”</a:t>
            </a:r>
          </a:p>
          <a:p>
            <a:endParaRPr lang="en-US" dirty="0"/>
          </a:p>
        </p:txBody>
      </p:sp>
      <p:sp>
        <p:nvSpPr>
          <p:cNvPr id="6" name="Content Placeholder 5">
            <a:extLst>
              <a:ext uri="{FF2B5EF4-FFF2-40B4-BE49-F238E27FC236}">
                <a16:creationId xmlns:a16="http://schemas.microsoft.com/office/drawing/2014/main" id="{D07C406A-D798-4098-ABE4-3ED82FFDF699}"/>
              </a:ext>
            </a:extLst>
          </p:cNvPr>
          <p:cNvSpPr>
            <a:spLocks noGrp="1"/>
          </p:cNvSpPr>
          <p:nvPr>
            <p:ph sz="half" idx="2"/>
          </p:nvPr>
        </p:nvSpPr>
        <p:spPr/>
        <p:txBody>
          <a:bodyPr>
            <a:normAutofit fontScale="77500" lnSpcReduction="20000"/>
          </a:bodyPr>
          <a:lstStyle/>
          <a:p>
            <a:pPr marL="109728" indent="0">
              <a:buNone/>
            </a:pPr>
            <a:endParaRPr lang="en-US" dirty="0"/>
          </a:p>
        </p:txBody>
      </p:sp>
      <p:sp>
        <p:nvSpPr>
          <p:cNvPr id="3" name="Title 2">
            <a:extLst>
              <a:ext uri="{FF2B5EF4-FFF2-40B4-BE49-F238E27FC236}">
                <a16:creationId xmlns:a16="http://schemas.microsoft.com/office/drawing/2014/main" id="{99D19D93-3561-45A0-B5D3-3D7A7887B2F2}"/>
              </a:ext>
            </a:extLst>
          </p:cNvPr>
          <p:cNvSpPr>
            <a:spLocks noGrp="1"/>
          </p:cNvSpPr>
          <p:nvPr>
            <p:ph type="title"/>
          </p:nvPr>
        </p:nvSpPr>
        <p:spPr/>
        <p:txBody>
          <a:bodyPr/>
          <a:lstStyle/>
          <a:p>
            <a:r>
              <a:rPr lang="en-US" dirty="0"/>
              <a:t>S.M.A.R.T. - Measurable</a:t>
            </a:r>
          </a:p>
        </p:txBody>
      </p:sp>
      <p:pic>
        <p:nvPicPr>
          <p:cNvPr id="5" name="Picture 4">
            <a:extLst>
              <a:ext uri="{FF2B5EF4-FFF2-40B4-BE49-F238E27FC236}">
                <a16:creationId xmlns:a16="http://schemas.microsoft.com/office/drawing/2014/main" id="{E7C6098C-ADD0-4867-87EF-EAEB93D5342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41844" y="1110997"/>
            <a:ext cx="2051312" cy="2969274"/>
          </a:xfrm>
          <a:prstGeom prst="rect">
            <a:avLst/>
          </a:prstGeom>
        </p:spPr>
      </p:pic>
    </p:spTree>
    <p:extLst>
      <p:ext uri="{BB962C8B-B14F-4D97-AF65-F5344CB8AC3E}">
        <p14:creationId xmlns:p14="http://schemas.microsoft.com/office/powerpoint/2010/main" val="103700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Effect transition="in" filter="fade">
                                      <p:cBhvr>
                                        <p:cTn id="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ECE7CCF-79A4-429C-BAD8-001929D3DBD9}"/>
              </a:ext>
            </a:extLst>
          </p:cNvPr>
          <p:cNvSpPr>
            <a:spLocks noGrp="1"/>
          </p:cNvSpPr>
          <p:nvPr>
            <p:ph idx="1"/>
          </p:nvPr>
        </p:nvSpPr>
        <p:spPr/>
        <p:txBody>
          <a:bodyPr>
            <a:normAutofit fontScale="85000" lnSpcReduction="20000"/>
          </a:bodyPr>
          <a:lstStyle/>
          <a:p>
            <a:r>
              <a:rPr lang="en-US" dirty="0"/>
              <a:t>A good goal is achievable and attainable.</a:t>
            </a:r>
          </a:p>
          <a:p>
            <a:r>
              <a:rPr lang="en-US" dirty="0"/>
              <a:t>Impossible goals tend to be abandoned.</a:t>
            </a:r>
          </a:p>
          <a:p>
            <a:r>
              <a:rPr lang="en-US" dirty="0"/>
              <a:t>Just because a goal is not attainable within the R&amp;P period does not mean the client will never achieve it, but those first steps are needed.</a:t>
            </a:r>
          </a:p>
          <a:p>
            <a:r>
              <a:rPr lang="en-US" dirty="0"/>
              <a:t>Example of a non-attainable goal:</a:t>
            </a:r>
          </a:p>
          <a:p>
            <a:pPr lvl="1"/>
            <a:r>
              <a:rPr lang="en-US" dirty="0"/>
              <a:t>“PA wants to be fluent in English by the end of the R&amp;P period.”</a:t>
            </a:r>
          </a:p>
          <a:p>
            <a:r>
              <a:rPr lang="en-US" dirty="0"/>
              <a:t>Attainable goal…</a:t>
            </a:r>
          </a:p>
          <a:p>
            <a:pPr lvl="1"/>
            <a:r>
              <a:rPr lang="en-US" dirty="0"/>
              <a:t>“PA will be enrolled in beginner ESL classes at Catholic Charities for the upcoming semester.”</a:t>
            </a:r>
          </a:p>
          <a:p>
            <a:pPr lvl="1"/>
            <a:endParaRPr lang="en-US" dirty="0"/>
          </a:p>
        </p:txBody>
      </p:sp>
      <p:sp>
        <p:nvSpPr>
          <p:cNvPr id="3" name="Title 2">
            <a:extLst>
              <a:ext uri="{FF2B5EF4-FFF2-40B4-BE49-F238E27FC236}">
                <a16:creationId xmlns:a16="http://schemas.microsoft.com/office/drawing/2014/main" id="{D775E96C-680C-4FAC-BC00-E22261EBA03B}"/>
              </a:ext>
            </a:extLst>
          </p:cNvPr>
          <p:cNvSpPr>
            <a:spLocks noGrp="1"/>
          </p:cNvSpPr>
          <p:nvPr>
            <p:ph type="title"/>
          </p:nvPr>
        </p:nvSpPr>
        <p:spPr/>
        <p:txBody>
          <a:bodyPr/>
          <a:lstStyle/>
          <a:p>
            <a:r>
              <a:rPr lang="en-US" dirty="0"/>
              <a:t>S.M.A.R.T. - Attainable</a:t>
            </a:r>
          </a:p>
        </p:txBody>
      </p:sp>
      <p:pic>
        <p:nvPicPr>
          <p:cNvPr id="5" name="Picture 4">
            <a:extLst>
              <a:ext uri="{FF2B5EF4-FFF2-40B4-BE49-F238E27FC236}">
                <a16:creationId xmlns:a16="http://schemas.microsoft.com/office/drawing/2014/main" id="{5230AEF5-B328-45CB-BCC5-626252AE7F8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26140" y="575256"/>
            <a:ext cx="1518797" cy="975946"/>
          </a:xfrm>
          <a:prstGeom prst="rect">
            <a:avLst/>
          </a:prstGeom>
        </p:spPr>
      </p:pic>
    </p:spTree>
    <p:extLst>
      <p:ext uri="{BB962C8B-B14F-4D97-AF65-F5344CB8AC3E}">
        <p14:creationId xmlns:p14="http://schemas.microsoft.com/office/powerpoint/2010/main" val="1497167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Effect transition="in" filter="fade">
                                      <p:cBhvr>
                                        <p:cTn id="7" dur="500"/>
                                        <p:tgtEl>
                                          <p:spTgt spid="2">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6" end="6"/>
                                            </p:txEl>
                                          </p:spTgt>
                                        </p:tgtEl>
                                        <p:attrNameLst>
                                          <p:attrName>style.visibility</p:attrName>
                                        </p:attrNameLst>
                                      </p:cBhvr>
                                      <p:to>
                                        <p:strVal val="visible"/>
                                      </p:to>
                                    </p:set>
                                    <p:animEffect transition="in" filter="fade">
                                      <p:cBhvr>
                                        <p:cTn id="1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62C50C9-D044-4E07-8590-AF8339055543}"/>
              </a:ext>
            </a:extLst>
          </p:cNvPr>
          <p:cNvSpPr>
            <a:spLocks noGrp="1"/>
          </p:cNvSpPr>
          <p:nvPr>
            <p:ph idx="1"/>
          </p:nvPr>
        </p:nvSpPr>
        <p:spPr/>
        <p:txBody>
          <a:bodyPr>
            <a:normAutofit fontScale="92500"/>
          </a:bodyPr>
          <a:lstStyle/>
          <a:p>
            <a:r>
              <a:rPr lang="en-US" dirty="0"/>
              <a:t>Some client goals may not be relevant to helping clients achieve self-sufficiency by the end of the R&amp;P period.</a:t>
            </a:r>
          </a:p>
          <a:p>
            <a:r>
              <a:rPr lang="en-US" dirty="0"/>
              <a:t>Important to have this goal align to other goals for the client’s life and case management.</a:t>
            </a:r>
          </a:p>
          <a:p>
            <a:r>
              <a:rPr lang="en-US" dirty="0"/>
              <a:t>Relevant goal…</a:t>
            </a:r>
          </a:p>
          <a:p>
            <a:pPr lvl="1"/>
            <a:r>
              <a:rPr lang="en-US" dirty="0"/>
              <a:t>“PA will be enrolled in beginner ESL classes at Catholic Charities for the upcoming semester so she can navigate around her new community.”</a:t>
            </a:r>
          </a:p>
          <a:p>
            <a:endParaRPr lang="en-US" dirty="0"/>
          </a:p>
          <a:p>
            <a:endParaRPr lang="en-US" dirty="0"/>
          </a:p>
        </p:txBody>
      </p:sp>
      <p:sp>
        <p:nvSpPr>
          <p:cNvPr id="3" name="Title 2">
            <a:extLst>
              <a:ext uri="{FF2B5EF4-FFF2-40B4-BE49-F238E27FC236}">
                <a16:creationId xmlns:a16="http://schemas.microsoft.com/office/drawing/2014/main" id="{4BE34B9B-2FD5-487E-86DE-CA15110C214A}"/>
              </a:ext>
            </a:extLst>
          </p:cNvPr>
          <p:cNvSpPr>
            <a:spLocks noGrp="1"/>
          </p:cNvSpPr>
          <p:nvPr>
            <p:ph type="title"/>
          </p:nvPr>
        </p:nvSpPr>
        <p:spPr/>
        <p:txBody>
          <a:bodyPr/>
          <a:lstStyle/>
          <a:p>
            <a:r>
              <a:rPr lang="en-US" dirty="0"/>
              <a:t>S.M.A.R.T - Relevant</a:t>
            </a:r>
          </a:p>
        </p:txBody>
      </p:sp>
      <p:pic>
        <p:nvPicPr>
          <p:cNvPr id="9" name="Picture 8">
            <a:extLst>
              <a:ext uri="{FF2B5EF4-FFF2-40B4-BE49-F238E27FC236}">
                <a16:creationId xmlns:a16="http://schemas.microsoft.com/office/drawing/2014/main" id="{76F1FB6F-E089-4A55-B62E-6320E04FD32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86700" y="9381"/>
            <a:ext cx="1257300" cy="1257300"/>
          </a:xfrm>
          <a:prstGeom prst="rect">
            <a:avLst/>
          </a:prstGeom>
        </p:spPr>
      </p:pic>
    </p:spTree>
    <p:extLst>
      <p:ext uri="{BB962C8B-B14F-4D97-AF65-F5344CB8AC3E}">
        <p14:creationId xmlns:p14="http://schemas.microsoft.com/office/powerpoint/2010/main" val="211944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6954B0F-30CD-492D-89C4-B5B4175DFF58}"/>
              </a:ext>
            </a:extLst>
          </p:cNvPr>
          <p:cNvSpPr>
            <a:spLocks noGrp="1"/>
          </p:cNvSpPr>
          <p:nvPr>
            <p:ph idx="1"/>
          </p:nvPr>
        </p:nvSpPr>
        <p:spPr/>
        <p:txBody>
          <a:bodyPr>
            <a:normAutofit/>
          </a:bodyPr>
          <a:lstStyle/>
          <a:p>
            <a:r>
              <a:rPr lang="en-US" dirty="0"/>
              <a:t>Effective goals have timelines attached.</a:t>
            </a:r>
          </a:p>
          <a:p>
            <a:r>
              <a:rPr lang="en-US" dirty="0"/>
              <a:t>This helps to keep clients focused on the goal, motivated to complete, and progress to the next challenge.</a:t>
            </a:r>
          </a:p>
          <a:p>
            <a:r>
              <a:rPr lang="en-US" dirty="0"/>
              <a:t>Timebound goal:</a:t>
            </a:r>
          </a:p>
          <a:p>
            <a:pPr lvl="1"/>
            <a:r>
              <a:rPr lang="en-US" sz="2000" dirty="0"/>
              <a:t>“PA will be enrolled next week in beginner ESL classes at Catholic Charities for the upcoming semester so she can navigate around her new community by the end of the R&amp;P period.”</a:t>
            </a:r>
          </a:p>
          <a:p>
            <a:pPr marL="393192" lvl="1" indent="0">
              <a:buNone/>
            </a:pPr>
            <a:endParaRPr lang="en-US" dirty="0"/>
          </a:p>
        </p:txBody>
      </p:sp>
      <p:sp>
        <p:nvSpPr>
          <p:cNvPr id="3" name="Title 2">
            <a:extLst>
              <a:ext uri="{FF2B5EF4-FFF2-40B4-BE49-F238E27FC236}">
                <a16:creationId xmlns:a16="http://schemas.microsoft.com/office/drawing/2014/main" id="{4D021CAE-D67E-4EAF-AE50-12A8BE7AB937}"/>
              </a:ext>
            </a:extLst>
          </p:cNvPr>
          <p:cNvSpPr>
            <a:spLocks noGrp="1"/>
          </p:cNvSpPr>
          <p:nvPr>
            <p:ph type="title"/>
          </p:nvPr>
        </p:nvSpPr>
        <p:spPr/>
        <p:txBody>
          <a:bodyPr/>
          <a:lstStyle/>
          <a:p>
            <a:r>
              <a:rPr lang="en-US" dirty="0"/>
              <a:t>S.M.A.R.T. - Timebound</a:t>
            </a:r>
          </a:p>
        </p:txBody>
      </p:sp>
      <p:pic>
        <p:nvPicPr>
          <p:cNvPr id="5" name="Picture 4">
            <a:extLst>
              <a:ext uri="{FF2B5EF4-FFF2-40B4-BE49-F238E27FC236}">
                <a16:creationId xmlns:a16="http://schemas.microsoft.com/office/drawing/2014/main" id="{EC6EDB6E-0BAD-4BD4-AC68-1FDA5F41835A}"/>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350461" y="249300"/>
            <a:ext cx="1336339" cy="1336339"/>
          </a:xfrm>
          <a:prstGeom prst="rect">
            <a:avLst/>
          </a:prstGeom>
        </p:spPr>
      </p:pic>
    </p:spTree>
    <p:extLst>
      <p:ext uri="{BB962C8B-B14F-4D97-AF65-F5344CB8AC3E}">
        <p14:creationId xmlns:p14="http://schemas.microsoft.com/office/powerpoint/2010/main" val="8222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60109E5-54B3-440B-B745-820C3B3C509D}"/>
              </a:ext>
            </a:extLst>
          </p:cNvPr>
          <p:cNvSpPr>
            <a:spLocks noGrp="1"/>
          </p:cNvSpPr>
          <p:nvPr>
            <p:ph idx="1"/>
          </p:nvPr>
        </p:nvSpPr>
        <p:spPr/>
        <p:txBody>
          <a:bodyPr>
            <a:normAutofit lnSpcReduction="10000"/>
          </a:bodyPr>
          <a:lstStyle/>
          <a:p>
            <a:r>
              <a:rPr lang="en-US" dirty="0"/>
              <a:t>Client will reach elementary proficiency in English in one semester of ESL classes and obtain a score of 80% or higher on the final exam.  </a:t>
            </a:r>
          </a:p>
          <a:p>
            <a:r>
              <a:rPr lang="en-US" dirty="0"/>
              <a:t>Before the end of the R&amp;P period, client will submit a family reunification application for his brother in order to reunite in the future. </a:t>
            </a:r>
          </a:p>
          <a:p>
            <a:r>
              <a:rPr lang="en-US" dirty="0"/>
              <a:t>Client will be able to ride the bus to get to all of daughter’s medical appointments next month. </a:t>
            </a:r>
          </a:p>
          <a:p>
            <a:pPr marL="109728" indent="0">
              <a:buNone/>
            </a:pPr>
            <a:endParaRPr lang="en-US" dirty="0"/>
          </a:p>
        </p:txBody>
      </p:sp>
      <p:sp>
        <p:nvSpPr>
          <p:cNvPr id="3" name="Title 2">
            <a:extLst>
              <a:ext uri="{FF2B5EF4-FFF2-40B4-BE49-F238E27FC236}">
                <a16:creationId xmlns:a16="http://schemas.microsoft.com/office/drawing/2014/main" id="{2720A486-936D-495D-9B79-AEA2948E2B74}"/>
              </a:ext>
            </a:extLst>
          </p:cNvPr>
          <p:cNvSpPr>
            <a:spLocks noGrp="1"/>
          </p:cNvSpPr>
          <p:nvPr>
            <p:ph type="title"/>
          </p:nvPr>
        </p:nvSpPr>
        <p:spPr/>
        <p:txBody>
          <a:bodyPr/>
          <a:lstStyle/>
          <a:p>
            <a:r>
              <a:rPr lang="en-US" dirty="0"/>
              <a:t>Sample S.M.A.R.T. Goals:</a:t>
            </a:r>
          </a:p>
        </p:txBody>
      </p:sp>
    </p:spTree>
    <p:extLst>
      <p:ext uri="{BB962C8B-B14F-4D97-AF65-F5344CB8AC3E}">
        <p14:creationId xmlns:p14="http://schemas.microsoft.com/office/powerpoint/2010/main" val="2450087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35EE8EB-9762-4970-86D3-2A24F006F4A7}"/>
              </a:ext>
            </a:extLst>
          </p:cNvPr>
          <p:cNvSpPr>
            <a:spLocks noGrp="1"/>
          </p:cNvSpPr>
          <p:nvPr>
            <p:ph idx="1"/>
          </p:nvPr>
        </p:nvSpPr>
        <p:spPr/>
        <p:txBody>
          <a:bodyPr>
            <a:normAutofit fontScale="92500" lnSpcReduction="10000"/>
          </a:bodyPr>
          <a:lstStyle/>
          <a:p>
            <a:r>
              <a:rPr lang="en-US" dirty="0"/>
              <a:t>Actions can be steps the case manager, client or U.S. Tie will take to work towards completing the goal:</a:t>
            </a:r>
          </a:p>
          <a:p>
            <a:pPr lvl="1"/>
            <a:r>
              <a:rPr lang="it-IT" dirty="0"/>
              <a:t>Case manager enrolling client in ESL classes.</a:t>
            </a:r>
          </a:p>
          <a:p>
            <a:pPr lvl="1"/>
            <a:r>
              <a:rPr lang="it-IT" dirty="0"/>
              <a:t>Client attending all his ESL classes.</a:t>
            </a:r>
          </a:p>
          <a:p>
            <a:pPr lvl="1"/>
            <a:r>
              <a:rPr lang="it-IT" dirty="0"/>
              <a:t>Case manager educating client on AOR eligiblity and filing AOR.</a:t>
            </a:r>
          </a:p>
          <a:p>
            <a:pPr lvl="1"/>
            <a:r>
              <a:rPr lang="it-IT" dirty="0"/>
              <a:t>U.S. Tie helping client get all required information and documentation for the AOR.</a:t>
            </a:r>
          </a:p>
          <a:p>
            <a:pPr lvl="1"/>
            <a:r>
              <a:rPr lang="it-IT" dirty="0"/>
              <a:t>Volunteer conducting bus orientation with client.</a:t>
            </a:r>
          </a:p>
          <a:p>
            <a:pPr lvl="1"/>
            <a:r>
              <a:rPr lang="it-IT" dirty="0"/>
              <a:t>Client keeping track of upcoming medical appointments.</a:t>
            </a:r>
          </a:p>
          <a:p>
            <a:pPr lvl="1"/>
            <a:r>
              <a:rPr lang="it-IT" dirty="0"/>
              <a:t>Client taking bus to upcoming appointments.</a:t>
            </a:r>
          </a:p>
          <a:p>
            <a:pPr lvl="1"/>
            <a:endParaRPr lang="en-US" dirty="0"/>
          </a:p>
        </p:txBody>
      </p:sp>
      <p:sp>
        <p:nvSpPr>
          <p:cNvPr id="3" name="Title 2">
            <a:extLst>
              <a:ext uri="{FF2B5EF4-FFF2-40B4-BE49-F238E27FC236}">
                <a16:creationId xmlns:a16="http://schemas.microsoft.com/office/drawing/2014/main" id="{E86820B2-1C2C-4385-BA16-4876CB22E011}"/>
              </a:ext>
            </a:extLst>
          </p:cNvPr>
          <p:cNvSpPr>
            <a:spLocks noGrp="1"/>
          </p:cNvSpPr>
          <p:nvPr>
            <p:ph type="title"/>
          </p:nvPr>
        </p:nvSpPr>
        <p:spPr/>
        <p:txBody>
          <a:bodyPr>
            <a:normAutofit fontScale="90000"/>
          </a:bodyPr>
          <a:lstStyle/>
          <a:p>
            <a:r>
              <a:rPr lang="en-US" dirty="0"/>
              <a:t>Actions to achieve S.M.A.R.T. Goals	</a:t>
            </a:r>
          </a:p>
        </p:txBody>
      </p:sp>
    </p:spTree>
    <p:extLst>
      <p:ext uri="{BB962C8B-B14F-4D97-AF65-F5344CB8AC3E}">
        <p14:creationId xmlns:p14="http://schemas.microsoft.com/office/powerpoint/2010/main" val="26464122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248A01D-E096-49C4-AA8F-C6BBE8A8E17E}"/>
              </a:ext>
            </a:extLst>
          </p:cNvPr>
          <p:cNvSpPr>
            <a:spLocks noGrp="1"/>
          </p:cNvSpPr>
          <p:nvPr>
            <p:ph idx="1"/>
          </p:nvPr>
        </p:nvSpPr>
        <p:spPr/>
        <p:txBody>
          <a:bodyPr>
            <a:normAutofit/>
          </a:bodyPr>
          <a:lstStyle/>
          <a:p>
            <a:r>
              <a:rPr lang="en-US" dirty="0"/>
              <a:t>At the end of this 60-minute webinar, you will be able to:</a:t>
            </a:r>
          </a:p>
          <a:p>
            <a:pPr lvl="1"/>
            <a:r>
              <a:rPr lang="en-US" sz="2400" dirty="0"/>
              <a:t>Complete the new Service Plan;</a:t>
            </a:r>
          </a:p>
          <a:p>
            <a:pPr lvl="1"/>
            <a:r>
              <a:rPr lang="en-US" sz="2400" dirty="0"/>
              <a:t>Approach service planning from a client-centered, strengths-based perspective;</a:t>
            </a:r>
          </a:p>
          <a:p>
            <a:pPr lvl="1"/>
            <a:r>
              <a:rPr lang="en-US" sz="2400" dirty="0"/>
              <a:t>Identify what S.M.A.R.T. goals are.</a:t>
            </a:r>
          </a:p>
          <a:p>
            <a:endParaRPr lang="en-US" dirty="0"/>
          </a:p>
        </p:txBody>
      </p:sp>
      <p:sp>
        <p:nvSpPr>
          <p:cNvPr id="3" name="Title 2">
            <a:extLst>
              <a:ext uri="{FF2B5EF4-FFF2-40B4-BE49-F238E27FC236}">
                <a16:creationId xmlns:a16="http://schemas.microsoft.com/office/drawing/2014/main" id="{66D7B914-8382-42FA-92F2-EBA481890058}"/>
              </a:ext>
            </a:extLst>
          </p:cNvPr>
          <p:cNvSpPr>
            <a:spLocks noGrp="1"/>
          </p:cNvSpPr>
          <p:nvPr>
            <p:ph type="title"/>
          </p:nvPr>
        </p:nvSpPr>
        <p:spPr/>
        <p:txBody>
          <a:bodyPr>
            <a:noAutofit/>
          </a:bodyPr>
          <a:lstStyle/>
          <a:p>
            <a:r>
              <a:rPr lang="en-US" sz="3200" i="1" dirty="0">
                <a:effectLst/>
              </a:rPr>
              <a:t>Successful Service Plan Development &amp; Implementation</a:t>
            </a:r>
            <a:endParaRPr lang="en-US" sz="3200" dirty="0"/>
          </a:p>
        </p:txBody>
      </p:sp>
    </p:spTree>
    <p:extLst>
      <p:ext uri="{BB962C8B-B14F-4D97-AF65-F5344CB8AC3E}">
        <p14:creationId xmlns:p14="http://schemas.microsoft.com/office/powerpoint/2010/main" val="949566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2D70AEA-C5B4-409F-AF5E-4D63DF9E7E65}"/>
              </a:ext>
            </a:extLst>
          </p:cNvPr>
          <p:cNvSpPr>
            <a:spLocks noGrp="1"/>
          </p:cNvSpPr>
          <p:nvPr>
            <p:ph sz="half" idx="1"/>
          </p:nvPr>
        </p:nvSpPr>
        <p:spPr/>
        <p:txBody>
          <a:bodyPr>
            <a:normAutofit fontScale="77500" lnSpcReduction="20000"/>
          </a:bodyPr>
          <a:lstStyle/>
          <a:p>
            <a:r>
              <a:rPr lang="en-US" dirty="0"/>
              <a:t>If a goal is incomplete, provide referral.</a:t>
            </a:r>
          </a:p>
          <a:p>
            <a:pPr lvl="1"/>
            <a:r>
              <a:rPr lang="en-US" dirty="0"/>
              <a:t>Ex: Guardianship for minor may be incomplete by Day 90 – provide referral to low-cost legal services.</a:t>
            </a:r>
          </a:p>
          <a:p>
            <a:r>
              <a:rPr lang="en-US" dirty="0"/>
              <a:t>If a goal is incomplete by Day 90 and no referral is available, it may signify it was not a S.M.A.R.T. goal. </a:t>
            </a:r>
          </a:p>
          <a:p>
            <a:pPr lvl="1"/>
            <a:r>
              <a:rPr lang="en-US" dirty="0"/>
              <a:t>Ex: Client unable to achieve full ESL fluency by Day 90</a:t>
            </a:r>
          </a:p>
        </p:txBody>
      </p:sp>
      <p:pic>
        <p:nvPicPr>
          <p:cNvPr id="6" name="Content Placeholder 5">
            <a:extLst>
              <a:ext uri="{FF2B5EF4-FFF2-40B4-BE49-F238E27FC236}">
                <a16:creationId xmlns:a16="http://schemas.microsoft.com/office/drawing/2014/main" id="{1578A69F-CAA2-4133-AA09-3CA87D5F5D24}"/>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648202" y="1088107"/>
            <a:ext cx="4038600" cy="3028950"/>
          </a:xfrm>
        </p:spPr>
      </p:pic>
      <p:sp>
        <p:nvSpPr>
          <p:cNvPr id="3" name="Title 2">
            <a:extLst>
              <a:ext uri="{FF2B5EF4-FFF2-40B4-BE49-F238E27FC236}">
                <a16:creationId xmlns:a16="http://schemas.microsoft.com/office/drawing/2014/main" id="{A91FF957-F922-481E-B46F-A3ED47EE3DE2}"/>
              </a:ext>
            </a:extLst>
          </p:cNvPr>
          <p:cNvSpPr>
            <a:spLocks noGrp="1"/>
          </p:cNvSpPr>
          <p:nvPr>
            <p:ph type="title"/>
          </p:nvPr>
        </p:nvSpPr>
        <p:spPr/>
        <p:txBody>
          <a:bodyPr/>
          <a:lstStyle/>
          <a:p>
            <a:r>
              <a:rPr lang="en-US" dirty="0"/>
              <a:t>90</a:t>
            </a:r>
            <a:r>
              <a:rPr lang="en-US" baseline="30000" dirty="0"/>
              <a:t>th</a:t>
            </a:r>
            <a:r>
              <a:rPr lang="en-US" dirty="0"/>
              <a:t> Day Follow Up	</a:t>
            </a:r>
          </a:p>
        </p:txBody>
      </p:sp>
    </p:spTree>
    <p:extLst>
      <p:ext uri="{BB962C8B-B14F-4D97-AF65-F5344CB8AC3E}">
        <p14:creationId xmlns:p14="http://schemas.microsoft.com/office/powerpoint/2010/main" val="42450334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FBDE1435-8878-4C04-A1E2-C3F691DBED43}"/>
              </a:ext>
            </a:extLst>
          </p:cNvPr>
          <p:cNvSpPr>
            <a:spLocks noGrp="1"/>
          </p:cNvSpPr>
          <p:nvPr>
            <p:ph idx="1"/>
          </p:nvPr>
        </p:nvSpPr>
        <p:spPr/>
        <p:txBody>
          <a:bodyPr>
            <a:normAutofit fontScale="92500" lnSpcReduction="10000"/>
          </a:bodyPr>
          <a:lstStyle/>
          <a:p>
            <a:r>
              <a:rPr lang="en-US" dirty="0"/>
              <a:t>The purpose of the Resettlement Service Plan is to work with the refugee to identify any existing barriers to self-sufficiency, to develop goals to assist refugees overcome these barriers, and to ensure that that services provided are appropriate to the refugee and administered in a planned, effective and timely manner. </a:t>
            </a:r>
          </a:p>
          <a:p>
            <a:r>
              <a:rPr lang="en-US" dirty="0"/>
              <a:t>By applying client centered, strengths based approaches, we can identify client strengths that inform goal creation and completion.</a:t>
            </a:r>
          </a:p>
          <a:p>
            <a:endParaRPr lang="en-US" dirty="0"/>
          </a:p>
        </p:txBody>
      </p:sp>
      <p:sp>
        <p:nvSpPr>
          <p:cNvPr id="5" name="Title 4">
            <a:extLst>
              <a:ext uri="{FF2B5EF4-FFF2-40B4-BE49-F238E27FC236}">
                <a16:creationId xmlns:a16="http://schemas.microsoft.com/office/drawing/2014/main" id="{8B4F0979-689E-4397-BC78-E9080D320B63}"/>
              </a:ext>
            </a:extLst>
          </p:cNvPr>
          <p:cNvSpPr>
            <a:spLocks noGrp="1"/>
          </p:cNvSpPr>
          <p:nvPr>
            <p:ph type="title"/>
          </p:nvPr>
        </p:nvSpPr>
        <p:spPr/>
        <p:txBody>
          <a:bodyPr/>
          <a:lstStyle/>
          <a:p>
            <a:r>
              <a:rPr lang="en-US" dirty="0"/>
              <a:t>Wrap-Up…</a:t>
            </a:r>
          </a:p>
        </p:txBody>
      </p:sp>
    </p:spTree>
    <p:extLst>
      <p:ext uri="{BB962C8B-B14F-4D97-AF65-F5344CB8AC3E}">
        <p14:creationId xmlns:p14="http://schemas.microsoft.com/office/powerpoint/2010/main" val="7475408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12A70A7-5C04-4945-8904-94738A6130B0}"/>
              </a:ext>
            </a:extLst>
          </p:cNvPr>
          <p:cNvSpPr>
            <a:spLocks noGrp="1"/>
          </p:cNvSpPr>
          <p:nvPr>
            <p:ph idx="1"/>
          </p:nvPr>
        </p:nvSpPr>
        <p:spPr/>
        <p:txBody>
          <a:bodyPr>
            <a:normAutofit lnSpcReduction="10000"/>
          </a:bodyPr>
          <a:lstStyle/>
          <a:p>
            <a:r>
              <a:rPr lang="en-US" sz="2600" dirty="0"/>
              <a:t>How do you approach the service planning process with your clients? What, if anything, will you do differently?</a:t>
            </a:r>
          </a:p>
          <a:p>
            <a:r>
              <a:rPr lang="en-US" sz="2600" dirty="0"/>
              <a:t>How do you consider your client’s perspective when completing a service plan?</a:t>
            </a:r>
          </a:p>
          <a:p>
            <a:r>
              <a:rPr lang="en-US" sz="2600" dirty="0"/>
              <a:t>How do you draw strengths from a family with multiple barriers? </a:t>
            </a:r>
          </a:p>
          <a:p>
            <a:r>
              <a:rPr lang="en-US" sz="2600" dirty="0"/>
              <a:t>How can you apply a client centered strengths based approach to other areas of your service provision? </a:t>
            </a:r>
          </a:p>
          <a:p>
            <a:pPr marL="109728" indent="0">
              <a:buNone/>
            </a:pPr>
            <a:endParaRPr lang="en-US" dirty="0"/>
          </a:p>
        </p:txBody>
      </p:sp>
      <p:sp>
        <p:nvSpPr>
          <p:cNvPr id="3" name="Title 2">
            <a:extLst>
              <a:ext uri="{FF2B5EF4-FFF2-40B4-BE49-F238E27FC236}">
                <a16:creationId xmlns:a16="http://schemas.microsoft.com/office/drawing/2014/main" id="{9229D2BF-F396-4737-A064-D460E38E0507}"/>
              </a:ext>
            </a:extLst>
          </p:cNvPr>
          <p:cNvSpPr>
            <a:spLocks noGrp="1"/>
          </p:cNvSpPr>
          <p:nvPr>
            <p:ph type="title"/>
          </p:nvPr>
        </p:nvSpPr>
        <p:spPr/>
        <p:txBody>
          <a:bodyPr/>
          <a:lstStyle/>
          <a:p>
            <a:r>
              <a:rPr lang="en-US" dirty="0"/>
              <a:t>Application Questions…</a:t>
            </a:r>
          </a:p>
        </p:txBody>
      </p:sp>
    </p:spTree>
    <p:extLst>
      <p:ext uri="{BB962C8B-B14F-4D97-AF65-F5344CB8AC3E}">
        <p14:creationId xmlns:p14="http://schemas.microsoft.com/office/powerpoint/2010/main" val="17441654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FA06D8E-D06A-4F86-893F-42EEE26DD222}"/>
              </a:ext>
            </a:extLst>
          </p:cNvPr>
          <p:cNvSpPr>
            <a:spLocks noGrp="1"/>
          </p:cNvSpPr>
          <p:nvPr>
            <p:ph type="title"/>
          </p:nvPr>
        </p:nvSpPr>
        <p:spPr/>
        <p:txBody>
          <a:bodyPr/>
          <a:lstStyle/>
          <a:p>
            <a:r>
              <a:rPr lang="en-US" dirty="0"/>
              <a:t>REMINDER! </a:t>
            </a:r>
          </a:p>
        </p:txBody>
      </p:sp>
      <p:sp>
        <p:nvSpPr>
          <p:cNvPr id="6" name="Text Placeholder 5">
            <a:extLst>
              <a:ext uri="{FF2B5EF4-FFF2-40B4-BE49-F238E27FC236}">
                <a16:creationId xmlns:a16="http://schemas.microsoft.com/office/drawing/2014/main" id="{783A4C28-0362-4994-9B8A-13ECDEDCA0F9}"/>
              </a:ext>
            </a:extLst>
          </p:cNvPr>
          <p:cNvSpPr>
            <a:spLocks noGrp="1"/>
          </p:cNvSpPr>
          <p:nvPr>
            <p:ph type="body" idx="1"/>
          </p:nvPr>
        </p:nvSpPr>
        <p:spPr>
          <a:xfrm>
            <a:off x="3922712" y="2198783"/>
            <a:ext cx="4887179" cy="1371599"/>
          </a:xfrm>
        </p:spPr>
        <p:txBody>
          <a:bodyPr>
            <a:normAutofit/>
          </a:bodyPr>
          <a:lstStyle/>
          <a:p>
            <a:r>
              <a:rPr lang="en-US" dirty="0"/>
              <a:t>Remote Placement only network call to discuss the Executive Order: </a:t>
            </a:r>
          </a:p>
          <a:p>
            <a:r>
              <a:rPr lang="en-US" dirty="0"/>
              <a:t>11/18 at 2 PM EST</a:t>
            </a:r>
          </a:p>
          <a:p>
            <a:endParaRPr lang="en-US" dirty="0"/>
          </a:p>
        </p:txBody>
      </p:sp>
    </p:spTree>
    <p:extLst>
      <p:ext uri="{BB962C8B-B14F-4D97-AF65-F5344CB8AC3E}">
        <p14:creationId xmlns:p14="http://schemas.microsoft.com/office/powerpoint/2010/main" val="36599276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3203216-1D20-475E-B47B-ACE15B2FC25B}"/>
              </a:ext>
            </a:extLst>
          </p:cNvPr>
          <p:cNvSpPr>
            <a:spLocks noGrp="1"/>
          </p:cNvSpPr>
          <p:nvPr>
            <p:ph type="title"/>
          </p:nvPr>
        </p:nvSpPr>
        <p:spPr>
          <a:xfrm>
            <a:off x="457200" y="2329961"/>
            <a:ext cx="8229600" cy="857250"/>
          </a:xfrm>
        </p:spPr>
        <p:txBody>
          <a:bodyPr>
            <a:normAutofit fontScale="90000"/>
          </a:bodyPr>
          <a:lstStyle/>
          <a:p>
            <a:pPr algn="ctr"/>
            <a:r>
              <a:rPr lang="en-US" dirty="0"/>
              <a:t>Questions?</a:t>
            </a:r>
            <a:br>
              <a:rPr lang="en-US" dirty="0"/>
            </a:br>
            <a:br>
              <a:rPr lang="en-US" sz="2200" dirty="0"/>
            </a:br>
            <a:r>
              <a:rPr lang="en-US" sz="2200" dirty="0">
                <a:hlinkClick r:id="rId3"/>
              </a:rPr>
              <a:t>ecione@usccb.org</a:t>
            </a:r>
            <a:br>
              <a:rPr lang="en-US" sz="2200" dirty="0"/>
            </a:br>
            <a:r>
              <a:rPr lang="en-US" sz="2200" dirty="0"/>
              <a:t>202-541-3461</a:t>
            </a:r>
            <a:endParaRPr lang="en-US" dirty="0"/>
          </a:p>
        </p:txBody>
      </p:sp>
    </p:spTree>
    <p:extLst>
      <p:ext uri="{BB962C8B-B14F-4D97-AF65-F5344CB8AC3E}">
        <p14:creationId xmlns:p14="http://schemas.microsoft.com/office/powerpoint/2010/main" val="22094150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DBCE189-4352-4493-8A7D-FB0E6D533440}"/>
              </a:ext>
            </a:extLst>
          </p:cNvPr>
          <p:cNvSpPr>
            <a:spLocks noGrp="1"/>
          </p:cNvSpPr>
          <p:nvPr>
            <p:ph idx="1"/>
          </p:nvPr>
        </p:nvSpPr>
        <p:spPr/>
        <p:txBody>
          <a:bodyPr>
            <a:normAutofit/>
          </a:bodyPr>
          <a:lstStyle/>
          <a:p>
            <a:r>
              <a:rPr lang="en-US" dirty="0"/>
              <a:t>The service plan should aid in capturing background information on all case members in order to plan services. </a:t>
            </a:r>
          </a:p>
          <a:p>
            <a:r>
              <a:rPr lang="en-US" dirty="0"/>
              <a:t>Service planning is an interactive exercise to identify strengths, goals, barriers to self-sufficiency and targeted goals to overcome those presenting issues.</a:t>
            </a:r>
          </a:p>
        </p:txBody>
      </p:sp>
      <p:sp>
        <p:nvSpPr>
          <p:cNvPr id="3" name="Title 2">
            <a:extLst>
              <a:ext uri="{FF2B5EF4-FFF2-40B4-BE49-F238E27FC236}">
                <a16:creationId xmlns:a16="http://schemas.microsoft.com/office/drawing/2014/main" id="{D1296756-ED38-45AA-B387-377564812543}"/>
              </a:ext>
            </a:extLst>
          </p:cNvPr>
          <p:cNvSpPr>
            <a:spLocks noGrp="1"/>
          </p:cNvSpPr>
          <p:nvPr>
            <p:ph type="title"/>
          </p:nvPr>
        </p:nvSpPr>
        <p:spPr/>
        <p:txBody>
          <a:bodyPr/>
          <a:lstStyle/>
          <a:p>
            <a:r>
              <a:rPr lang="en-US" dirty="0"/>
              <a:t>Service Plan 101</a:t>
            </a:r>
          </a:p>
        </p:txBody>
      </p:sp>
    </p:spTree>
    <p:extLst>
      <p:ext uri="{BB962C8B-B14F-4D97-AF65-F5344CB8AC3E}">
        <p14:creationId xmlns:p14="http://schemas.microsoft.com/office/powerpoint/2010/main" val="2311593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9D8DD60-212C-4E76-A474-39E85016F53E}"/>
              </a:ext>
            </a:extLst>
          </p:cNvPr>
          <p:cNvSpPr>
            <a:spLocks noGrp="1"/>
          </p:cNvSpPr>
          <p:nvPr>
            <p:ph sz="half" idx="1"/>
          </p:nvPr>
        </p:nvSpPr>
        <p:spPr/>
        <p:txBody>
          <a:bodyPr>
            <a:normAutofit fontScale="77500" lnSpcReduction="20000"/>
          </a:bodyPr>
          <a:lstStyle/>
          <a:p>
            <a:r>
              <a:rPr lang="en-US" i="1" dirty="0"/>
              <a:t>Reminder: </a:t>
            </a:r>
            <a:r>
              <a:rPr lang="en-US" dirty="0"/>
              <a:t>All RP partners are required to utilize the most recent versions of the forms on MRSConnect effective October 1, 2019.</a:t>
            </a:r>
          </a:p>
          <a:p>
            <a:r>
              <a:rPr lang="en-US" dirty="0"/>
              <a:t>Case files desk monitored for arrivals following October 1, 2019 will be monitored for utilization of the new form.</a:t>
            </a:r>
          </a:p>
          <a:p>
            <a:r>
              <a:rPr lang="en-US" dirty="0"/>
              <a:t>RF-7 and Guidance on MRSConnect.</a:t>
            </a:r>
          </a:p>
          <a:p>
            <a:endParaRPr lang="en-US" dirty="0"/>
          </a:p>
          <a:p>
            <a:pPr marL="109728" indent="0">
              <a:buNone/>
            </a:pPr>
            <a:endParaRPr lang="en-US" dirty="0"/>
          </a:p>
        </p:txBody>
      </p:sp>
      <p:pic>
        <p:nvPicPr>
          <p:cNvPr id="6" name="Content Placeholder 5">
            <a:extLst>
              <a:ext uri="{FF2B5EF4-FFF2-40B4-BE49-F238E27FC236}">
                <a16:creationId xmlns:a16="http://schemas.microsoft.com/office/drawing/2014/main" id="{635898DE-E4E7-4885-8DE8-C7BE3DC1870D}"/>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48200" y="1355759"/>
            <a:ext cx="4038600" cy="2905057"/>
          </a:xfrm>
        </p:spPr>
      </p:pic>
      <p:sp>
        <p:nvSpPr>
          <p:cNvPr id="3" name="Title 2">
            <a:extLst>
              <a:ext uri="{FF2B5EF4-FFF2-40B4-BE49-F238E27FC236}">
                <a16:creationId xmlns:a16="http://schemas.microsoft.com/office/drawing/2014/main" id="{424712E3-A176-4F3E-A479-1E5D0A59CB48}"/>
              </a:ext>
            </a:extLst>
          </p:cNvPr>
          <p:cNvSpPr>
            <a:spLocks noGrp="1"/>
          </p:cNvSpPr>
          <p:nvPr>
            <p:ph type="title"/>
          </p:nvPr>
        </p:nvSpPr>
        <p:spPr/>
        <p:txBody>
          <a:bodyPr/>
          <a:lstStyle/>
          <a:p>
            <a:r>
              <a:rPr lang="en-US" dirty="0"/>
              <a:t>New Service Plan (RF-7)</a:t>
            </a:r>
          </a:p>
        </p:txBody>
      </p:sp>
    </p:spTree>
    <p:extLst>
      <p:ext uri="{BB962C8B-B14F-4D97-AF65-F5344CB8AC3E}">
        <p14:creationId xmlns:p14="http://schemas.microsoft.com/office/powerpoint/2010/main" val="4442161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A8B6F36-6526-40EA-AC47-AEB683AFCF91}"/>
              </a:ext>
            </a:extLst>
          </p:cNvPr>
          <p:cNvSpPr>
            <a:spLocks noGrp="1"/>
          </p:cNvSpPr>
          <p:nvPr>
            <p:ph idx="1"/>
          </p:nvPr>
        </p:nvSpPr>
        <p:spPr/>
        <p:txBody>
          <a:bodyPr>
            <a:normAutofit/>
          </a:bodyPr>
          <a:lstStyle/>
          <a:p>
            <a:pPr marL="109728" indent="0">
              <a:buNone/>
            </a:pPr>
            <a:r>
              <a:rPr lang="en-US" sz="2400" dirty="0"/>
              <a:t>You are the case manager for a recently arrived Congolese case of two, the U.S. Tie is an uncle who can provide support. The case consists of PA (30 years old) and her daughter (8 years old). The daughter has severe medical concerns and needs a full-time caregiver. Despite needing to serve as caregiver for her daughter, PA is very eager to begin ESL classes. While conducting ESL enrollment, you discover she is pre-literate. You realize that the ESL classes offered at your agency are in group setting and require basic literacy skills…</a:t>
            </a:r>
          </a:p>
        </p:txBody>
      </p:sp>
      <p:sp>
        <p:nvSpPr>
          <p:cNvPr id="3" name="Title 2">
            <a:extLst>
              <a:ext uri="{FF2B5EF4-FFF2-40B4-BE49-F238E27FC236}">
                <a16:creationId xmlns:a16="http://schemas.microsoft.com/office/drawing/2014/main" id="{F33344D5-065D-4100-88FB-A02E1E2D5303}"/>
              </a:ext>
            </a:extLst>
          </p:cNvPr>
          <p:cNvSpPr>
            <a:spLocks noGrp="1"/>
          </p:cNvSpPr>
          <p:nvPr>
            <p:ph type="title"/>
          </p:nvPr>
        </p:nvSpPr>
        <p:spPr/>
        <p:txBody>
          <a:bodyPr/>
          <a:lstStyle/>
          <a:p>
            <a:r>
              <a:rPr lang="en-US" dirty="0"/>
              <a:t>Case Study</a:t>
            </a:r>
          </a:p>
        </p:txBody>
      </p:sp>
    </p:spTree>
    <p:extLst>
      <p:ext uri="{BB962C8B-B14F-4D97-AF65-F5344CB8AC3E}">
        <p14:creationId xmlns:p14="http://schemas.microsoft.com/office/powerpoint/2010/main" val="14762842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5261D45-FB28-4476-9272-5A90E974FB48}"/>
              </a:ext>
            </a:extLst>
          </p:cNvPr>
          <p:cNvSpPr>
            <a:spLocks noGrp="1"/>
          </p:cNvSpPr>
          <p:nvPr>
            <p:ph sz="half" idx="1"/>
          </p:nvPr>
        </p:nvSpPr>
        <p:spPr/>
        <p:txBody>
          <a:bodyPr>
            <a:normAutofit fontScale="92500" lnSpcReduction="10000"/>
          </a:bodyPr>
          <a:lstStyle/>
          <a:p>
            <a:r>
              <a:rPr lang="en-US" sz="2400" dirty="0"/>
              <a:t>Strength-based practice is a social work concept that highlights clients’ self-determination and strengths. </a:t>
            </a:r>
          </a:p>
          <a:p>
            <a:r>
              <a:rPr lang="en-US" sz="2400" dirty="0"/>
              <a:t>It is a way of viewing clients as resourceful and resilient in the face of difficulty.</a:t>
            </a:r>
          </a:p>
        </p:txBody>
      </p:sp>
      <p:sp>
        <p:nvSpPr>
          <p:cNvPr id="4" name="Content Placeholder 3">
            <a:extLst>
              <a:ext uri="{FF2B5EF4-FFF2-40B4-BE49-F238E27FC236}">
                <a16:creationId xmlns:a16="http://schemas.microsoft.com/office/drawing/2014/main" id="{3925BC3A-CA9A-4A10-B24E-BBC273ED814E}"/>
              </a:ext>
            </a:extLst>
          </p:cNvPr>
          <p:cNvSpPr>
            <a:spLocks noGrp="1"/>
          </p:cNvSpPr>
          <p:nvPr>
            <p:ph sz="half" idx="2"/>
          </p:nvPr>
        </p:nvSpPr>
        <p:spPr/>
        <p:txBody>
          <a:bodyPr>
            <a:normAutofit fontScale="92500" lnSpcReduction="10000"/>
          </a:bodyPr>
          <a:lstStyle/>
          <a:p>
            <a:r>
              <a:rPr lang="en-US" sz="2600" dirty="0"/>
              <a:t>Strengths-based service provision values the skills and capacity of the individual</a:t>
            </a:r>
          </a:p>
          <a:p>
            <a:r>
              <a:rPr lang="en-US" sz="2600" dirty="0"/>
              <a:t>It does not ignore challenges, but applies clients’ resources to individual barriers and obstacles. </a:t>
            </a:r>
          </a:p>
          <a:p>
            <a:endParaRPr lang="en-US" dirty="0"/>
          </a:p>
        </p:txBody>
      </p:sp>
      <p:sp>
        <p:nvSpPr>
          <p:cNvPr id="3" name="Title 2">
            <a:extLst>
              <a:ext uri="{FF2B5EF4-FFF2-40B4-BE49-F238E27FC236}">
                <a16:creationId xmlns:a16="http://schemas.microsoft.com/office/drawing/2014/main" id="{2AB0B85C-3987-49AC-84C1-59DC8EE80785}"/>
              </a:ext>
            </a:extLst>
          </p:cNvPr>
          <p:cNvSpPr>
            <a:spLocks noGrp="1"/>
          </p:cNvSpPr>
          <p:nvPr>
            <p:ph type="title"/>
          </p:nvPr>
        </p:nvSpPr>
        <p:spPr/>
        <p:txBody>
          <a:bodyPr/>
          <a:lstStyle/>
          <a:p>
            <a:r>
              <a:rPr lang="en-US" dirty="0"/>
              <a:t>Client Centered, Strengths Based</a:t>
            </a:r>
          </a:p>
        </p:txBody>
      </p:sp>
    </p:spTree>
    <p:extLst>
      <p:ext uri="{BB962C8B-B14F-4D97-AF65-F5344CB8AC3E}">
        <p14:creationId xmlns:p14="http://schemas.microsoft.com/office/powerpoint/2010/main" val="37325380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3903C30-DD67-4CF6-B866-04DCAB090AA4}"/>
              </a:ext>
            </a:extLst>
          </p:cNvPr>
          <p:cNvSpPr>
            <a:spLocks noGrp="1"/>
          </p:cNvSpPr>
          <p:nvPr>
            <p:ph idx="1"/>
          </p:nvPr>
        </p:nvSpPr>
        <p:spPr>
          <a:xfrm>
            <a:off x="457200" y="1198920"/>
            <a:ext cx="8229600" cy="3394472"/>
          </a:xfrm>
        </p:spPr>
        <p:txBody>
          <a:bodyPr>
            <a:normAutofit/>
          </a:bodyPr>
          <a:lstStyle/>
          <a:p>
            <a:r>
              <a:rPr lang="en-US" sz="2400" dirty="0"/>
              <a:t>… keep the focus on the unique client and their strengths and abilities.</a:t>
            </a:r>
          </a:p>
          <a:p>
            <a:r>
              <a:rPr lang="en-US" sz="2400" dirty="0"/>
              <a:t>… utilize available resources to help clients reach their goals and obtain self-sufficiency.</a:t>
            </a:r>
          </a:p>
          <a:p>
            <a:r>
              <a:rPr lang="en-US" sz="2400" dirty="0"/>
              <a:t>… focus on the client’s strengths, not limitations.</a:t>
            </a:r>
          </a:p>
          <a:p>
            <a:r>
              <a:rPr lang="en-US" sz="2400" dirty="0"/>
              <a:t>… provide you with ideas for S.M.A.R.T. goals and actions to take to overcome client issues.</a:t>
            </a:r>
          </a:p>
        </p:txBody>
      </p:sp>
      <p:sp>
        <p:nvSpPr>
          <p:cNvPr id="3" name="Title 2">
            <a:extLst>
              <a:ext uri="{FF2B5EF4-FFF2-40B4-BE49-F238E27FC236}">
                <a16:creationId xmlns:a16="http://schemas.microsoft.com/office/drawing/2014/main" id="{493C42D5-1BDF-4D15-9494-710E846E448A}"/>
              </a:ext>
            </a:extLst>
          </p:cNvPr>
          <p:cNvSpPr>
            <a:spLocks noGrp="1"/>
          </p:cNvSpPr>
          <p:nvPr>
            <p:ph type="title"/>
          </p:nvPr>
        </p:nvSpPr>
        <p:spPr/>
        <p:txBody>
          <a:bodyPr>
            <a:normAutofit fontScale="90000"/>
          </a:bodyPr>
          <a:lstStyle/>
          <a:p>
            <a:r>
              <a:rPr lang="en-US" dirty="0"/>
              <a:t>Client Centered, Strengths Based Service Planning will….</a:t>
            </a:r>
          </a:p>
        </p:txBody>
      </p:sp>
    </p:spTree>
    <p:extLst>
      <p:ext uri="{BB962C8B-B14F-4D97-AF65-F5344CB8AC3E}">
        <p14:creationId xmlns:p14="http://schemas.microsoft.com/office/powerpoint/2010/main" val="40748224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A684EEC-67AF-4181-BB7B-46FB2000A86B}"/>
              </a:ext>
            </a:extLst>
          </p:cNvPr>
          <p:cNvSpPr>
            <a:spLocks noGrp="1"/>
          </p:cNvSpPr>
          <p:nvPr>
            <p:ph idx="1"/>
          </p:nvPr>
        </p:nvSpPr>
        <p:spPr/>
        <p:txBody>
          <a:bodyPr>
            <a:normAutofit fontScale="70000" lnSpcReduction="20000"/>
          </a:bodyPr>
          <a:lstStyle/>
          <a:p>
            <a:r>
              <a:rPr lang="en-US" dirty="0"/>
              <a:t>What positive things would others say about you?</a:t>
            </a:r>
          </a:p>
          <a:p>
            <a:r>
              <a:rPr lang="en-US" dirty="0"/>
              <a:t>What do you like to learn about?</a:t>
            </a:r>
          </a:p>
          <a:p>
            <a:r>
              <a:rPr lang="en-US" dirty="0"/>
              <a:t>What kind of work did you do before you came to the U.S.A.?</a:t>
            </a:r>
          </a:p>
          <a:p>
            <a:r>
              <a:rPr lang="en-US" dirty="0"/>
              <a:t>What would be your ideal job? What skills do you need for this ideal job? What skills do you already have? </a:t>
            </a:r>
          </a:p>
          <a:p>
            <a:r>
              <a:rPr lang="en-US" dirty="0"/>
              <a:t>What tasks are you responsible for in your own family or community?</a:t>
            </a:r>
          </a:p>
          <a:p>
            <a:r>
              <a:rPr lang="en-US" dirty="0"/>
              <a:t>What experience do you have in managing your family’s finances?</a:t>
            </a:r>
          </a:p>
          <a:p>
            <a:r>
              <a:rPr lang="en-US" dirty="0"/>
              <a:t>How do you maintain a healthy lifestyle? What can you do to improve your health?</a:t>
            </a:r>
          </a:p>
          <a:p>
            <a:r>
              <a:rPr lang="en-US" dirty="0"/>
              <a:t>Tell me about your family abroad – how important is it for you to discuss your family reunification options?</a:t>
            </a:r>
          </a:p>
          <a:p>
            <a:r>
              <a:rPr lang="en-US" dirty="0"/>
              <a:t>What are your dreams for the future?</a:t>
            </a:r>
          </a:p>
          <a:p>
            <a:pPr lvl="1"/>
            <a:endParaRPr lang="en-US" dirty="0"/>
          </a:p>
        </p:txBody>
      </p:sp>
      <p:sp>
        <p:nvSpPr>
          <p:cNvPr id="3" name="Title 2">
            <a:extLst>
              <a:ext uri="{FF2B5EF4-FFF2-40B4-BE49-F238E27FC236}">
                <a16:creationId xmlns:a16="http://schemas.microsoft.com/office/drawing/2014/main" id="{0C13DF04-B478-4CC4-AD38-6D85AB76F152}"/>
              </a:ext>
            </a:extLst>
          </p:cNvPr>
          <p:cNvSpPr>
            <a:spLocks noGrp="1"/>
          </p:cNvSpPr>
          <p:nvPr>
            <p:ph type="title"/>
          </p:nvPr>
        </p:nvSpPr>
        <p:spPr/>
        <p:txBody>
          <a:bodyPr/>
          <a:lstStyle/>
          <a:p>
            <a:r>
              <a:rPr lang="en-US" dirty="0"/>
              <a:t>Strengths</a:t>
            </a:r>
          </a:p>
        </p:txBody>
      </p:sp>
      <p:pic>
        <p:nvPicPr>
          <p:cNvPr id="5" name="Picture 4">
            <a:extLst>
              <a:ext uri="{FF2B5EF4-FFF2-40B4-BE49-F238E27FC236}">
                <a16:creationId xmlns:a16="http://schemas.microsoft.com/office/drawing/2014/main" id="{94C0747D-EF9D-4FBF-8A1E-42E4009CEE10}"/>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176813" y="205979"/>
            <a:ext cx="1509987" cy="1509987"/>
          </a:xfrm>
          <a:prstGeom prst="rect">
            <a:avLst/>
          </a:prstGeom>
        </p:spPr>
      </p:pic>
    </p:spTree>
    <p:extLst>
      <p:ext uri="{BB962C8B-B14F-4D97-AF65-F5344CB8AC3E}">
        <p14:creationId xmlns:p14="http://schemas.microsoft.com/office/powerpoint/2010/main" val="3079756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fade">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fade">
                                      <p:cBhvr>
                                        <p:cTn id="42" dur="500"/>
                                        <p:tgtEl>
                                          <p:spTgt spid="2">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
                                            <p:txEl>
                                              <p:pRg st="8" end="8"/>
                                            </p:txEl>
                                          </p:spTgt>
                                        </p:tgtEl>
                                        <p:attrNameLst>
                                          <p:attrName>style.visibility</p:attrName>
                                        </p:attrNameLst>
                                      </p:cBhvr>
                                      <p:to>
                                        <p:strVal val="visible"/>
                                      </p:to>
                                    </p:set>
                                    <p:animEffect transition="in" filter="fade">
                                      <p:cBhvr>
                                        <p:cTn id="47"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1C8B63B3-D799-4808-97B4-2BBC3D92926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598192"/>
            <a:ext cx="9116451" cy="1947115"/>
          </a:xfrm>
        </p:spPr>
      </p:pic>
      <p:sp>
        <p:nvSpPr>
          <p:cNvPr id="3" name="Title 2">
            <a:extLst>
              <a:ext uri="{FF2B5EF4-FFF2-40B4-BE49-F238E27FC236}">
                <a16:creationId xmlns:a16="http://schemas.microsoft.com/office/drawing/2014/main" id="{0D56FFCE-3526-4CA5-8CE9-A52302D58AF6}"/>
              </a:ext>
            </a:extLst>
          </p:cNvPr>
          <p:cNvSpPr>
            <a:spLocks noGrp="1"/>
          </p:cNvSpPr>
          <p:nvPr>
            <p:ph type="title"/>
          </p:nvPr>
        </p:nvSpPr>
        <p:spPr/>
        <p:txBody>
          <a:bodyPr/>
          <a:lstStyle/>
          <a:p>
            <a:r>
              <a:rPr lang="en-US" dirty="0"/>
              <a:t>Examples of Strengths</a:t>
            </a:r>
          </a:p>
        </p:txBody>
      </p:sp>
    </p:spTree>
    <p:extLst>
      <p:ext uri="{BB962C8B-B14F-4D97-AF65-F5344CB8AC3E}">
        <p14:creationId xmlns:p14="http://schemas.microsoft.com/office/powerpoint/2010/main" val="327405669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ustom 1">
      <a:dk1>
        <a:sysClr val="windowText" lastClr="000000"/>
      </a:dk1>
      <a:lt1>
        <a:sysClr val="window" lastClr="FFFFFF"/>
      </a:lt1>
      <a:dk2>
        <a:srgbClr val="1F497D"/>
      </a:dk2>
      <a:lt2>
        <a:srgbClr val="EEECE1"/>
      </a:lt2>
      <a:accent1>
        <a:srgbClr val="008D61"/>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EB2870A201A324F876554D74D28BE1D" ma:contentTypeVersion="4" ma:contentTypeDescription="Create a new document." ma:contentTypeScope="" ma:versionID="9b58e1d67f30207b722d76917bea10ad">
  <xsd:schema xmlns:xsd="http://www.w3.org/2001/XMLSchema" xmlns:xs="http://www.w3.org/2001/XMLSchema" xmlns:p="http://schemas.microsoft.com/office/2006/metadata/properties" xmlns:ns3="d896587b-678e-469b-8ed5-dd4493baec59" targetNamespace="http://schemas.microsoft.com/office/2006/metadata/properties" ma:root="true" ma:fieldsID="bbc37cdb8ac1f2fd12d18e05077fc99e" ns3:_="">
    <xsd:import namespace="d896587b-678e-469b-8ed5-dd4493baec59"/>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896587b-678e-469b-8ed5-dd4493baec5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4C5A6CF-CDE8-4CCD-886C-B9A75F43952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896587b-678e-469b-8ed5-dd4493baec5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975FCDE-74A1-484E-938E-B6159C223F3E}">
  <ds:schemaRefs>
    <ds:schemaRef ds:uri="d896587b-678e-469b-8ed5-dd4493baec59"/>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C6B2581B-DF87-410A-B613-A2BBA77849B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Facet</Template>
  <TotalTime>8465</TotalTime>
  <Words>3805</Words>
  <Application>Microsoft Office PowerPoint</Application>
  <PresentationFormat>On-screen Show (16:9)</PresentationFormat>
  <Paragraphs>284</Paragraphs>
  <Slides>24</Slides>
  <Notes>24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24</vt:i4>
      </vt:variant>
    </vt:vector>
  </HeadingPairs>
  <TitlesOfParts>
    <vt:vector size="34" baseType="lpstr">
      <vt:lpstr>Arial</vt:lpstr>
      <vt:lpstr>Calibri</vt:lpstr>
      <vt:lpstr>Copperplate Gothic Bold</vt:lpstr>
      <vt:lpstr>Goudy Oldstyle Std</vt:lpstr>
      <vt:lpstr>Lucida Sans Unicode</vt:lpstr>
      <vt:lpstr>Optima LT Std DemiBold</vt:lpstr>
      <vt:lpstr>Trajan Pro</vt:lpstr>
      <vt:lpstr>Wingdings 2</vt:lpstr>
      <vt:lpstr>Wingdings 3</vt:lpstr>
      <vt:lpstr>Concourse</vt:lpstr>
      <vt:lpstr>Successful Service Plan Development &amp; Implementation</vt:lpstr>
      <vt:lpstr>Successful Service Plan Development &amp; Implementation</vt:lpstr>
      <vt:lpstr>Service Plan 101</vt:lpstr>
      <vt:lpstr>New Service Plan (RF-7)</vt:lpstr>
      <vt:lpstr>Case Study</vt:lpstr>
      <vt:lpstr>Client Centered, Strengths Based</vt:lpstr>
      <vt:lpstr>Client Centered, Strengths Based Service Planning will….</vt:lpstr>
      <vt:lpstr>Strengths</vt:lpstr>
      <vt:lpstr>Examples of Strengths</vt:lpstr>
      <vt:lpstr>Case Study</vt:lpstr>
      <vt:lpstr>Goals</vt:lpstr>
      <vt:lpstr>S.M.A.R.T. </vt:lpstr>
      <vt:lpstr>S.M.A.R.T - Specific</vt:lpstr>
      <vt:lpstr>S.M.A.R.T. - Measurable</vt:lpstr>
      <vt:lpstr>S.M.A.R.T. - Attainable</vt:lpstr>
      <vt:lpstr>S.M.A.R.T - Relevant</vt:lpstr>
      <vt:lpstr>S.M.A.R.T. - Timebound</vt:lpstr>
      <vt:lpstr>Sample S.M.A.R.T. Goals:</vt:lpstr>
      <vt:lpstr>Actions to achieve S.M.A.R.T. Goals </vt:lpstr>
      <vt:lpstr>90th Day Follow Up </vt:lpstr>
      <vt:lpstr>Wrap-Up…</vt:lpstr>
      <vt:lpstr>Application Questions…</vt:lpstr>
      <vt:lpstr>REMINDER! </vt:lpstr>
      <vt:lpstr>Questions?  ecione@usccb.org 202-541-3461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Ellen McCloskey</dc:creator>
  <cp:lastModifiedBy>Elizabeth Cirin Cione</cp:lastModifiedBy>
  <cp:revision>30</cp:revision>
  <cp:lastPrinted>2019-11-12T14:29:58Z</cp:lastPrinted>
  <dcterms:modified xsi:type="dcterms:W3CDTF">2019-11-12T15:32:41Z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0x0101006EB2870A201A324F876554D74D28BE1D</vt:lpwstr>
  </property>
  <property fmtid="{D5CDD505-2E9C-101B-9397-08002B2CF9AE}" pid="3" name="Order">
    <vt:r8>19100</vt:r8>
  </property>
  <property fmtid="{D5CDD505-2E9C-101B-9397-08002B2CF9AE}" pid="4" name="Retention Period">
    <vt:lpwstr>3yrs–Other doc t/b deleted</vt:lpwstr>
  </property>
  <property fmtid="{D5CDD505-2E9C-101B-9397-08002B2CF9AE}" pid="5" name="Expiration Basis Date">
    <vt:filetime>2012-02-20T05:00:00Z</vt:filetime>
  </property>
</Properties>
</file>