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4.jpg" ContentType="image/png"/>
  <Override PartName="/ppt/media/image5.jpg" ContentType="image/png"/>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72" r:id="rId2"/>
    <p:sldId id="273" r:id="rId3"/>
    <p:sldId id="274" r:id="rId4"/>
    <p:sldId id="304" r:id="rId5"/>
    <p:sldId id="282" r:id="rId6"/>
    <p:sldId id="301" r:id="rId7"/>
    <p:sldId id="291" r:id="rId8"/>
    <p:sldId id="275" r:id="rId9"/>
    <p:sldId id="287" r:id="rId10"/>
    <p:sldId id="302" r:id="rId11"/>
    <p:sldId id="285" r:id="rId12"/>
    <p:sldId id="300" r:id="rId13"/>
    <p:sldId id="279" r:id="rId14"/>
    <p:sldId id="293" r:id="rId15"/>
    <p:sldId id="290" r:id="rId16"/>
    <p:sldId id="307" r:id="rId17"/>
    <p:sldId id="288" r:id="rId18"/>
    <p:sldId id="276" r:id="rId19"/>
    <p:sldId id="265" r:id="rId20"/>
    <p:sldId id="305" r:id="rId21"/>
    <p:sldId id="306" r:id="rId22"/>
    <p:sldId id="303"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47A6495-D682-48C7-8B50-ECD7A247CFB3}">
          <p14:sldIdLst>
            <p14:sldId id="272"/>
            <p14:sldId id="273"/>
            <p14:sldId id="274"/>
            <p14:sldId id="304"/>
            <p14:sldId id="282"/>
            <p14:sldId id="301"/>
            <p14:sldId id="291"/>
            <p14:sldId id="275"/>
            <p14:sldId id="287"/>
            <p14:sldId id="302"/>
            <p14:sldId id="285"/>
            <p14:sldId id="300"/>
            <p14:sldId id="279"/>
            <p14:sldId id="293"/>
            <p14:sldId id="290"/>
            <p14:sldId id="307"/>
            <p14:sldId id="288"/>
            <p14:sldId id="276"/>
            <p14:sldId id="265"/>
            <p14:sldId id="305"/>
            <p14:sldId id="306"/>
            <p14:sldId id="30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mmad Hussain" initials="MH" lastIdx="0" clrIdx="0">
    <p:extLst>
      <p:ext uri="{19B8F6BF-5375-455C-9EA6-DF929625EA0E}">
        <p15:presenceInfo xmlns:p15="http://schemas.microsoft.com/office/powerpoint/2012/main" userId="S-1-5-21-1573999323-1358220029-3825930513-72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0066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2" autoAdjust="0"/>
    <p:restoredTop sz="94227" autoAdjust="0"/>
  </p:normalViewPr>
  <p:slideViewPr>
    <p:cSldViewPr snapToGrid="0">
      <p:cViewPr varScale="1">
        <p:scale>
          <a:sx n="69" d="100"/>
          <a:sy n="69" d="100"/>
        </p:scale>
        <p:origin x="72" y="52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180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EBB223-4922-4A76-8403-FEF1F6FA9A0A}" type="doc">
      <dgm:prSet loTypeId="urn:microsoft.com/office/officeart/2005/8/layout/process4" loCatId="list" qsTypeId="urn:microsoft.com/office/officeart/2005/8/quickstyle/simple2" qsCatId="simple" csTypeId="urn:microsoft.com/office/officeart/2005/8/colors/accent1_1" csCatId="accent1" phldr="1"/>
      <dgm:spPr/>
      <dgm:t>
        <a:bodyPr/>
        <a:lstStyle/>
        <a:p>
          <a:endParaRPr lang="en-US"/>
        </a:p>
      </dgm:t>
    </dgm:pt>
    <dgm:pt modelId="{30697EC2-FC8A-40FB-A74B-4AED20CA39DF}">
      <dgm:prSet phldrT="[Text]" custT="1"/>
      <dgm:spPr>
        <a:ln w="28575">
          <a:solidFill>
            <a:schemeClr val="accent2"/>
          </a:solidFill>
        </a:ln>
      </dgm:spPr>
      <dgm:t>
        <a:bodyPr/>
        <a:lstStyle/>
        <a:p>
          <a:r>
            <a:rPr lang="en-US" sz="2400" b="1" dirty="0">
              <a:latin typeface="Cambria" panose="02040503050406030204" pitchFamily="18" charset="0"/>
              <a:ea typeface="Cambria" panose="02040503050406030204" pitchFamily="18" charset="0"/>
              <a:cs typeface="Times New Roman" panose="02020603050405020304" pitchFamily="18" charset="0"/>
            </a:rPr>
            <a:t>Resettlement Agency </a:t>
          </a:r>
          <a:r>
            <a:rPr lang="en-US"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A</a:t>
          </a:r>
          <a:r>
            <a:rPr lang="en-US" sz="2400" b="1" dirty="0">
              <a:latin typeface="Cambria" panose="02040503050406030204" pitchFamily="18" charset="0"/>
              <a:ea typeface="Cambria" panose="02040503050406030204" pitchFamily="18" charset="0"/>
              <a:cs typeface="Times New Roman" panose="02020603050405020304" pitchFamily="18" charset="0"/>
            </a:rPr>
            <a:t> (Sending Agency)</a:t>
          </a:r>
        </a:p>
      </dgm:t>
    </dgm:pt>
    <dgm:pt modelId="{D2094684-153E-406B-BA92-1AE9A89F614B}" type="parTrans" cxnId="{4B7684E2-DCD0-47C9-AEF4-7E551C39774A}">
      <dgm:prSet/>
      <dgm:spPr/>
      <dgm:t>
        <a:bodyPr/>
        <a:lstStyle/>
        <a:p>
          <a:endParaRPr lang="en-US">
            <a:latin typeface="Times New Roman" panose="02020603050405020304" pitchFamily="18" charset="0"/>
            <a:cs typeface="Times New Roman" panose="02020603050405020304" pitchFamily="18" charset="0"/>
          </a:endParaRPr>
        </a:p>
      </dgm:t>
    </dgm:pt>
    <dgm:pt modelId="{59C5921A-2841-4177-878A-F4CA94489F77}" type="sibTrans" cxnId="{4B7684E2-DCD0-47C9-AEF4-7E551C39774A}">
      <dgm:prSet/>
      <dgm:spPr/>
      <dgm:t>
        <a:bodyPr/>
        <a:lstStyle/>
        <a:p>
          <a:endParaRPr lang="en-US">
            <a:latin typeface="Times New Roman" panose="02020603050405020304" pitchFamily="18" charset="0"/>
            <a:cs typeface="Times New Roman" panose="02020603050405020304" pitchFamily="18" charset="0"/>
          </a:endParaRPr>
        </a:p>
      </dgm:t>
    </dgm:pt>
    <dgm:pt modelId="{6BC0EF93-EEF2-45DF-8C71-A810A622F593}">
      <dgm:prSet phldrT="[Text]" custT="1"/>
      <dgm:spPr>
        <a:ln w="19050">
          <a:solidFill>
            <a:schemeClr val="accent2"/>
          </a:solidFill>
        </a:ln>
      </dgm:spPr>
      <dgm:t>
        <a:bodyPr/>
        <a:lstStyle/>
        <a:p>
          <a:r>
            <a:rPr lang="en-US" sz="2400" dirty="0">
              <a:latin typeface="Cambria" panose="02040503050406030204" pitchFamily="18" charset="0"/>
              <a:ea typeface="Cambria" panose="02040503050406030204" pitchFamily="18" charset="0"/>
              <a:cs typeface="Times New Roman" panose="02020603050405020304" pitchFamily="18" charset="0"/>
            </a:rPr>
            <a:t>Case of 4</a:t>
          </a:r>
        </a:p>
      </dgm:t>
    </dgm:pt>
    <dgm:pt modelId="{9301DA1E-BCAE-4912-B58B-93D475F75F52}" type="parTrans" cxnId="{44470217-9DBD-4A19-AB96-5350DC2F689A}">
      <dgm:prSet/>
      <dgm:spPr/>
      <dgm:t>
        <a:bodyPr/>
        <a:lstStyle/>
        <a:p>
          <a:endParaRPr lang="en-US">
            <a:latin typeface="Times New Roman" panose="02020603050405020304" pitchFamily="18" charset="0"/>
            <a:cs typeface="Times New Roman" panose="02020603050405020304" pitchFamily="18" charset="0"/>
          </a:endParaRPr>
        </a:p>
      </dgm:t>
    </dgm:pt>
    <dgm:pt modelId="{1F7D8A2A-EEBE-4772-B9C7-27757BC92DAF}" type="sibTrans" cxnId="{44470217-9DBD-4A19-AB96-5350DC2F689A}">
      <dgm:prSet/>
      <dgm:spPr/>
      <dgm:t>
        <a:bodyPr/>
        <a:lstStyle/>
        <a:p>
          <a:endParaRPr lang="en-US">
            <a:latin typeface="Times New Roman" panose="02020603050405020304" pitchFamily="18" charset="0"/>
            <a:cs typeface="Times New Roman" panose="02020603050405020304" pitchFamily="18" charset="0"/>
          </a:endParaRPr>
        </a:p>
      </dgm:t>
    </dgm:pt>
    <dgm:pt modelId="{E1CE6BFF-60F1-437B-93F4-A4F689C23B5F}">
      <dgm:prSet phldrT="[Text]" custT="1"/>
      <dgm:spPr>
        <a:ln w="19050">
          <a:solidFill>
            <a:schemeClr val="accent2"/>
          </a:solidFill>
        </a:ln>
      </dgm:spPr>
      <dgm:t>
        <a:bodyPr/>
        <a:lstStyle/>
        <a:p>
          <a:r>
            <a:rPr lang="en-US" sz="2400" dirty="0">
              <a:latin typeface="Cambria" panose="02040503050406030204" pitchFamily="18" charset="0"/>
              <a:ea typeface="Cambria" panose="02040503050406030204" pitchFamily="18" charset="0"/>
              <a:cs typeface="Times New Roman" panose="02020603050405020304" pitchFamily="18" charset="0"/>
            </a:rPr>
            <a:t>$4,000 in Admin ($1,000/person)</a:t>
          </a:r>
        </a:p>
      </dgm:t>
    </dgm:pt>
    <dgm:pt modelId="{8B087D87-CC1A-45D9-B41C-F18F448A38A6}" type="parTrans" cxnId="{6C2E2C49-D2AC-45EB-B160-80EAF0ABBD23}">
      <dgm:prSet/>
      <dgm:spPr/>
      <dgm:t>
        <a:bodyPr/>
        <a:lstStyle/>
        <a:p>
          <a:endParaRPr lang="en-US">
            <a:latin typeface="Times New Roman" panose="02020603050405020304" pitchFamily="18" charset="0"/>
            <a:cs typeface="Times New Roman" panose="02020603050405020304" pitchFamily="18" charset="0"/>
          </a:endParaRPr>
        </a:p>
      </dgm:t>
    </dgm:pt>
    <dgm:pt modelId="{378F4936-0CEB-4A81-8A65-E646DB56892D}" type="sibTrans" cxnId="{6C2E2C49-D2AC-45EB-B160-80EAF0ABBD23}">
      <dgm:prSet/>
      <dgm:spPr/>
      <dgm:t>
        <a:bodyPr/>
        <a:lstStyle/>
        <a:p>
          <a:endParaRPr lang="en-US">
            <a:latin typeface="Times New Roman" panose="02020603050405020304" pitchFamily="18" charset="0"/>
            <a:cs typeface="Times New Roman" panose="02020603050405020304" pitchFamily="18" charset="0"/>
          </a:endParaRPr>
        </a:p>
      </dgm:t>
    </dgm:pt>
    <dgm:pt modelId="{2B1360A3-F7FF-432F-BD4C-8F43DFCD1E50}">
      <dgm:prSet phldrT="[Text]" custT="1"/>
      <dgm:spPr>
        <a:ln w="19050">
          <a:solidFill>
            <a:schemeClr val="accent2"/>
          </a:solidFill>
        </a:ln>
      </dgm:spPr>
      <dgm:t>
        <a:bodyPr/>
        <a:lstStyle/>
        <a:p>
          <a:r>
            <a:rPr lang="en-US"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Receives</a:t>
          </a:r>
          <a:r>
            <a:rPr lang="en-US" sz="2400" dirty="0">
              <a:latin typeface="Cambria" panose="02040503050406030204" pitchFamily="18" charset="0"/>
              <a:ea typeface="Cambria" panose="02040503050406030204" pitchFamily="18" charset="0"/>
              <a:cs typeface="Times New Roman" panose="02020603050405020304" pitchFamily="18" charset="0"/>
            </a:rPr>
            <a:t> transfer of case of 4</a:t>
          </a:r>
        </a:p>
      </dgm:t>
    </dgm:pt>
    <dgm:pt modelId="{9D0EB8FF-EE2B-406D-BA68-2449E72D244D}" type="parTrans" cxnId="{B8C15DAE-23C6-48CF-A681-D00BF4A42DA2}">
      <dgm:prSet/>
      <dgm:spPr/>
      <dgm:t>
        <a:bodyPr/>
        <a:lstStyle/>
        <a:p>
          <a:endParaRPr lang="en-US">
            <a:latin typeface="Times New Roman" panose="02020603050405020304" pitchFamily="18" charset="0"/>
            <a:cs typeface="Times New Roman" panose="02020603050405020304" pitchFamily="18" charset="0"/>
          </a:endParaRPr>
        </a:p>
      </dgm:t>
    </dgm:pt>
    <dgm:pt modelId="{DDD53054-79F8-4678-A207-435897CDFB2F}" type="sibTrans" cxnId="{B8C15DAE-23C6-48CF-A681-D00BF4A42DA2}">
      <dgm:prSet/>
      <dgm:spPr/>
      <dgm:t>
        <a:bodyPr/>
        <a:lstStyle/>
        <a:p>
          <a:endParaRPr lang="en-US">
            <a:latin typeface="Times New Roman" panose="02020603050405020304" pitchFamily="18" charset="0"/>
            <a:cs typeface="Times New Roman" panose="02020603050405020304" pitchFamily="18" charset="0"/>
          </a:endParaRPr>
        </a:p>
      </dgm:t>
    </dgm:pt>
    <dgm:pt modelId="{DF5414AA-0E7A-48D2-A12D-9E256EBBA56C}">
      <dgm:prSet phldrT="[Text]" custT="1"/>
      <dgm:spPr>
        <a:ln w="19050">
          <a:solidFill>
            <a:schemeClr val="accent2"/>
          </a:solidFill>
        </a:ln>
      </dgm:spPr>
      <dgm:t>
        <a:bodyPr/>
        <a:lstStyle/>
        <a:p>
          <a:r>
            <a:rPr lang="en-US"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Receives</a:t>
          </a:r>
          <a:r>
            <a:rPr lang="en-US" sz="2400" dirty="0">
              <a:latin typeface="Cambria" panose="02040503050406030204" pitchFamily="18" charset="0"/>
              <a:ea typeface="Cambria" panose="02040503050406030204" pitchFamily="18" charset="0"/>
              <a:cs typeface="Times New Roman" panose="02020603050405020304" pitchFamily="18" charset="0"/>
            </a:rPr>
            <a:t> $4000 in Admin Funds</a:t>
          </a:r>
        </a:p>
      </dgm:t>
    </dgm:pt>
    <dgm:pt modelId="{4525C839-9C69-45C6-94C7-3079E7B13916}" type="parTrans" cxnId="{DDA896E3-C871-4422-A8A8-1DEC92A9BB68}">
      <dgm:prSet/>
      <dgm:spPr/>
      <dgm:t>
        <a:bodyPr/>
        <a:lstStyle/>
        <a:p>
          <a:endParaRPr lang="en-US">
            <a:latin typeface="Times New Roman" panose="02020603050405020304" pitchFamily="18" charset="0"/>
            <a:cs typeface="Times New Roman" panose="02020603050405020304" pitchFamily="18" charset="0"/>
          </a:endParaRPr>
        </a:p>
      </dgm:t>
    </dgm:pt>
    <dgm:pt modelId="{C508134B-9E46-4BCB-A98F-863D2C607737}" type="sibTrans" cxnId="{DDA896E3-C871-4422-A8A8-1DEC92A9BB68}">
      <dgm:prSet/>
      <dgm:spPr/>
      <dgm:t>
        <a:bodyPr/>
        <a:lstStyle/>
        <a:p>
          <a:endParaRPr lang="en-US">
            <a:latin typeface="Times New Roman" panose="02020603050405020304" pitchFamily="18" charset="0"/>
            <a:cs typeface="Times New Roman" panose="02020603050405020304" pitchFamily="18" charset="0"/>
          </a:endParaRPr>
        </a:p>
      </dgm:t>
    </dgm:pt>
    <dgm:pt modelId="{83A12926-DA5B-40C4-BF3D-57A9152418FE}">
      <dgm:prSet phldrT="[Text]" custT="1"/>
      <dgm:spPr>
        <a:ln w="19050">
          <a:solidFill>
            <a:schemeClr val="accent2"/>
          </a:solidFill>
        </a:ln>
      </dgm:spPr>
      <dgm:t>
        <a:bodyPr/>
        <a:lstStyle/>
        <a:p>
          <a:r>
            <a:rPr lang="en-US" sz="2400" dirty="0">
              <a:latin typeface="Cambria" panose="02040503050406030204" pitchFamily="18" charset="0"/>
              <a:ea typeface="Cambria" panose="02040503050406030204" pitchFamily="18" charset="0"/>
              <a:cs typeface="Times New Roman" panose="02020603050405020304" pitchFamily="18" charset="0"/>
            </a:rPr>
            <a:t>$4,700 in Direct Assistance ($1,175/person)</a:t>
          </a:r>
        </a:p>
      </dgm:t>
    </dgm:pt>
    <dgm:pt modelId="{9C5519BF-2720-4049-B154-79E69B240219}" type="parTrans" cxnId="{E3CF2DDF-096A-4257-95E7-6422E0E3F8A9}">
      <dgm:prSet/>
      <dgm:spPr/>
      <dgm:t>
        <a:bodyPr/>
        <a:lstStyle/>
        <a:p>
          <a:endParaRPr lang="en-US">
            <a:latin typeface="Times New Roman" panose="02020603050405020304" pitchFamily="18" charset="0"/>
            <a:cs typeface="Times New Roman" panose="02020603050405020304" pitchFamily="18" charset="0"/>
          </a:endParaRPr>
        </a:p>
      </dgm:t>
    </dgm:pt>
    <dgm:pt modelId="{C74F72FC-2FA1-4221-A619-9F2F2955AD62}" type="sibTrans" cxnId="{E3CF2DDF-096A-4257-95E7-6422E0E3F8A9}">
      <dgm:prSet/>
      <dgm:spPr/>
      <dgm:t>
        <a:bodyPr/>
        <a:lstStyle/>
        <a:p>
          <a:endParaRPr lang="en-US">
            <a:latin typeface="Times New Roman" panose="02020603050405020304" pitchFamily="18" charset="0"/>
            <a:cs typeface="Times New Roman" panose="02020603050405020304" pitchFamily="18" charset="0"/>
          </a:endParaRPr>
        </a:p>
      </dgm:t>
    </dgm:pt>
    <dgm:pt modelId="{819CEDB3-04FB-416B-9073-DB928F2781FE}">
      <dgm:prSet phldrT="[Text]" custT="1"/>
      <dgm:spPr>
        <a:ln w="19050">
          <a:solidFill>
            <a:schemeClr val="accent2"/>
          </a:solidFill>
        </a:ln>
      </dgm:spPr>
      <dgm:t>
        <a:bodyPr/>
        <a:lstStyle/>
        <a:p>
          <a:r>
            <a:rPr lang="en-US" sz="2400" dirty="0">
              <a:solidFill>
                <a:srgbClr val="FF0000"/>
              </a:solidFill>
              <a:latin typeface="Cambria" panose="02040503050406030204" pitchFamily="18" charset="0"/>
              <a:ea typeface="Cambria" panose="02040503050406030204" pitchFamily="18" charset="0"/>
              <a:cs typeface="Times New Roman" panose="02020603050405020304" pitchFamily="18" charset="0"/>
            </a:rPr>
            <a:t>Receives</a:t>
          </a:r>
          <a:r>
            <a:rPr lang="en-US" sz="2400" dirty="0">
              <a:latin typeface="Cambria" panose="02040503050406030204" pitchFamily="18" charset="0"/>
              <a:ea typeface="Cambria" panose="02040503050406030204" pitchFamily="18" charset="0"/>
              <a:cs typeface="Times New Roman" panose="02020603050405020304" pitchFamily="18" charset="0"/>
            </a:rPr>
            <a:t> $4,700 in Direct Assistance</a:t>
          </a:r>
        </a:p>
      </dgm:t>
    </dgm:pt>
    <dgm:pt modelId="{68E46B5C-00AD-4A2F-BEE5-69530E9A497C}" type="parTrans" cxnId="{035D892E-9ED4-44DA-A38B-AC0BF51D8448}">
      <dgm:prSet/>
      <dgm:spPr/>
      <dgm:t>
        <a:bodyPr/>
        <a:lstStyle/>
        <a:p>
          <a:endParaRPr lang="en-US">
            <a:latin typeface="Times New Roman" panose="02020603050405020304" pitchFamily="18" charset="0"/>
            <a:cs typeface="Times New Roman" panose="02020603050405020304" pitchFamily="18" charset="0"/>
          </a:endParaRPr>
        </a:p>
      </dgm:t>
    </dgm:pt>
    <dgm:pt modelId="{A9CE2313-397B-4989-923B-D3752EAC29FE}" type="sibTrans" cxnId="{035D892E-9ED4-44DA-A38B-AC0BF51D8448}">
      <dgm:prSet/>
      <dgm:spPr/>
      <dgm:t>
        <a:bodyPr/>
        <a:lstStyle/>
        <a:p>
          <a:endParaRPr lang="en-US">
            <a:latin typeface="Times New Roman" panose="02020603050405020304" pitchFamily="18" charset="0"/>
            <a:cs typeface="Times New Roman" panose="02020603050405020304" pitchFamily="18" charset="0"/>
          </a:endParaRPr>
        </a:p>
      </dgm:t>
    </dgm:pt>
    <dgm:pt modelId="{EE5734E6-9A08-4C05-93B7-205475D0D5B1}">
      <dgm:prSet phldrT="[Text]" custT="1"/>
      <dgm:spPr>
        <a:ln w="19050">
          <a:solidFill>
            <a:schemeClr val="accent2"/>
          </a:solidFill>
        </a:ln>
      </dgm:spPr>
      <dgm:t>
        <a:bodyPr/>
        <a:lstStyle/>
        <a:p>
          <a:r>
            <a:rPr lang="en-US" sz="2400" b="1" dirty="0">
              <a:latin typeface="Cambria" panose="02040503050406030204" pitchFamily="18" charset="0"/>
              <a:ea typeface="Cambria" panose="02040503050406030204" pitchFamily="18" charset="0"/>
              <a:cs typeface="Times New Roman" panose="02020603050405020304" pitchFamily="18" charset="0"/>
            </a:rPr>
            <a:t>Resettlement Agency </a:t>
          </a:r>
          <a:r>
            <a:rPr lang="en-US" sz="24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B</a:t>
          </a:r>
          <a:r>
            <a:rPr lang="en-US" sz="2400" b="1" dirty="0">
              <a:latin typeface="Cambria" panose="02040503050406030204" pitchFamily="18" charset="0"/>
              <a:ea typeface="Cambria" panose="02040503050406030204" pitchFamily="18" charset="0"/>
              <a:cs typeface="Times New Roman" panose="02020603050405020304" pitchFamily="18" charset="0"/>
            </a:rPr>
            <a:t> (Gaining Agency)</a:t>
          </a:r>
        </a:p>
      </dgm:t>
    </dgm:pt>
    <dgm:pt modelId="{DC053EB7-0440-4E2D-BAA6-F4CEF576F433}" type="sibTrans" cxnId="{528227A3-E936-434E-97C7-6A147E2EFD20}">
      <dgm:prSet/>
      <dgm:spPr/>
      <dgm:t>
        <a:bodyPr/>
        <a:lstStyle/>
        <a:p>
          <a:endParaRPr lang="en-US">
            <a:latin typeface="Times New Roman" panose="02020603050405020304" pitchFamily="18" charset="0"/>
            <a:cs typeface="Times New Roman" panose="02020603050405020304" pitchFamily="18" charset="0"/>
          </a:endParaRPr>
        </a:p>
      </dgm:t>
    </dgm:pt>
    <dgm:pt modelId="{DA1215CC-5290-4915-9A62-9A3F6A7695C3}" type="parTrans" cxnId="{528227A3-E936-434E-97C7-6A147E2EFD20}">
      <dgm:prSet/>
      <dgm:spPr/>
      <dgm:t>
        <a:bodyPr/>
        <a:lstStyle/>
        <a:p>
          <a:endParaRPr lang="en-US">
            <a:latin typeface="Times New Roman" panose="02020603050405020304" pitchFamily="18" charset="0"/>
            <a:cs typeface="Times New Roman" panose="02020603050405020304" pitchFamily="18" charset="0"/>
          </a:endParaRPr>
        </a:p>
      </dgm:t>
    </dgm:pt>
    <dgm:pt modelId="{6D3FB29E-8509-46B9-B02B-BF809DDCD391}" type="pres">
      <dgm:prSet presAssocID="{30EBB223-4922-4A76-8403-FEF1F6FA9A0A}" presName="Name0" presStyleCnt="0">
        <dgm:presLayoutVars>
          <dgm:dir/>
          <dgm:animLvl val="lvl"/>
          <dgm:resizeHandles val="exact"/>
        </dgm:presLayoutVars>
      </dgm:prSet>
      <dgm:spPr/>
    </dgm:pt>
    <dgm:pt modelId="{3D438C14-9557-44AE-A4AA-7D1E1E9777A4}" type="pres">
      <dgm:prSet presAssocID="{EE5734E6-9A08-4C05-93B7-205475D0D5B1}" presName="boxAndChildren" presStyleCnt="0"/>
      <dgm:spPr/>
    </dgm:pt>
    <dgm:pt modelId="{E071A7A7-4267-42AD-AB6A-EEC130941321}" type="pres">
      <dgm:prSet presAssocID="{EE5734E6-9A08-4C05-93B7-205475D0D5B1}" presName="parentTextBox" presStyleLbl="node1" presStyleIdx="0" presStyleCnt="2"/>
      <dgm:spPr/>
    </dgm:pt>
    <dgm:pt modelId="{6788B0A6-9145-4DA8-BD20-7A0D893B3757}" type="pres">
      <dgm:prSet presAssocID="{EE5734E6-9A08-4C05-93B7-205475D0D5B1}" presName="entireBox" presStyleLbl="node1" presStyleIdx="0" presStyleCnt="2" custScaleY="91260" custLinFactNeighborY="9436"/>
      <dgm:spPr/>
    </dgm:pt>
    <dgm:pt modelId="{C133C5EE-7A08-479C-8599-820E2B5F8D65}" type="pres">
      <dgm:prSet presAssocID="{EE5734E6-9A08-4C05-93B7-205475D0D5B1}" presName="descendantBox" presStyleCnt="0"/>
      <dgm:spPr/>
    </dgm:pt>
    <dgm:pt modelId="{C3FC4AC0-9024-4402-B4E5-540329C73EF1}" type="pres">
      <dgm:prSet presAssocID="{2B1360A3-F7FF-432F-BD4C-8F43DFCD1E50}" presName="childTextBox" presStyleLbl="fgAccFollowNode1" presStyleIdx="0" presStyleCnt="6">
        <dgm:presLayoutVars>
          <dgm:bulletEnabled val="1"/>
        </dgm:presLayoutVars>
      </dgm:prSet>
      <dgm:spPr/>
    </dgm:pt>
    <dgm:pt modelId="{C4283458-CDDB-4340-B506-CF802F49956A}" type="pres">
      <dgm:prSet presAssocID="{DF5414AA-0E7A-48D2-A12D-9E256EBBA56C}" presName="childTextBox" presStyleLbl="fgAccFollowNode1" presStyleIdx="1" presStyleCnt="6">
        <dgm:presLayoutVars>
          <dgm:bulletEnabled val="1"/>
        </dgm:presLayoutVars>
      </dgm:prSet>
      <dgm:spPr/>
    </dgm:pt>
    <dgm:pt modelId="{42E5CBE7-4BDB-4DDB-8220-61382D042F64}" type="pres">
      <dgm:prSet presAssocID="{819CEDB3-04FB-416B-9073-DB928F2781FE}" presName="childTextBox" presStyleLbl="fgAccFollowNode1" presStyleIdx="2" presStyleCnt="6">
        <dgm:presLayoutVars>
          <dgm:bulletEnabled val="1"/>
        </dgm:presLayoutVars>
      </dgm:prSet>
      <dgm:spPr/>
    </dgm:pt>
    <dgm:pt modelId="{D8400D39-0D82-43AF-9AFE-884F35D97B33}" type="pres">
      <dgm:prSet presAssocID="{59C5921A-2841-4177-878A-F4CA94489F77}" presName="sp" presStyleCnt="0"/>
      <dgm:spPr/>
    </dgm:pt>
    <dgm:pt modelId="{4D1786C4-0ACB-47F7-A6E2-89539981C01C}" type="pres">
      <dgm:prSet presAssocID="{30697EC2-FC8A-40FB-A74B-4AED20CA39DF}" presName="arrowAndChildren" presStyleCnt="0"/>
      <dgm:spPr/>
    </dgm:pt>
    <dgm:pt modelId="{393EC40C-2CF3-4C62-82E9-38E4355805F0}" type="pres">
      <dgm:prSet presAssocID="{30697EC2-FC8A-40FB-A74B-4AED20CA39DF}" presName="parentTextArrow" presStyleLbl="node1" presStyleIdx="0" presStyleCnt="2"/>
      <dgm:spPr/>
    </dgm:pt>
    <dgm:pt modelId="{AA7022DF-3104-47CF-B5DA-2003C97813D2}" type="pres">
      <dgm:prSet presAssocID="{30697EC2-FC8A-40FB-A74B-4AED20CA39DF}" presName="arrow" presStyleLbl="node1" presStyleIdx="1" presStyleCnt="2"/>
      <dgm:spPr/>
    </dgm:pt>
    <dgm:pt modelId="{6651937F-D4B1-4718-BEEE-C3CFB496EB70}" type="pres">
      <dgm:prSet presAssocID="{30697EC2-FC8A-40FB-A74B-4AED20CA39DF}" presName="descendantArrow" presStyleCnt="0"/>
      <dgm:spPr/>
    </dgm:pt>
    <dgm:pt modelId="{7BE3423E-CE3C-4E7F-AE49-22EF3E085C2D}" type="pres">
      <dgm:prSet presAssocID="{6BC0EF93-EEF2-45DF-8C71-A810A622F593}" presName="childTextArrow" presStyleLbl="fgAccFollowNode1" presStyleIdx="3" presStyleCnt="6">
        <dgm:presLayoutVars>
          <dgm:bulletEnabled val="1"/>
        </dgm:presLayoutVars>
      </dgm:prSet>
      <dgm:spPr/>
    </dgm:pt>
    <dgm:pt modelId="{E308CEA4-7052-4826-837D-30EEB3F128DC}" type="pres">
      <dgm:prSet presAssocID="{E1CE6BFF-60F1-437B-93F4-A4F689C23B5F}" presName="childTextArrow" presStyleLbl="fgAccFollowNode1" presStyleIdx="4" presStyleCnt="6">
        <dgm:presLayoutVars>
          <dgm:bulletEnabled val="1"/>
        </dgm:presLayoutVars>
      </dgm:prSet>
      <dgm:spPr/>
    </dgm:pt>
    <dgm:pt modelId="{71325D73-B7FF-4AD6-BCF6-B9F32DA03599}" type="pres">
      <dgm:prSet presAssocID="{83A12926-DA5B-40C4-BF3D-57A9152418FE}" presName="childTextArrow" presStyleLbl="fgAccFollowNode1" presStyleIdx="5" presStyleCnt="6">
        <dgm:presLayoutVars>
          <dgm:bulletEnabled val="1"/>
        </dgm:presLayoutVars>
      </dgm:prSet>
      <dgm:spPr/>
    </dgm:pt>
  </dgm:ptLst>
  <dgm:cxnLst>
    <dgm:cxn modelId="{C6D01202-FBC3-4493-8CA2-71F3E226D05D}" type="presOf" srcId="{E1CE6BFF-60F1-437B-93F4-A4F689C23B5F}" destId="{E308CEA4-7052-4826-837D-30EEB3F128DC}" srcOrd="0" destOrd="0" presId="urn:microsoft.com/office/officeart/2005/8/layout/process4"/>
    <dgm:cxn modelId="{0F077502-139F-4437-9BD8-53573E2CD9D4}" type="presOf" srcId="{819CEDB3-04FB-416B-9073-DB928F2781FE}" destId="{42E5CBE7-4BDB-4DDB-8220-61382D042F64}" srcOrd="0" destOrd="0" presId="urn:microsoft.com/office/officeart/2005/8/layout/process4"/>
    <dgm:cxn modelId="{44470217-9DBD-4A19-AB96-5350DC2F689A}" srcId="{30697EC2-FC8A-40FB-A74B-4AED20CA39DF}" destId="{6BC0EF93-EEF2-45DF-8C71-A810A622F593}" srcOrd="0" destOrd="0" parTransId="{9301DA1E-BCAE-4912-B58B-93D475F75F52}" sibTransId="{1F7D8A2A-EEBE-4772-B9C7-27757BC92DAF}"/>
    <dgm:cxn modelId="{035D892E-9ED4-44DA-A38B-AC0BF51D8448}" srcId="{EE5734E6-9A08-4C05-93B7-205475D0D5B1}" destId="{819CEDB3-04FB-416B-9073-DB928F2781FE}" srcOrd="2" destOrd="0" parTransId="{68E46B5C-00AD-4A2F-BEE5-69530E9A497C}" sibTransId="{A9CE2313-397B-4989-923B-D3752EAC29FE}"/>
    <dgm:cxn modelId="{E9123A37-6C5E-4805-B56F-D14EA489368B}" type="presOf" srcId="{EE5734E6-9A08-4C05-93B7-205475D0D5B1}" destId="{6788B0A6-9145-4DA8-BD20-7A0D893B3757}" srcOrd="1" destOrd="0" presId="urn:microsoft.com/office/officeart/2005/8/layout/process4"/>
    <dgm:cxn modelId="{1D387548-5DA9-4F44-83F4-4F159D50DDBB}" type="presOf" srcId="{2B1360A3-F7FF-432F-BD4C-8F43DFCD1E50}" destId="{C3FC4AC0-9024-4402-B4E5-540329C73EF1}" srcOrd="0" destOrd="0" presId="urn:microsoft.com/office/officeart/2005/8/layout/process4"/>
    <dgm:cxn modelId="{6C2E2C49-D2AC-45EB-B160-80EAF0ABBD23}" srcId="{30697EC2-FC8A-40FB-A74B-4AED20CA39DF}" destId="{E1CE6BFF-60F1-437B-93F4-A4F689C23B5F}" srcOrd="1" destOrd="0" parTransId="{8B087D87-CC1A-45D9-B41C-F18F448A38A6}" sibTransId="{378F4936-0CEB-4A81-8A65-E646DB56892D}"/>
    <dgm:cxn modelId="{B72FC798-BD12-4039-A228-FDB407E91A69}" type="presOf" srcId="{EE5734E6-9A08-4C05-93B7-205475D0D5B1}" destId="{E071A7A7-4267-42AD-AB6A-EEC130941321}" srcOrd="0" destOrd="0" presId="urn:microsoft.com/office/officeart/2005/8/layout/process4"/>
    <dgm:cxn modelId="{A6D74F9D-9D48-4F0C-AE2F-4200B7419EFB}" type="presOf" srcId="{DF5414AA-0E7A-48D2-A12D-9E256EBBA56C}" destId="{C4283458-CDDB-4340-B506-CF802F49956A}" srcOrd="0" destOrd="0" presId="urn:microsoft.com/office/officeart/2005/8/layout/process4"/>
    <dgm:cxn modelId="{A226FD9F-88D5-4B1A-9A15-F5BB56CC06FC}" type="presOf" srcId="{30697EC2-FC8A-40FB-A74B-4AED20CA39DF}" destId="{393EC40C-2CF3-4C62-82E9-38E4355805F0}" srcOrd="0" destOrd="0" presId="urn:microsoft.com/office/officeart/2005/8/layout/process4"/>
    <dgm:cxn modelId="{528227A3-E936-434E-97C7-6A147E2EFD20}" srcId="{30EBB223-4922-4A76-8403-FEF1F6FA9A0A}" destId="{EE5734E6-9A08-4C05-93B7-205475D0D5B1}" srcOrd="1" destOrd="0" parTransId="{DA1215CC-5290-4915-9A62-9A3F6A7695C3}" sibTransId="{DC053EB7-0440-4E2D-BAA6-F4CEF576F433}"/>
    <dgm:cxn modelId="{B8C15DAE-23C6-48CF-A681-D00BF4A42DA2}" srcId="{EE5734E6-9A08-4C05-93B7-205475D0D5B1}" destId="{2B1360A3-F7FF-432F-BD4C-8F43DFCD1E50}" srcOrd="0" destOrd="0" parTransId="{9D0EB8FF-EE2B-406D-BA68-2449E72D244D}" sibTransId="{DDD53054-79F8-4678-A207-435897CDFB2F}"/>
    <dgm:cxn modelId="{0830F5AE-FDC5-4F54-BE9C-01527DCB2268}" type="presOf" srcId="{30697EC2-FC8A-40FB-A74B-4AED20CA39DF}" destId="{AA7022DF-3104-47CF-B5DA-2003C97813D2}" srcOrd="1" destOrd="0" presId="urn:microsoft.com/office/officeart/2005/8/layout/process4"/>
    <dgm:cxn modelId="{A73F62BE-65FD-4E28-9E05-ED2C7A86ED56}" type="presOf" srcId="{30EBB223-4922-4A76-8403-FEF1F6FA9A0A}" destId="{6D3FB29E-8509-46B9-B02B-BF809DDCD391}" srcOrd="0" destOrd="0" presId="urn:microsoft.com/office/officeart/2005/8/layout/process4"/>
    <dgm:cxn modelId="{E3CF2DDF-096A-4257-95E7-6422E0E3F8A9}" srcId="{30697EC2-FC8A-40FB-A74B-4AED20CA39DF}" destId="{83A12926-DA5B-40C4-BF3D-57A9152418FE}" srcOrd="2" destOrd="0" parTransId="{9C5519BF-2720-4049-B154-79E69B240219}" sibTransId="{C74F72FC-2FA1-4221-A619-9F2F2955AD62}"/>
    <dgm:cxn modelId="{4B7684E2-DCD0-47C9-AEF4-7E551C39774A}" srcId="{30EBB223-4922-4A76-8403-FEF1F6FA9A0A}" destId="{30697EC2-FC8A-40FB-A74B-4AED20CA39DF}" srcOrd="0" destOrd="0" parTransId="{D2094684-153E-406B-BA92-1AE9A89F614B}" sibTransId="{59C5921A-2841-4177-878A-F4CA94489F77}"/>
    <dgm:cxn modelId="{492EB7E2-2459-47E4-8B11-7FF37D3FE654}" type="presOf" srcId="{6BC0EF93-EEF2-45DF-8C71-A810A622F593}" destId="{7BE3423E-CE3C-4E7F-AE49-22EF3E085C2D}" srcOrd="0" destOrd="0" presId="urn:microsoft.com/office/officeart/2005/8/layout/process4"/>
    <dgm:cxn modelId="{DDA896E3-C871-4422-A8A8-1DEC92A9BB68}" srcId="{EE5734E6-9A08-4C05-93B7-205475D0D5B1}" destId="{DF5414AA-0E7A-48D2-A12D-9E256EBBA56C}" srcOrd="1" destOrd="0" parTransId="{4525C839-9C69-45C6-94C7-3079E7B13916}" sibTransId="{C508134B-9E46-4BCB-A98F-863D2C607737}"/>
    <dgm:cxn modelId="{4C0E2FE8-215B-4125-80E2-0DA0E5C329A4}" type="presOf" srcId="{83A12926-DA5B-40C4-BF3D-57A9152418FE}" destId="{71325D73-B7FF-4AD6-BCF6-B9F32DA03599}" srcOrd="0" destOrd="0" presId="urn:microsoft.com/office/officeart/2005/8/layout/process4"/>
    <dgm:cxn modelId="{A6448AD9-024A-489A-ACFE-8B4A9A0E64C4}" type="presParOf" srcId="{6D3FB29E-8509-46B9-B02B-BF809DDCD391}" destId="{3D438C14-9557-44AE-A4AA-7D1E1E9777A4}" srcOrd="0" destOrd="0" presId="urn:microsoft.com/office/officeart/2005/8/layout/process4"/>
    <dgm:cxn modelId="{51AF4AB6-C0F8-47B1-9CA8-C4448A79FD75}" type="presParOf" srcId="{3D438C14-9557-44AE-A4AA-7D1E1E9777A4}" destId="{E071A7A7-4267-42AD-AB6A-EEC130941321}" srcOrd="0" destOrd="0" presId="urn:microsoft.com/office/officeart/2005/8/layout/process4"/>
    <dgm:cxn modelId="{27090CC4-131D-4FC3-9B87-780856567E28}" type="presParOf" srcId="{3D438C14-9557-44AE-A4AA-7D1E1E9777A4}" destId="{6788B0A6-9145-4DA8-BD20-7A0D893B3757}" srcOrd="1" destOrd="0" presId="urn:microsoft.com/office/officeart/2005/8/layout/process4"/>
    <dgm:cxn modelId="{CA38C4A6-D4E3-45F6-8D2F-195E7FB984C2}" type="presParOf" srcId="{3D438C14-9557-44AE-A4AA-7D1E1E9777A4}" destId="{C133C5EE-7A08-479C-8599-820E2B5F8D65}" srcOrd="2" destOrd="0" presId="urn:microsoft.com/office/officeart/2005/8/layout/process4"/>
    <dgm:cxn modelId="{6CB94869-4D2C-4E60-8B93-0F630B8E513D}" type="presParOf" srcId="{C133C5EE-7A08-479C-8599-820E2B5F8D65}" destId="{C3FC4AC0-9024-4402-B4E5-540329C73EF1}" srcOrd="0" destOrd="0" presId="urn:microsoft.com/office/officeart/2005/8/layout/process4"/>
    <dgm:cxn modelId="{0A79F3BC-5DEF-40BD-8BCE-E5EAC5EF3067}" type="presParOf" srcId="{C133C5EE-7A08-479C-8599-820E2B5F8D65}" destId="{C4283458-CDDB-4340-B506-CF802F49956A}" srcOrd="1" destOrd="0" presId="urn:microsoft.com/office/officeart/2005/8/layout/process4"/>
    <dgm:cxn modelId="{93513E99-FCE1-4C7F-8675-56BA7B1EF751}" type="presParOf" srcId="{C133C5EE-7A08-479C-8599-820E2B5F8D65}" destId="{42E5CBE7-4BDB-4DDB-8220-61382D042F64}" srcOrd="2" destOrd="0" presId="urn:microsoft.com/office/officeart/2005/8/layout/process4"/>
    <dgm:cxn modelId="{90845CDA-EE58-474D-99EC-9C0FFDB1C932}" type="presParOf" srcId="{6D3FB29E-8509-46B9-B02B-BF809DDCD391}" destId="{D8400D39-0D82-43AF-9AFE-884F35D97B33}" srcOrd="1" destOrd="0" presId="urn:microsoft.com/office/officeart/2005/8/layout/process4"/>
    <dgm:cxn modelId="{55B5C953-4870-4916-B40B-C93006642794}" type="presParOf" srcId="{6D3FB29E-8509-46B9-B02B-BF809DDCD391}" destId="{4D1786C4-0ACB-47F7-A6E2-89539981C01C}" srcOrd="2" destOrd="0" presId="urn:microsoft.com/office/officeart/2005/8/layout/process4"/>
    <dgm:cxn modelId="{7D95FAF1-766F-4748-89D2-7B55BF66F527}" type="presParOf" srcId="{4D1786C4-0ACB-47F7-A6E2-89539981C01C}" destId="{393EC40C-2CF3-4C62-82E9-38E4355805F0}" srcOrd="0" destOrd="0" presId="urn:microsoft.com/office/officeart/2005/8/layout/process4"/>
    <dgm:cxn modelId="{3F19DF50-3C6D-4207-840D-7EF54E610AB9}" type="presParOf" srcId="{4D1786C4-0ACB-47F7-A6E2-89539981C01C}" destId="{AA7022DF-3104-47CF-B5DA-2003C97813D2}" srcOrd="1" destOrd="0" presId="urn:microsoft.com/office/officeart/2005/8/layout/process4"/>
    <dgm:cxn modelId="{0E98AF5B-0DA4-4261-9E35-A6BB6AC51439}" type="presParOf" srcId="{4D1786C4-0ACB-47F7-A6E2-89539981C01C}" destId="{6651937F-D4B1-4718-BEEE-C3CFB496EB70}" srcOrd="2" destOrd="0" presId="urn:microsoft.com/office/officeart/2005/8/layout/process4"/>
    <dgm:cxn modelId="{CA45E4F3-ED11-4B4E-81EF-8C28495464E1}" type="presParOf" srcId="{6651937F-D4B1-4718-BEEE-C3CFB496EB70}" destId="{7BE3423E-CE3C-4E7F-AE49-22EF3E085C2D}" srcOrd="0" destOrd="0" presId="urn:microsoft.com/office/officeart/2005/8/layout/process4"/>
    <dgm:cxn modelId="{B94BA177-4AC6-492F-A271-9C68F9218921}" type="presParOf" srcId="{6651937F-D4B1-4718-BEEE-C3CFB496EB70}" destId="{E308CEA4-7052-4826-837D-30EEB3F128DC}" srcOrd="1" destOrd="0" presId="urn:microsoft.com/office/officeart/2005/8/layout/process4"/>
    <dgm:cxn modelId="{7B0CCC74-049D-4312-8120-20427C96D77D}" type="presParOf" srcId="{6651937F-D4B1-4718-BEEE-C3CFB496EB70}" destId="{71325D73-B7FF-4AD6-BCF6-B9F32DA03599}"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8B0A6-9145-4DA8-BD20-7A0D893B3757}">
      <dsp:nvSpPr>
        <dsp:cNvPr id="0" name=""/>
        <dsp:cNvSpPr/>
      </dsp:nvSpPr>
      <dsp:spPr>
        <a:xfrm>
          <a:off x="0" y="3222194"/>
          <a:ext cx="9226500" cy="1898445"/>
        </a:xfrm>
        <a:prstGeom prst="rect">
          <a:avLst/>
        </a:prstGeom>
        <a:solidFill>
          <a:schemeClr val="lt1">
            <a:hueOff val="0"/>
            <a:satOff val="0"/>
            <a:lumOff val="0"/>
            <a:alphaOff val="0"/>
          </a:schemeClr>
        </a:solidFill>
        <a:ln w="19050" cap="flat" cmpd="sng" algn="ctr">
          <a:solidFill>
            <a:schemeClr val="accent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mbria" panose="02040503050406030204" pitchFamily="18" charset="0"/>
              <a:ea typeface="Cambria" panose="02040503050406030204" pitchFamily="18" charset="0"/>
              <a:cs typeface="Times New Roman" panose="02020603050405020304" pitchFamily="18" charset="0"/>
            </a:rPr>
            <a:t>Resettlement Agency </a:t>
          </a:r>
          <a:r>
            <a:rPr lang="en-US" sz="2400" b="1" kern="1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B</a:t>
          </a:r>
          <a:r>
            <a:rPr lang="en-US" sz="2400" b="1" kern="1200" dirty="0">
              <a:latin typeface="Cambria" panose="02040503050406030204" pitchFamily="18" charset="0"/>
              <a:ea typeface="Cambria" panose="02040503050406030204" pitchFamily="18" charset="0"/>
              <a:cs typeface="Times New Roman" panose="02020603050405020304" pitchFamily="18" charset="0"/>
            </a:rPr>
            <a:t> (Gaining Agency)</a:t>
          </a:r>
        </a:p>
      </dsp:txBody>
      <dsp:txXfrm>
        <a:off x="0" y="3222194"/>
        <a:ext cx="9226500" cy="1025160"/>
      </dsp:txXfrm>
    </dsp:sp>
    <dsp:sp modelId="{C3FC4AC0-9024-4402-B4E5-540329C73EF1}">
      <dsp:nvSpPr>
        <dsp:cNvPr id="0" name=""/>
        <dsp:cNvSpPr/>
      </dsp:nvSpPr>
      <dsp:spPr>
        <a:xfrm>
          <a:off x="4505" y="4161392"/>
          <a:ext cx="3072496" cy="956919"/>
        </a:xfrm>
        <a:prstGeom prst="rect">
          <a:avLst/>
        </a:prstGeom>
        <a:solidFill>
          <a:schemeClr val="lt1">
            <a:alpha val="90000"/>
            <a:tint val="40000"/>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Receives</a:t>
          </a:r>
          <a:r>
            <a:rPr lang="en-US" sz="2400" kern="1200" dirty="0">
              <a:latin typeface="Cambria" panose="02040503050406030204" pitchFamily="18" charset="0"/>
              <a:ea typeface="Cambria" panose="02040503050406030204" pitchFamily="18" charset="0"/>
              <a:cs typeface="Times New Roman" panose="02020603050405020304" pitchFamily="18" charset="0"/>
            </a:rPr>
            <a:t> transfer of case of 4</a:t>
          </a:r>
        </a:p>
      </dsp:txBody>
      <dsp:txXfrm>
        <a:off x="4505" y="4161392"/>
        <a:ext cx="3072496" cy="956919"/>
      </dsp:txXfrm>
    </dsp:sp>
    <dsp:sp modelId="{C4283458-CDDB-4340-B506-CF802F49956A}">
      <dsp:nvSpPr>
        <dsp:cNvPr id="0" name=""/>
        <dsp:cNvSpPr/>
      </dsp:nvSpPr>
      <dsp:spPr>
        <a:xfrm>
          <a:off x="3077001" y="4161392"/>
          <a:ext cx="3072496" cy="956919"/>
        </a:xfrm>
        <a:prstGeom prst="rect">
          <a:avLst/>
        </a:prstGeom>
        <a:solidFill>
          <a:schemeClr val="lt1">
            <a:alpha val="90000"/>
            <a:tint val="40000"/>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Receives</a:t>
          </a:r>
          <a:r>
            <a:rPr lang="en-US" sz="2400" kern="1200" dirty="0">
              <a:latin typeface="Cambria" panose="02040503050406030204" pitchFamily="18" charset="0"/>
              <a:ea typeface="Cambria" panose="02040503050406030204" pitchFamily="18" charset="0"/>
              <a:cs typeface="Times New Roman" panose="02020603050405020304" pitchFamily="18" charset="0"/>
            </a:rPr>
            <a:t> $4000 in Admin Funds</a:t>
          </a:r>
        </a:p>
      </dsp:txBody>
      <dsp:txXfrm>
        <a:off x="3077001" y="4161392"/>
        <a:ext cx="3072496" cy="956919"/>
      </dsp:txXfrm>
    </dsp:sp>
    <dsp:sp modelId="{42E5CBE7-4BDB-4DDB-8220-61382D042F64}">
      <dsp:nvSpPr>
        <dsp:cNvPr id="0" name=""/>
        <dsp:cNvSpPr/>
      </dsp:nvSpPr>
      <dsp:spPr>
        <a:xfrm>
          <a:off x="6149498" y="4161392"/>
          <a:ext cx="3072496" cy="956919"/>
        </a:xfrm>
        <a:prstGeom prst="rect">
          <a:avLst/>
        </a:prstGeom>
        <a:solidFill>
          <a:schemeClr val="lt1">
            <a:alpha val="90000"/>
            <a:tint val="40000"/>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Receives</a:t>
          </a:r>
          <a:r>
            <a:rPr lang="en-US" sz="2400" kern="1200" dirty="0">
              <a:latin typeface="Cambria" panose="02040503050406030204" pitchFamily="18" charset="0"/>
              <a:ea typeface="Cambria" panose="02040503050406030204" pitchFamily="18" charset="0"/>
              <a:cs typeface="Times New Roman" panose="02020603050405020304" pitchFamily="18" charset="0"/>
            </a:rPr>
            <a:t> $4,700 in Direct Assistance</a:t>
          </a:r>
        </a:p>
      </dsp:txBody>
      <dsp:txXfrm>
        <a:off x="6149498" y="4161392"/>
        <a:ext cx="3072496" cy="956919"/>
      </dsp:txXfrm>
    </dsp:sp>
    <dsp:sp modelId="{AA7022DF-3104-47CF-B5DA-2003C97813D2}">
      <dsp:nvSpPr>
        <dsp:cNvPr id="0" name=""/>
        <dsp:cNvSpPr/>
      </dsp:nvSpPr>
      <dsp:spPr>
        <a:xfrm rot="10800000">
          <a:off x="0" y="2328"/>
          <a:ext cx="9226500" cy="3199439"/>
        </a:xfrm>
        <a:prstGeom prst="upArrowCallout">
          <a:avLst/>
        </a:prstGeom>
        <a:solidFill>
          <a:schemeClr val="lt1">
            <a:hueOff val="0"/>
            <a:satOff val="0"/>
            <a:lumOff val="0"/>
            <a:alphaOff val="0"/>
          </a:schemeClr>
        </a:solidFill>
        <a:ln w="28575" cap="flat" cmpd="sng" algn="ctr">
          <a:solidFill>
            <a:schemeClr val="accent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mbria" panose="02040503050406030204" pitchFamily="18" charset="0"/>
              <a:ea typeface="Cambria" panose="02040503050406030204" pitchFamily="18" charset="0"/>
              <a:cs typeface="Times New Roman" panose="02020603050405020304" pitchFamily="18" charset="0"/>
            </a:rPr>
            <a:t>Resettlement Agency </a:t>
          </a:r>
          <a:r>
            <a:rPr lang="en-US" sz="2400" b="1" kern="1200" dirty="0">
              <a:solidFill>
                <a:srgbClr val="FF0000"/>
              </a:solidFill>
              <a:latin typeface="Cambria" panose="02040503050406030204" pitchFamily="18" charset="0"/>
              <a:ea typeface="Cambria" panose="02040503050406030204" pitchFamily="18" charset="0"/>
              <a:cs typeface="Times New Roman" panose="02020603050405020304" pitchFamily="18" charset="0"/>
            </a:rPr>
            <a:t>A</a:t>
          </a:r>
          <a:r>
            <a:rPr lang="en-US" sz="2400" b="1" kern="1200" dirty="0">
              <a:latin typeface="Cambria" panose="02040503050406030204" pitchFamily="18" charset="0"/>
              <a:ea typeface="Cambria" panose="02040503050406030204" pitchFamily="18" charset="0"/>
              <a:cs typeface="Times New Roman" panose="02020603050405020304" pitchFamily="18" charset="0"/>
            </a:rPr>
            <a:t> (Sending Agency)</a:t>
          </a:r>
        </a:p>
      </dsp:txBody>
      <dsp:txXfrm rot="-10800000">
        <a:off x="0" y="2328"/>
        <a:ext cx="9226500" cy="1123003"/>
      </dsp:txXfrm>
    </dsp:sp>
    <dsp:sp modelId="{7BE3423E-CE3C-4E7F-AE49-22EF3E085C2D}">
      <dsp:nvSpPr>
        <dsp:cNvPr id="0" name=""/>
        <dsp:cNvSpPr/>
      </dsp:nvSpPr>
      <dsp:spPr>
        <a:xfrm>
          <a:off x="4505" y="1125331"/>
          <a:ext cx="3072496" cy="956632"/>
        </a:xfrm>
        <a:prstGeom prst="rect">
          <a:avLst/>
        </a:prstGeom>
        <a:solidFill>
          <a:schemeClr val="lt1">
            <a:alpha val="90000"/>
            <a:tint val="40000"/>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mbria" panose="02040503050406030204" pitchFamily="18" charset="0"/>
              <a:ea typeface="Cambria" panose="02040503050406030204" pitchFamily="18" charset="0"/>
              <a:cs typeface="Times New Roman" panose="02020603050405020304" pitchFamily="18" charset="0"/>
            </a:rPr>
            <a:t>Case of 4</a:t>
          </a:r>
        </a:p>
      </dsp:txBody>
      <dsp:txXfrm>
        <a:off x="4505" y="1125331"/>
        <a:ext cx="3072496" cy="956632"/>
      </dsp:txXfrm>
    </dsp:sp>
    <dsp:sp modelId="{E308CEA4-7052-4826-837D-30EEB3F128DC}">
      <dsp:nvSpPr>
        <dsp:cNvPr id="0" name=""/>
        <dsp:cNvSpPr/>
      </dsp:nvSpPr>
      <dsp:spPr>
        <a:xfrm>
          <a:off x="3077001" y="1125331"/>
          <a:ext cx="3072496" cy="956632"/>
        </a:xfrm>
        <a:prstGeom prst="rect">
          <a:avLst/>
        </a:prstGeom>
        <a:solidFill>
          <a:schemeClr val="lt1">
            <a:alpha val="90000"/>
            <a:tint val="40000"/>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mbria" panose="02040503050406030204" pitchFamily="18" charset="0"/>
              <a:ea typeface="Cambria" panose="02040503050406030204" pitchFamily="18" charset="0"/>
              <a:cs typeface="Times New Roman" panose="02020603050405020304" pitchFamily="18" charset="0"/>
            </a:rPr>
            <a:t>$4,000 in Admin ($1,000/person)</a:t>
          </a:r>
        </a:p>
      </dsp:txBody>
      <dsp:txXfrm>
        <a:off x="3077001" y="1125331"/>
        <a:ext cx="3072496" cy="956632"/>
      </dsp:txXfrm>
    </dsp:sp>
    <dsp:sp modelId="{71325D73-B7FF-4AD6-BCF6-B9F32DA03599}">
      <dsp:nvSpPr>
        <dsp:cNvPr id="0" name=""/>
        <dsp:cNvSpPr/>
      </dsp:nvSpPr>
      <dsp:spPr>
        <a:xfrm>
          <a:off x="6149498" y="1125331"/>
          <a:ext cx="3072496" cy="956632"/>
        </a:xfrm>
        <a:prstGeom prst="rect">
          <a:avLst/>
        </a:prstGeom>
        <a:solidFill>
          <a:schemeClr val="lt1">
            <a:alpha val="90000"/>
            <a:tint val="40000"/>
            <a:hueOff val="0"/>
            <a:satOff val="0"/>
            <a:lumOff val="0"/>
            <a:alphaOff val="0"/>
          </a:schemeClr>
        </a:solidFill>
        <a:ln w="190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ambria" panose="02040503050406030204" pitchFamily="18" charset="0"/>
              <a:ea typeface="Cambria" panose="02040503050406030204" pitchFamily="18" charset="0"/>
              <a:cs typeface="Times New Roman" panose="02020603050405020304" pitchFamily="18" charset="0"/>
            </a:rPr>
            <a:t>$4,700 in Direct Assistance ($1,175/person)</a:t>
          </a:r>
        </a:p>
      </dsp:txBody>
      <dsp:txXfrm>
        <a:off x="6149498" y="1125331"/>
        <a:ext cx="3072496" cy="9566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11/7/2019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dirty="0"/>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41441-5574-4421-B352-DAA371565E1B}" type="slidenum">
              <a:rPr lang="en-US" smtClean="0"/>
              <a:t>19</a:t>
            </a:fld>
            <a:endParaRPr lang="en-US" dirty="0"/>
          </a:p>
        </p:txBody>
      </p:sp>
    </p:spTree>
    <p:extLst>
      <p:ext uri="{BB962C8B-B14F-4D97-AF65-F5344CB8AC3E}">
        <p14:creationId xmlns:p14="http://schemas.microsoft.com/office/powerpoint/2010/main" val="42395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4</a:t>
            </a:fld>
            <a:endParaRPr lang="en-US" dirty="0"/>
          </a:p>
        </p:txBody>
      </p:sp>
    </p:spTree>
    <p:extLst>
      <p:ext uri="{BB962C8B-B14F-4D97-AF65-F5344CB8AC3E}">
        <p14:creationId xmlns:p14="http://schemas.microsoft.com/office/powerpoint/2010/main" val="3049927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5</a:t>
            </a:fld>
            <a:endParaRPr lang="en-US" dirty="0"/>
          </a:p>
        </p:txBody>
      </p:sp>
    </p:spTree>
    <p:extLst>
      <p:ext uri="{BB962C8B-B14F-4D97-AF65-F5344CB8AC3E}">
        <p14:creationId xmlns:p14="http://schemas.microsoft.com/office/powerpoint/2010/main" val="2203777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6</a:t>
            </a:fld>
            <a:endParaRPr lang="en-US" dirty="0"/>
          </a:p>
        </p:txBody>
      </p:sp>
    </p:spTree>
    <p:extLst>
      <p:ext uri="{BB962C8B-B14F-4D97-AF65-F5344CB8AC3E}">
        <p14:creationId xmlns:p14="http://schemas.microsoft.com/office/powerpoint/2010/main" val="1425975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10</a:t>
            </a:fld>
            <a:endParaRPr lang="en-US" dirty="0"/>
          </a:p>
        </p:txBody>
      </p:sp>
    </p:spTree>
    <p:extLst>
      <p:ext uri="{BB962C8B-B14F-4D97-AF65-F5344CB8AC3E}">
        <p14:creationId xmlns:p14="http://schemas.microsoft.com/office/powerpoint/2010/main" val="2813487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12</a:t>
            </a:fld>
            <a:endParaRPr lang="en-US" dirty="0"/>
          </a:p>
        </p:txBody>
      </p:sp>
    </p:spTree>
    <p:extLst>
      <p:ext uri="{BB962C8B-B14F-4D97-AF65-F5344CB8AC3E}">
        <p14:creationId xmlns:p14="http://schemas.microsoft.com/office/powerpoint/2010/main" val="1786846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15</a:t>
            </a:fld>
            <a:endParaRPr lang="en-US" dirty="0"/>
          </a:p>
        </p:txBody>
      </p:sp>
    </p:spTree>
    <p:extLst>
      <p:ext uri="{BB962C8B-B14F-4D97-AF65-F5344CB8AC3E}">
        <p14:creationId xmlns:p14="http://schemas.microsoft.com/office/powerpoint/2010/main" val="3796304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16</a:t>
            </a:fld>
            <a:endParaRPr lang="en-US" dirty="0"/>
          </a:p>
        </p:txBody>
      </p:sp>
    </p:spTree>
    <p:extLst>
      <p:ext uri="{BB962C8B-B14F-4D97-AF65-F5344CB8AC3E}">
        <p14:creationId xmlns:p14="http://schemas.microsoft.com/office/powerpoint/2010/main" val="194660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18</a:t>
            </a:fld>
            <a:endParaRPr lang="en-US" dirty="0"/>
          </a:p>
        </p:txBody>
      </p:sp>
    </p:spTree>
    <p:extLst>
      <p:ext uri="{BB962C8B-B14F-4D97-AF65-F5344CB8AC3E}">
        <p14:creationId xmlns:p14="http://schemas.microsoft.com/office/powerpoint/2010/main" val="3130808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11/7/2019</a:t>
            </a:fld>
            <a:endParaRPr lang="en-US" dirty="0"/>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11/7/2019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11/7/2019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11/7/2019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11/7/2019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11/7/2019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11/7/2019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11/7/2019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11/7/2019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11/7/2019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11/7/2019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11/7/2019</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 </a:t>
            </a:r>
          </a:p>
        </p:txBody>
      </p:sp>
      <p:sp>
        <p:nvSpPr>
          <p:cNvPr id="5" name="Subtitle 4"/>
          <p:cNvSpPr>
            <a:spLocks noGrp="1"/>
          </p:cNvSpPr>
          <p:nvPr>
            <p:ph type="subTitle" idx="1"/>
          </p:nvPr>
        </p:nvSpPr>
        <p:spPr>
          <a:xfrm>
            <a:off x="2547039" y="3348487"/>
            <a:ext cx="7097921" cy="1386576"/>
          </a:xfrm>
        </p:spPr>
        <p:txBody>
          <a:bodyPr/>
          <a:lstStyle/>
          <a:p>
            <a:pPr algn="ctr"/>
            <a:r>
              <a:rPr lang="en-US" sz="2800" dirty="0">
                <a:solidFill>
                  <a:srgbClr val="0070C0"/>
                </a:solidFill>
                <a:latin typeface="Cambria" panose="02040503050406030204" pitchFamily="18" charset="0"/>
                <a:ea typeface="Cambria" panose="02040503050406030204" pitchFamily="18" charset="0"/>
                <a:cs typeface="Times New Roman" panose="02020603050405020304" pitchFamily="18" charset="0"/>
              </a:rPr>
              <a:t>U.S. Conference of Catholic Bishops</a:t>
            </a:r>
            <a:br>
              <a:rPr lang="en-US" sz="2800"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r>
              <a:rPr lang="en-US" sz="2800" dirty="0">
                <a:solidFill>
                  <a:srgbClr val="0070C0"/>
                </a:solidFill>
                <a:latin typeface="Cambria" panose="02040503050406030204" pitchFamily="18" charset="0"/>
                <a:ea typeface="Cambria" panose="02040503050406030204" pitchFamily="18" charset="0"/>
                <a:cs typeface="Times New Roman" panose="02020603050405020304" pitchFamily="18" charset="0"/>
              </a:rPr>
              <a:t>Migration &amp; Refugee Services</a:t>
            </a:r>
            <a:br>
              <a:rPr lang="en-US" sz="2800" dirty="0">
                <a:solidFill>
                  <a:srgbClr val="0070C0"/>
                </a:solidFill>
                <a:latin typeface="Cambria" panose="02040503050406030204" pitchFamily="18" charset="0"/>
                <a:ea typeface="Cambria" panose="02040503050406030204" pitchFamily="18" charset="0"/>
                <a:cs typeface="Times New Roman" panose="02020603050405020304" pitchFamily="18" charset="0"/>
              </a:rPr>
            </a:br>
            <a:r>
              <a:rPr lang="en-US" sz="2800" dirty="0">
                <a:solidFill>
                  <a:srgbClr val="0070C0"/>
                </a:solidFill>
                <a:latin typeface="Cambria" panose="02040503050406030204" pitchFamily="18" charset="0"/>
                <a:ea typeface="Cambria" panose="02040503050406030204" pitchFamily="18" charset="0"/>
                <a:cs typeface="Times New Roman" panose="02020603050405020304" pitchFamily="18" charset="0"/>
              </a:rPr>
              <a:t>Processing Operations</a:t>
            </a:r>
          </a:p>
          <a:p>
            <a:endParaRPr lang="en-US" dirty="0"/>
          </a:p>
        </p:txBody>
      </p:sp>
      <p:sp>
        <p:nvSpPr>
          <p:cNvPr id="6" name="Title 3">
            <a:extLst>
              <a:ext uri="{FF2B5EF4-FFF2-40B4-BE49-F238E27FC236}">
                <a16:creationId xmlns:a16="http://schemas.microsoft.com/office/drawing/2014/main" id="{2D5F7426-9515-4145-9288-A99BBB637791}"/>
              </a:ext>
            </a:extLst>
          </p:cNvPr>
          <p:cNvSpPr txBox="1">
            <a:spLocks/>
          </p:cNvSpPr>
          <p:nvPr/>
        </p:nvSpPr>
        <p:spPr>
          <a:xfrm>
            <a:off x="861568" y="1600199"/>
            <a:ext cx="10468864" cy="1828800"/>
          </a:xfrm>
          <a:prstGeom prst="rect">
            <a:avLst/>
          </a:prstGeom>
          <a:ln>
            <a:noFill/>
          </a:ln>
        </p:spPr>
        <p:txBody>
          <a:bodyPr vert="horz" lIns="0" tIns="0" rIns="18288" bIns="0" anchor="ctr">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tx2"/>
                </a:solidFill>
                <a:effectLst/>
                <a:latin typeface="+mj-lt"/>
                <a:ea typeface="+mj-ea"/>
                <a:cs typeface="+mj-cs"/>
              </a:defRPr>
            </a:lvl1pPr>
          </a:lstStyle>
          <a:p>
            <a:pPr algn="ctr"/>
            <a:r>
              <a:rPr lang="en-US" sz="6000" dirty="0">
                <a:latin typeface="Cambria" panose="02040503050406030204" pitchFamily="18" charset="0"/>
                <a:ea typeface="Cambria" panose="02040503050406030204" pitchFamily="18" charset="0"/>
                <a:cs typeface="Times New Roman" panose="02020603050405020304" pitchFamily="18" charset="0"/>
              </a:rPr>
              <a:t>Case Transfers 101</a:t>
            </a:r>
          </a:p>
        </p:txBody>
      </p:sp>
      <p:sp>
        <p:nvSpPr>
          <p:cNvPr id="7" name="Subtitle 4">
            <a:extLst>
              <a:ext uri="{FF2B5EF4-FFF2-40B4-BE49-F238E27FC236}">
                <a16:creationId xmlns:a16="http://schemas.microsoft.com/office/drawing/2014/main" id="{BFD08E2B-EFEF-4C9F-BD7C-F0729614C1BA}"/>
              </a:ext>
            </a:extLst>
          </p:cNvPr>
          <p:cNvSpPr txBox="1">
            <a:spLocks/>
          </p:cNvSpPr>
          <p:nvPr/>
        </p:nvSpPr>
        <p:spPr>
          <a:xfrm>
            <a:off x="711200" y="4883151"/>
            <a:ext cx="10472928" cy="965202"/>
          </a:xfrm>
          <a:prstGeom prst="rect">
            <a:avLst/>
          </a:prstGeom>
        </p:spPr>
        <p:txBody>
          <a:bodyPr vert="horz" lIns="0" rIns="18288" anchor="ctr">
            <a:normAutofit/>
          </a:bodyPr>
          <a:lstStyle>
            <a:lvl1pPr marL="0" marR="45720" indent="0" algn="r" rtl="0" eaLnBrk="1" latinLnBrk="0" hangingPunct="1">
              <a:spcBef>
                <a:spcPct val="20000"/>
              </a:spcBef>
              <a:buClr>
                <a:schemeClr val="accent3">
                  <a:lumMod val="50000"/>
                </a:schemeClr>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lumMod val="50000"/>
                </a:schemeClr>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lumMod val="50000"/>
                </a:schemeClr>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lumMod val="50000"/>
                </a:schemeClr>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lumMod val="75000"/>
                </a:schemeClr>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lumMod val="50000"/>
                </a:schemeClr>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lumMod val="75000"/>
                </a:schemeClr>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US" sz="2400" dirty="0">
                <a:latin typeface="Times New Roman" panose="02020603050405020304" pitchFamily="18" charset="0"/>
                <a:cs typeface="Times New Roman" panose="02020603050405020304" pitchFamily="18" charset="0"/>
              </a:rPr>
              <a:t>Hussain Mohammad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November 7, 2019</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72E4D8C-BF15-4063-A9FE-82A42C9DC66D}"/>
              </a:ext>
            </a:extLst>
          </p:cNvPr>
          <p:cNvSpPr>
            <a:spLocks noGrp="1"/>
          </p:cNvSpPr>
          <p:nvPr>
            <p:ph type="sldNum" sz="quarter" idx="12"/>
          </p:nvPr>
        </p:nvSpPr>
        <p:spPr/>
        <p:txBody>
          <a:bodyPr/>
          <a:lstStyle/>
          <a:p>
            <a:fld id="{401CF334-2D5C-4859-84A6-CA7E6E43FAEB}" type="slidenum">
              <a:rPr lang="en-US" smtClean="0"/>
              <a:t>10</a:t>
            </a:fld>
            <a:endParaRPr lang="en-US" dirty="0"/>
          </a:p>
        </p:txBody>
      </p:sp>
      <p:sp>
        <p:nvSpPr>
          <p:cNvPr id="9" name="Content Placeholder 5">
            <a:extLst>
              <a:ext uri="{FF2B5EF4-FFF2-40B4-BE49-F238E27FC236}">
                <a16:creationId xmlns:a16="http://schemas.microsoft.com/office/drawing/2014/main" id="{37719C9E-63F1-42DF-AB21-5518B40F0D8F}"/>
              </a:ext>
            </a:extLst>
          </p:cNvPr>
          <p:cNvSpPr txBox="1">
            <a:spLocks/>
          </p:cNvSpPr>
          <p:nvPr/>
        </p:nvSpPr>
        <p:spPr>
          <a:xfrm>
            <a:off x="587829" y="1751233"/>
            <a:ext cx="6678385" cy="4376231"/>
          </a:xfrm>
          <a:prstGeom prst="rect">
            <a:avLst/>
          </a:prstGeom>
        </p:spPr>
        <p:txBody>
          <a:bodyPr>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r>
              <a:rPr lang="en-US" sz="2800" dirty="0">
                <a:latin typeface="Cambria" panose="02040503050406030204" pitchFamily="18" charset="0"/>
                <a:ea typeface="Cambria" panose="02040503050406030204" pitchFamily="18" charset="0"/>
              </a:rPr>
              <a:t>All Direct Assistance and Administrative funds follow the case</a:t>
            </a:r>
            <a:br>
              <a:rPr lang="en-US" sz="2800" dirty="0">
                <a:latin typeface="Cambria" panose="02040503050406030204" pitchFamily="18" charset="0"/>
                <a:ea typeface="Cambria" panose="02040503050406030204" pitchFamily="18" charset="0"/>
              </a:rPr>
            </a:br>
            <a:endParaRPr lang="en-US" sz="2800" dirty="0">
              <a:latin typeface="Cambria" panose="02040503050406030204" pitchFamily="18" charset="0"/>
              <a:ea typeface="Cambria" panose="02040503050406030204" pitchFamily="18" charset="0"/>
            </a:endParaRPr>
          </a:p>
          <a:p>
            <a:r>
              <a:rPr lang="en-US" sz="2800" dirty="0">
                <a:latin typeface="Cambria" panose="02040503050406030204" pitchFamily="18" charset="0"/>
                <a:ea typeface="Cambria" panose="02040503050406030204" pitchFamily="18" charset="0"/>
              </a:rPr>
              <a:t>Direct Assistance spent by the sending agency can and should be reimbursed by the gaining agency </a:t>
            </a:r>
            <a:r>
              <a:rPr lang="en-US" sz="2800" dirty="0">
                <a:solidFill>
                  <a:srgbClr val="0070C0"/>
                </a:solidFill>
                <a:latin typeface="Cambria" panose="02040503050406030204" pitchFamily="18" charset="0"/>
                <a:ea typeface="Cambria" panose="02040503050406030204" pitchFamily="18" charset="0"/>
              </a:rPr>
              <a:t>(receipts required)</a:t>
            </a:r>
            <a:br>
              <a:rPr lang="en-US" sz="2800" dirty="0">
                <a:latin typeface="Cambria" panose="02040503050406030204" pitchFamily="18" charset="0"/>
                <a:ea typeface="Cambria" panose="02040503050406030204" pitchFamily="18" charset="0"/>
              </a:rPr>
            </a:br>
            <a:endParaRPr lang="en-US" sz="2800" dirty="0">
              <a:latin typeface="Cambria" panose="02040503050406030204" pitchFamily="18" charset="0"/>
              <a:ea typeface="Cambria" panose="02040503050406030204" pitchFamily="18" charset="0"/>
            </a:endParaRPr>
          </a:p>
          <a:p>
            <a:r>
              <a:rPr lang="en-US" sz="2800" dirty="0">
                <a:latin typeface="Cambria" panose="02040503050406030204" pitchFamily="18" charset="0"/>
                <a:ea typeface="Cambria" panose="02040503050406030204" pitchFamily="18" charset="0"/>
              </a:rPr>
              <a:t>Administrative funds are </a:t>
            </a:r>
            <a:r>
              <a:rPr lang="en-US" sz="2800" dirty="0">
                <a:solidFill>
                  <a:srgbClr val="FF0000"/>
                </a:solidFill>
                <a:latin typeface="Cambria" panose="02040503050406030204" pitchFamily="18" charset="0"/>
                <a:ea typeface="Cambria" panose="02040503050406030204" pitchFamily="18" charset="0"/>
              </a:rPr>
              <a:t>NOT</a:t>
            </a:r>
            <a:r>
              <a:rPr lang="en-US" sz="2800" dirty="0">
                <a:latin typeface="Cambria" panose="02040503050406030204" pitchFamily="18" charset="0"/>
                <a:ea typeface="Cambria" panose="02040503050406030204" pitchFamily="18" charset="0"/>
              </a:rPr>
              <a:t> reimbursable by the Gaining Agency</a:t>
            </a:r>
            <a:endParaRPr lang="en-US" sz="2800" dirty="0"/>
          </a:p>
        </p:txBody>
      </p:sp>
      <p:sp>
        <p:nvSpPr>
          <p:cNvPr id="6" name="Title 1">
            <a:extLst>
              <a:ext uri="{FF2B5EF4-FFF2-40B4-BE49-F238E27FC236}">
                <a16:creationId xmlns:a16="http://schemas.microsoft.com/office/drawing/2014/main" id="{5EE5767C-4981-406E-9933-6DF9DB4A80D2}"/>
              </a:ext>
            </a:extLst>
          </p:cNvPr>
          <p:cNvSpPr txBox="1">
            <a:spLocks/>
          </p:cNvSpPr>
          <p:nvPr/>
        </p:nvSpPr>
        <p:spPr>
          <a:xfrm>
            <a:off x="361568" y="730536"/>
            <a:ext cx="11468862" cy="1143000"/>
          </a:xfrm>
          <a:prstGeom prst="rect">
            <a:avLst/>
          </a:prstGeom>
        </p:spPr>
        <p:txBody>
          <a:bodyPr>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4000" b="1" dirty="0">
                <a:latin typeface="Cambria" panose="02040503050406030204" pitchFamily="18" charset="0"/>
                <a:ea typeface="Cambria" panose="02040503050406030204" pitchFamily="18" charset="0"/>
              </a:rPr>
              <a:t>What About the Money?</a:t>
            </a:r>
          </a:p>
        </p:txBody>
      </p:sp>
      <p:pic>
        <p:nvPicPr>
          <p:cNvPr id="4" name="Picture 3">
            <a:extLst>
              <a:ext uri="{FF2B5EF4-FFF2-40B4-BE49-F238E27FC236}">
                <a16:creationId xmlns:a16="http://schemas.microsoft.com/office/drawing/2014/main" id="{7F0F4D3C-94C1-42A6-97DD-A08245B1007D}"/>
              </a:ext>
            </a:extLst>
          </p:cNvPr>
          <p:cNvPicPr>
            <a:picLocks noChangeAspect="1"/>
          </p:cNvPicPr>
          <p:nvPr/>
        </p:nvPicPr>
        <p:blipFill rotWithShape="1">
          <a:blip r:embed="rId3">
            <a:extLst>
              <a:ext uri="{28A0092B-C50C-407E-A947-70E740481C1C}">
                <a14:useLocalDpi xmlns:a14="http://schemas.microsoft.com/office/drawing/2010/main" val="0"/>
              </a:ext>
            </a:extLst>
          </a:blip>
          <a:srcRect l="16156" t="25892" r="17756" b="33093"/>
          <a:stretch/>
        </p:blipFill>
        <p:spPr>
          <a:xfrm>
            <a:off x="7788729" y="2022617"/>
            <a:ext cx="4196443" cy="2812766"/>
          </a:xfrm>
          <a:prstGeom prst="rect">
            <a:avLst/>
          </a:prstGeom>
        </p:spPr>
      </p:pic>
    </p:spTree>
    <p:extLst>
      <p:ext uri="{BB962C8B-B14F-4D97-AF65-F5344CB8AC3E}">
        <p14:creationId xmlns:p14="http://schemas.microsoft.com/office/powerpoint/2010/main" val="96928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B6AA1-E0D7-4433-8466-53F1963B8B15}"/>
              </a:ext>
            </a:extLst>
          </p:cNvPr>
          <p:cNvSpPr>
            <a:spLocks noGrp="1"/>
          </p:cNvSpPr>
          <p:nvPr>
            <p:ph type="title"/>
          </p:nvPr>
        </p:nvSpPr>
        <p:spPr>
          <a:xfrm>
            <a:off x="489204" y="730536"/>
            <a:ext cx="11213592" cy="659352"/>
          </a:xfrm>
        </p:spPr>
        <p:txBody>
          <a:bodyPr>
            <a:noAutofit/>
          </a:bodyPr>
          <a:lstStyle/>
          <a:p>
            <a:pPr algn="ctr"/>
            <a:r>
              <a:rPr lang="en-US" sz="4000" b="1" dirty="0">
                <a:latin typeface="Cambria" panose="02040503050406030204" pitchFamily="18" charset="0"/>
                <a:ea typeface="Cambria" panose="02040503050406030204" pitchFamily="18" charset="0"/>
              </a:rPr>
              <a:t>An Example:</a:t>
            </a:r>
          </a:p>
        </p:txBody>
      </p:sp>
      <p:sp>
        <p:nvSpPr>
          <p:cNvPr id="6" name="Content Placeholder 5">
            <a:extLst>
              <a:ext uri="{FF2B5EF4-FFF2-40B4-BE49-F238E27FC236}">
                <a16:creationId xmlns:a16="http://schemas.microsoft.com/office/drawing/2014/main" id="{C03D3A00-DABE-46FA-B23B-CFBA0D4BE9E5}"/>
              </a:ext>
            </a:extLst>
          </p:cNvPr>
          <p:cNvSpPr>
            <a:spLocks noGrp="1"/>
          </p:cNvSpPr>
          <p:nvPr>
            <p:ph sz="quarter" idx="4"/>
          </p:nvPr>
        </p:nvSpPr>
        <p:spPr>
          <a:xfrm>
            <a:off x="4310743" y="1751233"/>
            <a:ext cx="7128725" cy="1383853"/>
          </a:xfrm>
        </p:spPr>
        <p:txBody>
          <a:bodyPr>
            <a:normAutofit fontScale="92500"/>
          </a:bodyPr>
          <a:lstStyle/>
          <a:p>
            <a:pPr marL="0" indent="0">
              <a:buNone/>
            </a:pPr>
            <a:r>
              <a:rPr lang="en-US" sz="2800" dirty="0">
                <a:latin typeface="Cambria" panose="02040503050406030204" pitchFamily="18" charset="0"/>
                <a:ea typeface="Cambria" panose="02040503050406030204" pitchFamily="18" charset="0"/>
              </a:rPr>
              <a:t>You are working with a family of four who have recently arrived to Phoenix, AZ. You have spent $1,000 of their $4,700 in Direct Assistance.</a:t>
            </a:r>
          </a:p>
        </p:txBody>
      </p:sp>
      <p:sp>
        <p:nvSpPr>
          <p:cNvPr id="3" name="Slide Number Placeholder 2">
            <a:extLst>
              <a:ext uri="{FF2B5EF4-FFF2-40B4-BE49-F238E27FC236}">
                <a16:creationId xmlns:a16="http://schemas.microsoft.com/office/drawing/2014/main" id="{93BD2622-3A75-4A69-BD02-BEF4A459D06B}"/>
              </a:ext>
            </a:extLst>
          </p:cNvPr>
          <p:cNvSpPr>
            <a:spLocks noGrp="1"/>
          </p:cNvSpPr>
          <p:nvPr>
            <p:ph type="sldNum" sz="quarter" idx="12"/>
          </p:nvPr>
        </p:nvSpPr>
        <p:spPr/>
        <p:txBody>
          <a:bodyPr/>
          <a:lstStyle/>
          <a:p>
            <a:fld id="{401CF334-2D5C-4859-84A6-CA7E6E43FAEB}" type="slidenum">
              <a:rPr lang="en-US" smtClean="0"/>
              <a:t>11</a:t>
            </a:fld>
            <a:endParaRPr lang="en-US" dirty="0"/>
          </a:p>
        </p:txBody>
      </p:sp>
      <p:sp>
        <p:nvSpPr>
          <p:cNvPr id="5" name="Content Placeholder 5">
            <a:extLst>
              <a:ext uri="{FF2B5EF4-FFF2-40B4-BE49-F238E27FC236}">
                <a16:creationId xmlns:a16="http://schemas.microsoft.com/office/drawing/2014/main" id="{A3D494C4-3DB8-4A9D-85B6-46F16D44FB9D}"/>
              </a:ext>
            </a:extLst>
          </p:cNvPr>
          <p:cNvSpPr txBox="1">
            <a:spLocks/>
          </p:cNvSpPr>
          <p:nvPr/>
        </p:nvSpPr>
        <p:spPr>
          <a:xfrm>
            <a:off x="887511" y="3922933"/>
            <a:ext cx="6884889" cy="1383853"/>
          </a:xfrm>
          <a:prstGeom prst="rect">
            <a:avLst/>
          </a:prstGeom>
        </p:spPr>
        <p:txBody>
          <a:bodyPr vert="horz" tIns="0">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2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0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18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16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16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2600" dirty="0">
                <a:latin typeface="Cambria" panose="02040503050406030204" pitchFamily="18" charset="0"/>
                <a:ea typeface="Cambria" panose="02040503050406030204" pitchFamily="18" charset="0"/>
              </a:rPr>
              <a:t>John, they decide to move to be with their uncle who suddenly popped up in Rochester, NY. </a:t>
            </a:r>
          </a:p>
        </p:txBody>
      </p:sp>
      <p:pic>
        <p:nvPicPr>
          <p:cNvPr id="11" name="Picture 10">
            <a:extLst>
              <a:ext uri="{FF2B5EF4-FFF2-40B4-BE49-F238E27FC236}">
                <a16:creationId xmlns:a16="http://schemas.microsoft.com/office/drawing/2014/main" id="{134FE944-3FF3-4A9D-9965-AB28E79C4406}"/>
              </a:ext>
            </a:extLst>
          </p:cNvPr>
          <p:cNvPicPr>
            <a:picLocks noChangeAspect="1"/>
          </p:cNvPicPr>
          <p:nvPr/>
        </p:nvPicPr>
        <p:blipFill rotWithShape="1">
          <a:blip r:embed="rId2">
            <a:extLst>
              <a:ext uri="{28A0092B-C50C-407E-A947-70E740481C1C}">
                <a14:useLocalDpi xmlns:a14="http://schemas.microsoft.com/office/drawing/2010/main" val="0"/>
              </a:ext>
            </a:extLst>
          </a:blip>
          <a:srcRect l="15491" t="14906" r="10104" b="23017"/>
          <a:stretch/>
        </p:blipFill>
        <p:spPr>
          <a:xfrm>
            <a:off x="8617526" y="3047259"/>
            <a:ext cx="2456874" cy="2207490"/>
          </a:xfrm>
          <a:prstGeom prst="rect">
            <a:avLst/>
          </a:prstGeom>
        </p:spPr>
      </p:pic>
      <p:pic>
        <p:nvPicPr>
          <p:cNvPr id="13" name="Picture 12" descr="A close up of a logo&#10;&#10;Description automatically generated">
            <a:extLst>
              <a:ext uri="{FF2B5EF4-FFF2-40B4-BE49-F238E27FC236}">
                <a16:creationId xmlns:a16="http://schemas.microsoft.com/office/drawing/2014/main" id="{25500783-D091-4B18-BEDC-3A2EF72082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511" y="883086"/>
            <a:ext cx="2539682" cy="2539682"/>
          </a:xfrm>
          <a:prstGeom prst="rect">
            <a:avLst/>
          </a:prstGeom>
        </p:spPr>
      </p:pic>
    </p:spTree>
    <p:extLst>
      <p:ext uri="{BB962C8B-B14F-4D97-AF65-F5344CB8AC3E}">
        <p14:creationId xmlns:p14="http://schemas.microsoft.com/office/powerpoint/2010/main" val="20380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8B414-C3C1-48C4-BD48-08D7632B9529}"/>
              </a:ext>
            </a:extLst>
          </p:cNvPr>
          <p:cNvSpPr txBox="1">
            <a:spLocks/>
          </p:cNvSpPr>
          <p:nvPr/>
        </p:nvSpPr>
        <p:spPr>
          <a:xfrm>
            <a:off x="384015" y="695291"/>
            <a:ext cx="11423970" cy="759827"/>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4000" b="1" dirty="0">
                <a:latin typeface="Cambria" panose="02040503050406030204" pitchFamily="18" charset="0"/>
                <a:ea typeface="Cambria" panose="02040503050406030204" pitchFamily="18" charset="0"/>
              </a:rPr>
              <a:t>How About A Visual Aid?</a:t>
            </a:r>
          </a:p>
        </p:txBody>
      </p:sp>
      <p:sp>
        <p:nvSpPr>
          <p:cNvPr id="3" name="Content Placeholder 2">
            <a:extLst>
              <a:ext uri="{FF2B5EF4-FFF2-40B4-BE49-F238E27FC236}">
                <a16:creationId xmlns:a16="http://schemas.microsoft.com/office/drawing/2014/main" id="{70E49EF1-1C6E-46A4-B06D-050A672A05B9}"/>
              </a:ext>
            </a:extLst>
          </p:cNvPr>
          <p:cNvSpPr txBox="1">
            <a:spLocks/>
          </p:cNvSpPr>
          <p:nvPr/>
        </p:nvSpPr>
        <p:spPr>
          <a:xfrm>
            <a:off x="3867912" y="868680"/>
            <a:ext cx="2402259" cy="5120640"/>
          </a:xfrm>
          <a:prstGeom prst="rect">
            <a:avLst/>
          </a:prstGeom>
        </p:spPr>
        <p:txBody>
          <a:bodyPr>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endParaRPr lang="en-US"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811CDDCE-EDD8-4A92-9575-945F9CDD5F3A}"/>
              </a:ext>
            </a:extLst>
          </p:cNvPr>
          <p:cNvSpPr>
            <a:spLocks noGrp="1"/>
          </p:cNvSpPr>
          <p:nvPr>
            <p:ph type="sldNum" sz="quarter" idx="12"/>
          </p:nvPr>
        </p:nvSpPr>
        <p:spPr/>
        <p:txBody>
          <a:bodyPr/>
          <a:lstStyle/>
          <a:p>
            <a:fld id="{401CF334-2D5C-4859-84A6-CA7E6E43FAEB}" type="slidenum">
              <a:rPr lang="en-US" smtClean="0"/>
              <a:t>12</a:t>
            </a:fld>
            <a:endParaRPr lang="en-US" dirty="0"/>
          </a:p>
        </p:txBody>
      </p:sp>
      <p:graphicFrame>
        <p:nvGraphicFramePr>
          <p:cNvPr id="6" name="Diagram 5">
            <a:extLst>
              <a:ext uri="{FF2B5EF4-FFF2-40B4-BE49-F238E27FC236}">
                <a16:creationId xmlns:a16="http://schemas.microsoft.com/office/drawing/2014/main" id="{37CAC448-D4F3-4B2B-AAE9-AE951B6F93D4}"/>
              </a:ext>
            </a:extLst>
          </p:cNvPr>
          <p:cNvGraphicFramePr/>
          <p:nvPr>
            <p:extLst>
              <p:ext uri="{D42A27DB-BD31-4B8C-83A1-F6EECF244321}">
                <p14:modId xmlns:p14="http://schemas.microsoft.com/office/powerpoint/2010/main" val="823265038"/>
              </p:ext>
            </p:extLst>
          </p:nvPr>
        </p:nvGraphicFramePr>
        <p:xfrm>
          <a:off x="1656921" y="1455118"/>
          <a:ext cx="92265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965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6992" y="674369"/>
            <a:ext cx="11558016" cy="1143000"/>
          </a:xfrm>
        </p:spPr>
        <p:txBody>
          <a:bodyPr anchor="ctr">
            <a:noAutofit/>
          </a:bodyPr>
          <a:lstStyle/>
          <a:p>
            <a:pPr algn="ctr"/>
            <a:r>
              <a:rPr lang="en-US" sz="4000" b="1" dirty="0">
                <a:latin typeface="Cambria" panose="02040503050406030204" pitchFamily="18" charset="0"/>
                <a:ea typeface="Cambria" panose="02040503050406030204" pitchFamily="18" charset="0"/>
              </a:rPr>
              <a:t>Let’s Talk About When It Gets Complicated</a:t>
            </a:r>
          </a:p>
        </p:txBody>
      </p:sp>
      <p:sp>
        <p:nvSpPr>
          <p:cNvPr id="4" name="Content Placeholder 1">
            <a:extLst>
              <a:ext uri="{FF2B5EF4-FFF2-40B4-BE49-F238E27FC236}">
                <a16:creationId xmlns:a16="http://schemas.microsoft.com/office/drawing/2014/main" id="{3BA39F71-1333-4600-B496-6B527DD5DF08}"/>
              </a:ext>
            </a:extLst>
          </p:cNvPr>
          <p:cNvSpPr txBox="1">
            <a:spLocks/>
          </p:cNvSpPr>
          <p:nvPr/>
        </p:nvSpPr>
        <p:spPr>
          <a:xfrm>
            <a:off x="1037428" y="1817369"/>
            <a:ext cx="10392572" cy="4538982"/>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342900" lvl="1" indent="-342900">
              <a:buFont typeface="Wingdings" panose="05000000000000000000" pitchFamily="2" charset="2"/>
              <a:buChar char="§"/>
            </a:pPr>
            <a:r>
              <a:rPr lang="en-US" dirty="0">
                <a:latin typeface="Cambria" panose="02040503050406030204" pitchFamily="18" charset="0"/>
                <a:ea typeface="Cambria" panose="02040503050406030204" pitchFamily="18" charset="0"/>
              </a:rPr>
              <a:t>Let’s say of the $1,000 from the direct assistance (R&amp;P) money you’ve spent, USCCB has reimbursed your agency for $600</a:t>
            </a:r>
          </a:p>
          <a:p>
            <a:pPr marL="342900" lvl="1" indent="-342900">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marL="342900" lvl="1" indent="-342900">
              <a:buFont typeface="Wingdings" panose="05000000000000000000" pitchFamily="2" charset="2"/>
              <a:buChar char="§"/>
            </a:pPr>
            <a:r>
              <a:rPr lang="en-US" dirty="0">
                <a:latin typeface="Cambria" panose="02040503050406030204" pitchFamily="18" charset="0"/>
                <a:ea typeface="Cambria" panose="02040503050406030204" pitchFamily="18" charset="0"/>
              </a:rPr>
              <a:t>You will need to pay back USCCB $600 by sending a check to MRS Office of Finance &amp; Accounting  (OFA)</a:t>
            </a:r>
          </a:p>
          <a:p>
            <a:pPr marL="342900" lvl="1" indent="-342900">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marL="342900" lvl="1" indent="-342900">
              <a:buFont typeface="Wingdings" panose="05000000000000000000" pitchFamily="2" charset="2"/>
              <a:buChar char="§"/>
            </a:pPr>
            <a:r>
              <a:rPr lang="en-US" dirty="0">
                <a:latin typeface="Cambria" panose="02040503050406030204" pitchFamily="18" charset="0"/>
                <a:ea typeface="Cambria" panose="02040503050406030204" pitchFamily="18" charset="0"/>
              </a:rPr>
              <a:t>You will be reimbursed by the Gaining Agency for the full $1,000 (R&amp;P) direct assistance money on the case</a:t>
            </a:r>
          </a:p>
          <a:p>
            <a:pPr marL="342900" lvl="1" indent="-342900">
              <a:buFont typeface="Wingdings" panose="05000000000000000000" pitchFamily="2" charset="2"/>
              <a:buChar char="§"/>
            </a:pPr>
            <a:r>
              <a:rPr lang="en-US" dirty="0">
                <a:solidFill>
                  <a:srgbClr val="FF0000"/>
                </a:solidFill>
                <a:latin typeface="Cambria" panose="02040503050406030204" pitchFamily="18" charset="0"/>
                <a:ea typeface="Cambria" panose="02040503050406030204" pitchFamily="18" charset="0"/>
              </a:rPr>
              <a:t>NOTE: </a:t>
            </a:r>
            <a:r>
              <a:rPr lang="en-US" dirty="0">
                <a:latin typeface="Cambria" panose="02040503050406030204" pitchFamily="18" charset="0"/>
                <a:ea typeface="Cambria" panose="02040503050406030204" pitchFamily="18" charset="0"/>
              </a:rPr>
              <a:t>All direct assistance expenses must be documented</a:t>
            </a:r>
            <a:endParaRPr lang="en-US" dirty="0">
              <a:solidFill>
                <a:srgbClr val="FF0000"/>
              </a:solidFill>
              <a:latin typeface="Cambria" panose="02040503050406030204" pitchFamily="18" charset="0"/>
              <a:ea typeface="Cambria" panose="02040503050406030204" pitchFamily="18" charset="0"/>
            </a:endParaRPr>
          </a:p>
          <a:p>
            <a:pPr marL="342900" lvl="1" indent="-342900">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a16="http://schemas.microsoft.com/office/drawing/2014/main" id="{27DA7B42-13DE-4B84-85C4-3EF006EDFFA7}"/>
              </a:ext>
            </a:extLst>
          </p:cNvPr>
          <p:cNvSpPr>
            <a:spLocks noGrp="1"/>
          </p:cNvSpPr>
          <p:nvPr>
            <p:ph type="sldNum" sz="quarter" idx="12"/>
          </p:nvPr>
        </p:nvSpPr>
        <p:spPr/>
        <p:txBody>
          <a:bodyPr/>
          <a:lstStyle/>
          <a:p>
            <a:fld id="{401CF334-2D5C-4859-84A6-CA7E6E43FAEB}" type="slidenum">
              <a:rPr lang="en-US" smtClean="0"/>
              <a:t>13</a:t>
            </a:fld>
            <a:endParaRPr lang="en-US" dirty="0"/>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B8C0BF-6327-4FFC-9207-83B8235CC9C0}"/>
              </a:ext>
            </a:extLst>
          </p:cNvPr>
          <p:cNvSpPr>
            <a:spLocks noGrp="1"/>
          </p:cNvSpPr>
          <p:nvPr>
            <p:ph type="sldNum" sz="quarter" idx="12"/>
          </p:nvPr>
        </p:nvSpPr>
        <p:spPr>
          <a:xfrm>
            <a:off x="10723418" y="6374824"/>
            <a:ext cx="1016000" cy="365125"/>
          </a:xfrm>
        </p:spPr>
        <p:txBody>
          <a:bodyPr/>
          <a:lstStyle/>
          <a:p>
            <a:fld id="{401CF334-2D5C-4859-84A6-CA7E6E43FAEB}" type="slidenum">
              <a:rPr lang="en-US" sz="1200" smtClean="0">
                <a:latin typeface="Cambria" panose="02040503050406030204" pitchFamily="18" charset="0"/>
                <a:ea typeface="Cambria" panose="02040503050406030204" pitchFamily="18" charset="0"/>
              </a:rPr>
              <a:t>14</a:t>
            </a:fld>
            <a:endParaRPr lang="en-US" sz="1200" dirty="0">
              <a:latin typeface="Cambria" panose="02040503050406030204" pitchFamily="18" charset="0"/>
              <a:ea typeface="Cambria" panose="02040503050406030204" pitchFamily="18" charset="0"/>
            </a:endParaRPr>
          </a:p>
        </p:txBody>
      </p:sp>
      <p:sp>
        <p:nvSpPr>
          <p:cNvPr id="4" name="Rectangle 3">
            <a:extLst>
              <a:ext uri="{FF2B5EF4-FFF2-40B4-BE49-F238E27FC236}">
                <a16:creationId xmlns:a16="http://schemas.microsoft.com/office/drawing/2014/main" id="{C06F73D2-7BBE-4733-B520-68DF9283C127}"/>
              </a:ext>
            </a:extLst>
          </p:cNvPr>
          <p:cNvSpPr/>
          <p:nvPr/>
        </p:nvSpPr>
        <p:spPr>
          <a:xfrm>
            <a:off x="600365" y="1887191"/>
            <a:ext cx="3199498" cy="975581"/>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b="1" dirty="0">
                <a:solidFill>
                  <a:schemeClr val="tx1"/>
                </a:solidFill>
                <a:latin typeface="Cambria" panose="02040503050406030204" pitchFamily="18" charset="0"/>
                <a:ea typeface="Cambria" panose="02040503050406030204" pitchFamily="18" charset="0"/>
                <a:cs typeface="Times New Roman" panose="02020603050405020304" pitchFamily="18" charset="0"/>
              </a:rPr>
              <a:t>1) </a:t>
            </a:r>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You have created voucher, but not approved by your finance user</a:t>
            </a:r>
          </a:p>
        </p:txBody>
      </p:sp>
      <p:sp>
        <p:nvSpPr>
          <p:cNvPr id="5" name="Callout: Down Arrow 4">
            <a:extLst>
              <a:ext uri="{FF2B5EF4-FFF2-40B4-BE49-F238E27FC236}">
                <a16:creationId xmlns:a16="http://schemas.microsoft.com/office/drawing/2014/main" id="{F6E27BF9-127C-483E-9C35-7FCFE34A2A34}"/>
              </a:ext>
            </a:extLst>
          </p:cNvPr>
          <p:cNvSpPr/>
          <p:nvPr/>
        </p:nvSpPr>
        <p:spPr>
          <a:xfrm>
            <a:off x="600365" y="747628"/>
            <a:ext cx="3199494" cy="1139563"/>
          </a:xfrm>
          <a:prstGeom prst="downArrowCallou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Direct Assistance Scenario (Sending Agency)</a:t>
            </a:r>
            <a:endParaRPr lang="en-US"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20" name="Callout: Down Arrow 19">
            <a:extLst>
              <a:ext uri="{FF2B5EF4-FFF2-40B4-BE49-F238E27FC236}">
                <a16:creationId xmlns:a16="http://schemas.microsoft.com/office/drawing/2014/main" id="{A648BCFB-30D9-4596-80E4-5983415C4822}"/>
              </a:ext>
            </a:extLst>
          </p:cNvPr>
          <p:cNvSpPr/>
          <p:nvPr/>
        </p:nvSpPr>
        <p:spPr>
          <a:xfrm>
            <a:off x="4496248" y="744665"/>
            <a:ext cx="3199495" cy="1038195"/>
          </a:xfrm>
          <a:prstGeom prst="downArrowCallou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What Happens</a:t>
            </a:r>
            <a:endParaRPr lang="en-US"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21" name="Callout: Down Arrow 20">
            <a:extLst>
              <a:ext uri="{FF2B5EF4-FFF2-40B4-BE49-F238E27FC236}">
                <a16:creationId xmlns:a16="http://schemas.microsoft.com/office/drawing/2014/main" id="{1BBE0D16-A3F1-4BDE-93CB-8A6A482723D5}"/>
              </a:ext>
            </a:extLst>
          </p:cNvPr>
          <p:cNvSpPr/>
          <p:nvPr/>
        </p:nvSpPr>
        <p:spPr>
          <a:xfrm>
            <a:off x="8394491" y="747400"/>
            <a:ext cx="3199493" cy="1038195"/>
          </a:xfrm>
          <a:prstGeom prst="downArrowCallou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How to Proceed</a:t>
            </a:r>
          </a:p>
        </p:txBody>
      </p:sp>
      <p:sp>
        <p:nvSpPr>
          <p:cNvPr id="22" name="Rectangle 21">
            <a:extLst>
              <a:ext uri="{FF2B5EF4-FFF2-40B4-BE49-F238E27FC236}">
                <a16:creationId xmlns:a16="http://schemas.microsoft.com/office/drawing/2014/main" id="{361282F9-F688-4121-9C74-E2E1564AC0AB}"/>
              </a:ext>
            </a:extLst>
          </p:cNvPr>
          <p:cNvSpPr/>
          <p:nvPr/>
        </p:nvSpPr>
        <p:spPr>
          <a:xfrm>
            <a:off x="600364" y="3065507"/>
            <a:ext cx="3199498" cy="975581"/>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b="1" dirty="0">
                <a:solidFill>
                  <a:schemeClr val="tx1"/>
                </a:solidFill>
                <a:latin typeface="Cambria" panose="02040503050406030204" pitchFamily="18" charset="0"/>
                <a:ea typeface="Cambria" panose="02040503050406030204" pitchFamily="18" charset="0"/>
                <a:cs typeface="Times New Roman" panose="02020603050405020304" pitchFamily="18" charset="0"/>
              </a:rPr>
              <a:t>2) </a:t>
            </a:r>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Voucher is created and approved by finance user, but not submitted in DA summary</a:t>
            </a:r>
          </a:p>
        </p:txBody>
      </p:sp>
      <p:sp>
        <p:nvSpPr>
          <p:cNvPr id="23" name="Rectangle 22">
            <a:extLst>
              <a:ext uri="{FF2B5EF4-FFF2-40B4-BE49-F238E27FC236}">
                <a16:creationId xmlns:a16="http://schemas.microsoft.com/office/drawing/2014/main" id="{699B541D-3F7A-4A80-9806-46CF6DD28352}"/>
              </a:ext>
            </a:extLst>
          </p:cNvPr>
          <p:cNvSpPr/>
          <p:nvPr/>
        </p:nvSpPr>
        <p:spPr>
          <a:xfrm>
            <a:off x="600364" y="4243823"/>
            <a:ext cx="3199494" cy="975581"/>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b="1" dirty="0">
                <a:solidFill>
                  <a:schemeClr val="tx1"/>
                </a:solidFill>
                <a:latin typeface="Cambria" panose="02040503050406030204" pitchFamily="18" charset="0"/>
                <a:ea typeface="Cambria" panose="02040503050406030204" pitchFamily="18" charset="0"/>
                <a:cs typeface="Times New Roman" panose="02020603050405020304" pitchFamily="18" charset="0"/>
              </a:rPr>
              <a:t>3) </a:t>
            </a:r>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Voucher submitted and approved by finance user and sent to DA summary</a:t>
            </a:r>
            <a:r>
              <a:rPr lang="en-US" sz="1600"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p>
          <a:p>
            <a:r>
              <a:rPr lang="en-US" sz="16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(It has not been paid)</a:t>
            </a:r>
          </a:p>
        </p:txBody>
      </p:sp>
      <p:sp>
        <p:nvSpPr>
          <p:cNvPr id="24" name="Rectangle 23">
            <a:extLst>
              <a:ext uri="{FF2B5EF4-FFF2-40B4-BE49-F238E27FC236}">
                <a16:creationId xmlns:a16="http://schemas.microsoft.com/office/drawing/2014/main" id="{3F0599FA-2C83-469E-8FB1-D7B8E47F6D50}"/>
              </a:ext>
            </a:extLst>
          </p:cNvPr>
          <p:cNvSpPr/>
          <p:nvPr/>
        </p:nvSpPr>
        <p:spPr>
          <a:xfrm>
            <a:off x="624289" y="5409536"/>
            <a:ext cx="3175569" cy="975581"/>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b="1" dirty="0">
                <a:solidFill>
                  <a:schemeClr val="tx1"/>
                </a:solidFill>
                <a:latin typeface="Cambria" panose="02040503050406030204" pitchFamily="18" charset="0"/>
                <a:ea typeface="Cambria" panose="02040503050406030204" pitchFamily="18" charset="0"/>
                <a:cs typeface="Times New Roman" panose="02020603050405020304" pitchFamily="18" charset="0"/>
              </a:rPr>
              <a:t>4) </a:t>
            </a:r>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Voucher approved by finance user and submitted to DA summary. </a:t>
            </a:r>
            <a:r>
              <a:rPr lang="en-US" sz="16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(It has been paid)</a:t>
            </a:r>
          </a:p>
        </p:txBody>
      </p:sp>
      <p:sp>
        <p:nvSpPr>
          <p:cNvPr id="25" name="Rectangle 24">
            <a:extLst>
              <a:ext uri="{FF2B5EF4-FFF2-40B4-BE49-F238E27FC236}">
                <a16:creationId xmlns:a16="http://schemas.microsoft.com/office/drawing/2014/main" id="{B300B893-ACF7-4958-AACD-8B2EB9CF07C8}"/>
              </a:ext>
            </a:extLst>
          </p:cNvPr>
          <p:cNvSpPr/>
          <p:nvPr/>
        </p:nvSpPr>
        <p:spPr>
          <a:xfrm>
            <a:off x="4496251" y="1887191"/>
            <a:ext cx="3199498" cy="975581"/>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The voucher must be sent back for revision. MRIS won’t allow it in the direct assistance summary</a:t>
            </a:r>
          </a:p>
        </p:txBody>
      </p:sp>
      <p:sp>
        <p:nvSpPr>
          <p:cNvPr id="26" name="Rectangle 25">
            <a:extLst>
              <a:ext uri="{FF2B5EF4-FFF2-40B4-BE49-F238E27FC236}">
                <a16:creationId xmlns:a16="http://schemas.microsoft.com/office/drawing/2014/main" id="{6129A2A7-58ED-4372-979B-F18111E607B7}"/>
              </a:ext>
            </a:extLst>
          </p:cNvPr>
          <p:cNvSpPr/>
          <p:nvPr/>
        </p:nvSpPr>
        <p:spPr>
          <a:xfrm>
            <a:off x="4496249" y="3092841"/>
            <a:ext cx="3199499" cy="975581"/>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Finance user cannot send DA summary without first removing the voucher of the transferred case</a:t>
            </a:r>
          </a:p>
        </p:txBody>
      </p:sp>
      <p:sp>
        <p:nvSpPr>
          <p:cNvPr id="27" name="Rectangle 26">
            <a:extLst>
              <a:ext uri="{FF2B5EF4-FFF2-40B4-BE49-F238E27FC236}">
                <a16:creationId xmlns:a16="http://schemas.microsoft.com/office/drawing/2014/main" id="{990DDABF-D915-4F3F-A3A0-76B5C4AB2AAE}"/>
              </a:ext>
            </a:extLst>
          </p:cNvPr>
          <p:cNvSpPr/>
          <p:nvPr/>
        </p:nvSpPr>
        <p:spPr>
          <a:xfrm>
            <a:off x="4496248" y="4238999"/>
            <a:ext cx="3199495" cy="975581"/>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Contact your Pre-arrival Case Manger (PACM) to prevent reimbursement in MRIS</a:t>
            </a:r>
          </a:p>
        </p:txBody>
      </p:sp>
      <p:sp>
        <p:nvSpPr>
          <p:cNvPr id="28" name="Rectangle 27">
            <a:extLst>
              <a:ext uri="{FF2B5EF4-FFF2-40B4-BE49-F238E27FC236}">
                <a16:creationId xmlns:a16="http://schemas.microsoft.com/office/drawing/2014/main" id="{5EAA7477-5508-4424-8BB6-EF4715781269}"/>
              </a:ext>
            </a:extLst>
          </p:cNvPr>
          <p:cNvSpPr/>
          <p:nvPr/>
        </p:nvSpPr>
        <p:spPr>
          <a:xfrm>
            <a:off x="4496248" y="5436465"/>
            <a:ext cx="3199495" cy="975581"/>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You must pay back USCCB. You will be reimbursed by the Gaining Agency for (R&amp;P) DA expenses</a:t>
            </a:r>
          </a:p>
        </p:txBody>
      </p:sp>
      <p:sp>
        <p:nvSpPr>
          <p:cNvPr id="7" name="Rectangle 6">
            <a:extLst>
              <a:ext uri="{FF2B5EF4-FFF2-40B4-BE49-F238E27FC236}">
                <a16:creationId xmlns:a16="http://schemas.microsoft.com/office/drawing/2014/main" id="{007C9126-CADB-4AD1-B458-5961E1760DB7}"/>
              </a:ext>
            </a:extLst>
          </p:cNvPr>
          <p:cNvSpPr/>
          <p:nvPr/>
        </p:nvSpPr>
        <p:spPr>
          <a:xfrm>
            <a:off x="8394490" y="1887191"/>
            <a:ext cx="3199493" cy="1897482"/>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Once the voucher is back with the staff who initially created the voucher, ask MRIS Helpdesk to delete the voucher</a:t>
            </a:r>
          </a:p>
        </p:txBody>
      </p:sp>
      <p:sp>
        <p:nvSpPr>
          <p:cNvPr id="31" name="Rectangle 30">
            <a:extLst>
              <a:ext uri="{FF2B5EF4-FFF2-40B4-BE49-F238E27FC236}">
                <a16:creationId xmlns:a16="http://schemas.microsoft.com/office/drawing/2014/main" id="{8F8864B7-09DD-45F7-A175-B4EB9BD72DAB}"/>
              </a:ext>
            </a:extLst>
          </p:cNvPr>
          <p:cNvSpPr/>
          <p:nvPr/>
        </p:nvSpPr>
        <p:spPr>
          <a:xfrm>
            <a:off x="8394491" y="3932200"/>
            <a:ext cx="3197145" cy="1282379"/>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Notify your PACM about the submission of DA summary. PACM will coordinate with Grants and Programs Administration Office (</a:t>
            </a:r>
            <a:r>
              <a:rPr lang="en-US" sz="1600" b="1" dirty="0">
                <a:solidFill>
                  <a:schemeClr val="tx1"/>
                </a:solidFill>
                <a:latin typeface="Cambria" panose="02040503050406030204" pitchFamily="18" charset="0"/>
                <a:ea typeface="Cambria" panose="02040503050406030204" pitchFamily="18" charset="0"/>
                <a:cs typeface="Times New Roman" panose="02020603050405020304" pitchFamily="18" charset="0"/>
              </a:rPr>
              <a:t>GPA</a:t>
            </a:r>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 to prevent payment </a:t>
            </a:r>
          </a:p>
        </p:txBody>
      </p:sp>
      <p:sp>
        <p:nvSpPr>
          <p:cNvPr id="32" name="Rectangle 31">
            <a:extLst>
              <a:ext uri="{FF2B5EF4-FFF2-40B4-BE49-F238E27FC236}">
                <a16:creationId xmlns:a16="http://schemas.microsoft.com/office/drawing/2014/main" id="{AC6A426E-8A37-42E2-878C-17D00BA7FE39}"/>
              </a:ext>
            </a:extLst>
          </p:cNvPr>
          <p:cNvSpPr/>
          <p:nvPr/>
        </p:nvSpPr>
        <p:spPr>
          <a:xfrm>
            <a:off x="8394490" y="5362106"/>
            <a:ext cx="3797510" cy="1495894"/>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Notify your PACM about the payment, PACM will coordinate with </a:t>
            </a:r>
            <a:r>
              <a:rPr lang="en-US" sz="1600" b="1" dirty="0">
                <a:solidFill>
                  <a:schemeClr val="tx1"/>
                </a:solidFill>
                <a:latin typeface="Cambria" panose="02040503050406030204" pitchFamily="18" charset="0"/>
                <a:ea typeface="Cambria" panose="02040503050406030204" pitchFamily="18" charset="0"/>
                <a:cs typeface="Times New Roman" panose="02020603050405020304" pitchFamily="18" charset="0"/>
              </a:rPr>
              <a:t>GPA</a:t>
            </a:r>
            <a:r>
              <a:rPr lang="en-US" sz="1600" dirty="0">
                <a:solidFill>
                  <a:schemeClr val="tx1"/>
                </a:solidFill>
                <a:latin typeface="Cambria" panose="02040503050406030204" pitchFamily="18" charset="0"/>
                <a:ea typeface="Cambria" panose="02040503050406030204" pitchFamily="18" charset="0"/>
                <a:cs typeface="Times New Roman" panose="02020603050405020304" pitchFamily="18" charset="0"/>
              </a:rPr>
              <a:t>. Send check to USCCB “MRS Office of Finance &amp; Accounting</a:t>
            </a:r>
          </a:p>
          <a:p>
            <a:r>
              <a:rPr lang="en-US" sz="1400"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Attention: </a:t>
            </a:r>
            <a:r>
              <a:rPr lang="en-US" sz="1200" dirty="0">
                <a:solidFill>
                  <a:srgbClr val="0070C0"/>
                </a:solidFill>
                <a:latin typeface="Cambria" panose="02040503050406030204" pitchFamily="18" charset="0"/>
                <a:ea typeface="Cambria" panose="02040503050406030204" pitchFamily="18" charset="0"/>
                <a:cs typeface="Times New Roman" panose="02020603050405020304" pitchFamily="18" charset="0"/>
              </a:rPr>
              <a:t>USCCB/MRS-Office of Finance &amp; Accounting 3211 4th Street, NE, Washington, DC 20017</a:t>
            </a:r>
            <a:endParaRPr lang="en-US" sz="14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2" name="Arrow: Right 1">
            <a:extLst>
              <a:ext uri="{FF2B5EF4-FFF2-40B4-BE49-F238E27FC236}">
                <a16:creationId xmlns:a16="http://schemas.microsoft.com/office/drawing/2014/main" id="{7C5B7209-19C0-406F-B302-ED7508E54019}"/>
              </a:ext>
            </a:extLst>
          </p:cNvPr>
          <p:cNvSpPr/>
          <p:nvPr/>
        </p:nvSpPr>
        <p:spPr>
          <a:xfrm>
            <a:off x="3799858" y="2504934"/>
            <a:ext cx="696390" cy="192847"/>
          </a:xfrm>
          <a:prstGeom prst="rightArrow">
            <a:avLst/>
          </a:prstGeom>
          <a:solidFill>
            <a:schemeClr val="bg2"/>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8" name="Arrow: Right 17">
            <a:extLst>
              <a:ext uri="{FF2B5EF4-FFF2-40B4-BE49-F238E27FC236}">
                <a16:creationId xmlns:a16="http://schemas.microsoft.com/office/drawing/2014/main" id="{6DF51F53-A0BF-4EC8-B2C7-FADE39EDFA85}"/>
              </a:ext>
            </a:extLst>
          </p:cNvPr>
          <p:cNvSpPr/>
          <p:nvPr/>
        </p:nvSpPr>
        <p:spPr>
          <a:xfrm>
            <a:off x="3789195" y="3687773"/>
            <a:ext cx="696390" cy="192847"/>
          </a:xfrm>
          <a:prstGeom prst="rightArrow">
            <a:avLst/>
          </a:prstGeom>
          <a:solidFill>
            <a:schemeClr val="bg2"/>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9" name="Arrow: Right 18">
            <a:extLst>
              <a:ext uri="{FF2B5EF4-FFF2-40B4-BE49-F238E27FC236}">
                <a16:creationId xmlns:a16="http://schemas.microsoft.com/office/drawing/2014/main" id="{FC09FDC2-CEA4-454E-8517-BCCE4E6440E9}"/>
              </a:ext>
            </a:extLst>
          </p:cNvPr>
          <p:cNvSpPr/>
          <p:nvPr/>
        </p:nvSpPr>
        <p:spPr>
          <a:xfrm>
            <a:off x="3799858" y="4861265"/>
            <a:ext cx="696390" cy="192847"/>
          </a:xfrm>
          <a:prstGeom prst="rightArrow">
            <a:avLst/>
          </a:prstGeom>
          <a:solidFill>
            <a:schemeClr val="bg2"/>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9" name="Arrow: Right 28">
            <a:extLst>
              <a:ext uri="{FF2B5EF4-FFF2-40B4-BE49-F238E27FC236}">
                <a16:creationId xmlns:a16="http://schemas.microsoft.com/office/drawing/2014/main" id="{4ACAD554-2C59-4D83-A9E7-6E5C132FE245}"/>
              </a:ext>
            </a:extLst>
          </p:cNvPr>
          <p:cNvSpPr/>
          <p:nvPr/>
        </p:nvSpPr>
        <p:spPr>
          <a:xfrm>
            <a:off x="3821177" y="5800902"/>
            <a:ext cx="696390" cy="192847"/>
          </a:xfrm>
          <a:prstGeom prst="rightArrow">
            <a:avLst/>
          </a:prstGeom>
          <a:solidFill>
            <a:schemeClr val="bg2"/>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0" name="Arrow: Right 29">
            <a:extLst>
              <a:ext uri="{FF2B5EF4-FFF2-40B4-BE49-F238E27FC236}">
                <a16:creationId xmlns:a16="http://schemas.microsoft.com/office/drawing/2014/main" id="{4B1A3390-367C-480A-B07E-0CBD25BAEED6}"/>
              </a:ext>
            </a:extLst>
          </p:cNvPr>
          <p:cNvSpPr/>
          <p:nvPr/>
        </p:nvSpPr>
        <p:spPr>
          <a:xfrm>
            <a:off x="7706406" y="4617725"/>
            <a:ext cx="696390" cy="192847"/>
          </a:xfrm>
          <a:prstGeom prst="rightArrow">
            <a:avLst/>
          </a:prstGeom>
          <a:solidFill>
            <a:schemeClr val="bg2"/>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4" name="Arrow: Right 33">
            <a:extLst>
              <a:ext uri="{FF2B5EF4-FFF2-40B4-BE49-F238E27FC236}">
                <a16:creationId xmlns:a16="http://schemas.microsoft.com/office/drawing/2014/main" id="{F35F795D-F9AF-48C4-BC05-FC7DC45B1A36}"/>
              </a:ext>
            </a:extLst>
          </p:cNvPr>
          <p:cNvSpPr/>
          <p:nvPr/>
        </p:nvSpPr>
        <p:spPr>
          <a:xfrm>
            <a:off x="7706406" y="5832101"/>
            <a:ext cx="696390" cy="192847"/>
          </a:xfrm>
          <a:prstGeom prst="rightArrow">
            <a:avLst/>
          </a:prstGeom>
          <a:solidFill>
            <a:schemeClr val="bg2"/>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14" name="Connector: Elbow 13">
            <a:extLst>
              <a:ext uri="{FF2B5EF4-FFF2-40B4-BE49-F238E27FC236}">
                <a16:creationId xmlns:a16="http://schemas.microsoft.com/office/drawing/2014/main" id="{AEA50725-2B87-48D4-A402-2D839DFE0772}"/>
              </a:ext>
            </a:extLst>
          </p:cNvPr>
          <p:cNvCxnSpPr>
            <a:cxnSpLocks/>
          </p:cNvCxnSpPr>
          <p:nvPr/>
        </p:nvCxnSpPr>
        <p:spPr>
          <a:xfrm>
            <a:off x="7696923" y="2432153"/>
            <a:ext cx="685725" cy="290417"/>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6D083E37-6273-45BF-B1B0-575C6652391A}"/>
              </a:ext>
            </a:extLst>
          </p:cNvPr>
          <p:cNvCxnSpPr>
            <a:cxnSpLocks/>
          </p:cNvCxnSpPr>
          <p:nvPr/>
        </p:nvCxnSpPr>
        <p:spPr>
          <a:xfrm flipV="1">
            <a:off x="7696925" y="3249363"/>
            <a:ext cx="696388" cy="296246"/>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6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06F18-2A7A-449B-B4B2-7548B68B7503}"/>
              </a:ext>
            </a:extLst>
          </p:cNvPr>
          <p:cNvSpPr>
            <a:spLocks noGrp="1"/>
          </p:cNvSpPr>
          <p:nvPr>
            <p:ph type="title"/>
          </p:nvPr>
        </p:nvSpPr>
        <p:spPr>
          <a:xfrm>
            <a:off x="868218" y="692727"/>
            <a:ext cx="10455564" cy="1211002"/>
          </a:xfrm>
        </p:spPr>
        <p:txBody>
          <a:bodyPr>
            <a:noAutofit/>
          </a:bodyPr>
          <a:lstStyle/>
          <a:p>
            <a:pPr algn="ctr"/>
            <a:r>
              <a:rPr lang="en-US" sz="4000" b="1" dirty="0">
                <a:latin typeface="Cambria" panose="02040503050406030204" pitchFamily="18" charset="0"/>
                <a:ea typeface="Cambria" panose="02040503050406030204" pitchFamily="18" charset="0"/>
              </a:rPr>
              <a:t>What Should You Do If You Have Not Received Payment?</a:t>
            </a:r>
          </a:p>
        </p:txBody>
      </p:sp>
      <p:sp>
        <p:nvSpPr>
          <p:cNvPr id="3" name="Slide Number Placeholder 2">
            <a:extLst>
              <a:ext uri="{FF2B5EF4-FFF2-40B4-BE49-F238E27FC236}">
                <a16:creationId xmlns:a16="http://schemas.microsoft.com/office/drawing/2014/main" id="{FC1CF876-405B-4025-818A-91B4909E3C8C}"/>
              </a:ext>
            </a:extLst>
          </p:cNvPr>
          <p:cNvSpPr>
            <a:spLocks noGrp="1"/>
          </p:cNvSpPr>
          <p:nvPr>
            <p:ph type="sldNum" sz="quarter" idx="12"/>
          </p:nvPr>
        </p:nvSpPr>
        <p:spPr/>
        <p:txBody>
          <a:bodyPr/>
          <a:lstStyle/>
          <a:p>
            <a:fld id="{401CF334-2D5C-4859-84A6-CA7E6E43FAEB}" type="slidenum">
              <a:rPr lang="en-US" smtClean="0"/>
              <a:t>15</a:t>
            </a:fld>
            <a:endParaRPr lang="en-US" dirty="0"/>
          </a:p>
        </p:txBody>
      </p:sp>
      <p:sp>
        <p:nvSpPr>
          <p:cNvPr id="5" name="Content Placeholder 4">
            <a:extLst>
              <a:ext uri="{FF2B5EF4-FFF2-40B4-BE49-F238E27FC236}">
                <a16:creationId xmlns:a16="http://schemas.microsoft.com/office/drawing/2014/main" id="{231AD650-3E83-42B6-B1A8-21B5C0EE82F0}"/>
              </a:ext>
            </a:extLst>
          </p:cNvPr>
          <p:cNvSpPr>
            <a:spLocks noGrp="1"/>
          </p:cNvSpPr>
          <p:nvPr>
            <p:ph idx="1"/>
          </p:nvPr>
        </p:nvSpPr>
        <p:spPr/>
        <p:txBody>
          <a:bodyPr/>
          <a:lstStyle/>
          <a:p>
            <a:r>
              <a:rPr lang="en-US" dirty="0"/>
              <a:t>USCCB will not be monitoring whether or not you get paid, for both transfers, within and outside USCCB network</a:t>
            </a:r>
          </a:p>
          <a:p>
            <a:endParaRPr lang="en-US" dirty="0"/>
          </a:p>
          <a:p>
            <a:r>
              <a:rPr lang="en-US" dirty="0"/>
              <a:t>Please contact your PACM, if you don’t receive reimbursement within a month after completion of the transfer</a:t>
            </a:r>
          </a:p>
          <a:p>
            <a:endParaRPr lang="en-US" dirty="0"/>
          </a:p>
          <a:p>
            <a:r>
              <a:rPr lang="en-US" dirty="0"/>
              <a:t>Your PACM will follow up with the Gaining Agency</a:t>
            </a:r>
          </a:p>
          <a:p>
            <a:endParaRPr lang="en-US" dirty="0"/>
          </a:p>
        </p:txBody>
      </p:sp>
    </p:spTree>
    <p:extLst>
      <p:ext uri="{BB962C8B-B14F-4D97-AF65-F5344CB8AC3E}">
        <p14:creationId xmlns:p14="http://schemas.microsoft.com/office/powerpoint/2010/main" val="28229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DD8C3-C1AF-4E7A-B56A-F6FC97752E2B}"/>
              </a:ext>
            </a:extLst>
          </p:cNvPr>
          <p:cNvSpPr>
            <a:spLocks noGrp="1"/>
          </p:cNvSpPr>
          <p:nvPr>
            <p:ph type="title"/>
          </p:nvPr>
        </p:nvSpPr>
        <p:spPr>
          <a:xfrm>
            <a:off x="914400" y="590406"/>
            <a:ext cx="10668000" cy="680359"/>
          </a:xfrm>
        </p:spPr>
        <p:txBody>
          <a:bodyPr/>
          <a:lstStyle/>
          <a:p>
            <a:pPr algn="ctr"/>
            <a:r>
              <a:rPr lang="en-US" sz="4000" b="1" dirty="0">
                <a:latin typeface="Cambria" panose="02040503050406030204" pitchFamily="18" charset="0"/>
                <a:ea typeface="Cambria" panose="02040503050406030204" pitchFamily="18" charset="0"/>
              </a:rPr>
              <a:t>Post-Arrival Transfer Support Fund</a:t>
            </a:r>
          </a:p>
        </p:txBody>
      </p:sp>
      <p:sp>
        <p:nvSpPr>
          <p:cNvPr id="3" name="Content Placeholder 2">
            <a:extLst>
              <a:ext uri="{FF2B5EF4-FFF2-40B4-BE49-F238E27FC236}">
                <a16:creationId xmlns:a16="http://schemas.microsoft.com/office/drawing/2014/main" id="{6619E3C0-51F3-49C9-A006-3BE469203C38}"/>
              </a:ext>
            </a:extLst>
          </p:cNvPr>
          <p:cNvSpPr>
            <a:spLocks noGrp="1"/>
          </p:cNvSpPr>
          <p:nvPr>
            <p:ph sz="half" idx="1"/>
          </p:nvPr>
        </p:nvSpPr>
        <p:spPr>
          <a:xfrm>
            <a:off x="359229" y="1415144"/>
            <a:ext cx="11495314" cy="5279570"/>
          </a:xfrm>
        </p:spPr>
        <p:txBody>
          <a:bodyPr>
            <a:normAutofit/>
          </a:bodyPr>
          <a:lstStyle/>
          <a:p>
            <a:r>
              <a:rPr lang="en-US" sz="2400" dirty="0">
                <a:latin typeface="Cambria" panose="02040503050406030204" pitchFamily="18" charset="0"/>
                <a:ea typeface="Cambria" panose="02040503050406030204" pitchFamily="18" charset="0"/>
              </a:rPr>
              <a:t>USCCB has limited amount of </a:t>
            </a:r>
            <a:r>
              <a:rPr lang="en-US" sz="2400" b="1" dirty="0">
                <a:latin typeface="Cambria" panose="02040503050406030204" pitchFamily="18" charset="0"/>
                <a:ea typeface="Cambria" panose="02040503050406030204" pitchFamily="18" charset="0"/>
              </a:rPr>
              <a:t>Non-Federal Funding </a:t>
            </a:r>
            <a:r>
              <a:rPr lang="en-US" sz="2400" dirty="0">
                <a:latin typeface="Cambria" panose="02040503050406030204" pitchFamily="18" charset="0"/>
                <a:ea typeface="Cambria" panose="02040503050406030204" pitchFamily="18" charset="0"/>
              </a:rPr>
              <a:t>to recoup </a:t>
            </a:r>
            <a:r>
              <a:rPr lang="en-US" sz="2400" u="sng" dirty="0">
                <a:latin typeface="Cambria" panose="02040503050406030204" pitchFamily="18" charset="0"/>
                <a:ea typeface="Cambria" panose="02040503050406030204" pitchFamily="18" charset="0"/>
              </a:rPr>
              <a:t>some of the administrative costs</a:t>
            </a:r>
            <a:r>
              <a:rPr lang="en-US" sz="2400" dirty="0">
                <a:latin typeface="Cambria" panose="02040503050406030204" pitchFamily="18" charset="0"/>
                <a:ea typeface="Cambria" panose="02040503050406030204" pitchFamily="18" charset="0"/>
              </a:rPr>
              <a:t> associated with a post-arrival case transfer</a:t>
            </a:r>
          </a:p>
          <a:p>
            <a:pPr lvl="1">
              <a:lnSpc>
                <a:spcPct val="150000"/>
              </a:lnSpc>
              <a:buFont typeface="Courier New" panose="02070309020205020404" pitchFamily="49" charset="0"/>
              <a:buChar char="o"/>
            </a:pPr>
            <a:r>
              <a:rPr lang="en-US" sz="2200" dirty="0">
                <a:latin typeface="Calibri" panose="020F0502020204030204" pitchFamily="34" charset="0"/>
                <a:ea typeface="Cambria" panose="02040503050406030204" pitchFamily="18" charset="0"/>
                <a:cs typeface="Calibri" panose="020F0502020204030204" pitchFamily="34" charset="0"/>
              </a:rPr>
              <a:t>This fund is for non-reimbursed administrative costs, not client direct assistance costs</a:t>
            </a:r>
          </a:p>
          <a:p>
            <a:pPr lvl="1">
              <a:buFont typeface="Courier New" panose="02070309020205020404" pitchFamily="49" charset="0"/>
              <a:buChar char="o"/>
            </a:pPr>
            <a:r>
              <a:rPr lang="en-US" sz="2200" dirty="0">
                <a:latin typeface="Calibri" panose="020F0502020204030204" pitchFamily="34" charset="0"/>
                <a:ea typeface="Cambria" panose="02040503050406030204" pitchFamily="18" charset="0"/>
                <a:cs typeface="Calibri" panose="020F0502020204030204" pitchFamily="34" charset="0"/>
              </a:rPr>
              <a:t>Fund is specifically for sites experiencing financial hardship and reimbursement should only be requested in compelling circumstances</a:t>
            </a:r>
          </a:p>
          <a:p>
            <a:pPr lvl="1">
              <a:buFont typeface="Courier New" panose="02070309020205020404" pitchFamily="49" charset="0"/>
              <a:buChar char="o"/>
            </a:pPr>
            <a:r>
              <a:rPr lang="en-US" sz="2200" dirty="0">
                <a:latin typeface="Calibri" panose="020F0502020204030204" pitchFamily="34" charset="0"/>
                <a:ea typeface="Cambria" panose="02040503050406030204" pitchFamily="18" charset="0"/>
                <a:cs typeface="Calibri" panose="020F0502020204030204" pitchFamily="34" charset="0"/>
              </a:rPr>
              <a:t>Sites must demonstrate the needs and provide a statement about the administrative costs incurred and hardship caused by post-arrival case transfer for their affiliate</a:t>
            </a:r>
            <a:br>
              <a:rPr lang="en-US" sz="2200" dirty="0">
                <a:latin typeface="Calibri" panose="020F0502020204030204" pitchFamily="34" charset="0"/>
                <a:ea typeface="Cambria" panose="02040503050406030204" pitchFamily="18" charset="0"/>
                <a:cs typeface="Calibri" panose="020F0502020204030204" pitchFamily="34" charset="0"/>
              </a:rPr>
            </a:br>
            <a:endParaRPr lang="en-US" sz="2400" dirty="0">
              <a:solidFill>
                <a:srgbClr val="FF0000"/>
              </a:solidFill>
              <a:latin typeface="Cambria" panose="02040503050406030204" pitchFamily="18" charset="0"/>
              <a:ea typeface="Cambria" panose="02040503050406030204" pitchFamily="18" charset="0"/>
            </a:endParaRPr>
          </a:p>
          <a:p>
            <a:r>
              <a:rPr lang="en-US" sz="2400" dirty="0">
                <a:solidFill>
                  <a:srgbClr val="FF0000"/>
                </a:solidFill>
                <a:latin typeface="Cambria" panose="02040503050406030204" pitchFamily="18" charset="0"/>
                <a:ea typeface="Cambria" panose="02040503050406030204" pitchFamily="18" charset="0"/>
              </a:rPr>
              <a:t>Transfer Support Funds are very limited, reimbursement will be provided ONLY in special circumstances and on a case by case basis (while funds are available)</a:t>
            </a:r>
          </a:p>
          <a:p>
            <a:pPr lvl="1">
              <a:buFont typeface="Courier New" panose="02070309020205020404" pitchFamily="49" charset="0"/>
              <a:buChar char="o"/>
            </a:pPr>
            <a:r>
              <a:rPr lang="en-US" sz="2200" dirty="0">
                <a:latin typeface="Cambria" panose="02040503050406030204" pitchFamily="18" charset="0"/>
                <a:ea typeface="Cambria" panose="02040503050406030204" pitchFamily="18" charset="0"/>
              </a:rPr>
              <a:t>All applications must be signed by your agency’s Executive Director and Resettlement Director before submission to USCCB</a:t>
            </a:r>
          </a:p>
          <a:p>
            <a:pPr lvl="1">
              <a:buFont typeface="Courier New" panose="02070309020205020404" pitchFamily="49" charset="0"/>
              <a:buChar char="o"/>
            </a:pPr>
            <a:r>
              <a:rPr lang="en-US" sz="2200" dirty="0">
                <a:latin typeface="Cambria" panose="02040503050406030204" pitchFamily="18" charset="0"/>
                <a:ea typeface="Cambria" panose="02040503050406030204" pitchFamily="18" charset="0"/>
              </a:rPr>
              <a:t>Reimbursement is contingent upon USCCB’s approval (contact your PACM for more info)</a:t>
            </a:r>
          </a:p>
        </p:txBody>
      </p:sp>
      <p:sp>
        <p:nvSpPr>
          <p:cNvPr id="5" name="Slide Number Placeholder 4">
            <a:extLst>
              <a:ext uri="{FF2B5EF4-FFF2-40B4-BE49-F238E27FC236}">
                <a16:creationId xmlns:a16="http://schemas.microsoft.com/office/drawing/2014/main" id="{940338BC-C5E6-4476-8948-EE3F29B9CD19}"/>
              </a:ext>
            </a:extLst>
          </p:cNvPr>
          <p:cNvSpPr>
            <a:spLocks noGrp="1"/>
          </p:cNvSpPr>
          <p:nvPr>
            <p:ph type="sldNum" sz="quarter" idx="12"/>
          </p:nvPr>
        </p:nvSpPr>
        <p:spPr/>
        <p:txBody>
          <a:bodyPr/>
          <a:lstStyle/>
          <a:p>
            <a:fld id="{401CF334-2D5C-4859-84A6-CA7E6E43FAEB}" type="slidenum">
              <a:rPr lang="en-US" smtClean="0"/>
              <a:t>16</a:t>
            </a:fld>
            <a:endParaRPr lang="en-US" dirty="0"/>
          </a:p>
        </p:txBody>
      </p:sp>
    </p:spTree>
    <p:extLst>
      <p:ext uri="{BB962C8B-B14F-4D97-AF65-F5344CB8AC3E}">
        <p14:creationId xmlns:p14="http://schemas.microsoft.com/office/powerpoint/2010/main" val="1171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264CB-DF62-48E2-B936-6C9FE4F29B0E}"/>
              </a:ext>
            </a:extLst>
          </p:cNvPr>
          <p:cNvSpPr txBox="1">
            <a:spLocks/>
          </p:cNvSpPr>
          <p:nvPr/>
        </p:nvSpPr>
        <p:spPr>
          <a:xfrm>
            <a:off x="1066800" y="583567"/>
            <a:ext cx="10058400" cy="810677"/>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4000" b="1" dirty="0">
                <a:latin typeface="Cambria" panose="02040503050406030204" pitchFamily="18" charset="0"/>
                <a:ea typeface="Cambria" panose="02040503050406030204" pitchFamily="18" charset="0"/>
              </a:rPr>
              <a:t>For All Transfers:</a:t>
            </a:r>
          </a:p>
        </p:txBody>
      </p:sp>
      <p:sp>
        <p:nvSpPr>
          <p:cNvPr id="3" name="Content Placeholder 2">
            <a:extLst>
              <a:ext uri="{FF2B5EF4-FFF2-40B4-BE49-F238E27FC236}">
                <a16:creationId xmlns:a16="http://schemas.microsoft.com/office/drawing/2014/main" id="{6462838E-7674-4F45-8BC8-D0123A9AB694}"/>
              </a:ext>
            </a:extLst>
          </p:cNvPr>
          <p:cNvSpPr txBox="1">
            <a:spLocks/>
          </p:cNvSpPr>
          <p:nvPr/>
        </p:nvSpPr>
        <p:spPr>
          <a:xfrm>
            <a:off x="702129" y="1394244"/>
            <a:ext cx="10787742" cy="5197056"/>
          </a:xfrm>
          <a:prstGeom prst="rect">
            <a:avLst/>
          </a:prstGeom>
        </p:spPr>
        <p:txBody>
          <a:bodyPr>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246063" lvl="1" indent="-246063">
              <a:lnSpc>
                <a:spcPct val="150000"/>
              </a:lnSpc>
            </a:pPr>
            <a:r>
              <a:rPr lang="en-US" sz="2800" dirty="0">
                <a:latin typeface="Cambria" panose="02040503050406030204" pitchFamily="18" charset="0"/>
                <a:ea typeface="Cambria" panose="02040503050406030204" pitchFamily="18" charset="0"/>
              </a:rPr>
              <a:t>Must be initiated by the US Tie or PA</a:t>
            </a:r>
          </a:p>
          <a:p>
            <a:pPr marL="246063" lvl="1" indent="-246063">
              <a:lnSpc>
                <a:spcPct val="150000"/>
              </a:lnSpc>
            </a:pPr>
            <a:r>
              <a:rPr lang="en-US" sz="2800" dirty="0">
                <a:latin typeface="Cambria" panose="02040503050406030204" pitchFamily="18" charset="0"/>
                <a:ea typeface="Cambria" panose="02040503050406030204" pitchFamily="18" charset="0"/>
              </a:rPr>
              <a:t>Transfer must be confirmed by PA</a:t>
            </a:r>
          </a:p>
          <a:p>
            <a:pPr marL="246063" lvl="1" indent="-246063">
              <a:lnSpc>
                <a:spcPct val="150000"/>
              </a:lnSpc>
            </a:pPr>
            <a:r>
              <a:rPr lang="en-US" sz="2800" dirty="0">
                <a:latin typeface="Cambria" panose="02040503050406030204" pitchFamily="18" charset="0"/>
                <a:ea typeface="Cambria" panose="02040503050406030204" pitchFamily="18" charset="0"/>
              </a:rPr>
              <a:t>Must be a case that is already allocated</a:t>
            </a:r>
          </a:p>
          <a:p>
            <a:pPr marL="246063" lvl="1" indent="-246063">
              <a:lnSpc>
                <a:spcPct val="150000"/>
              </a:lnSpc>
            </a:pPr>
            <a:r>
              <a:rPr lang="en-US" sz="2800" dirty="0">
                <a:latin typeface="Cambria" panose="02040503050406030204" pitchFamily="18" charset="0"/>
                <a:ea typeface="Cambria" panose="02040503050406030204" pitchFamily="18" charset="0"/>
              </a:rPr>
              <a:t>Be sure to fill out the case transfer request form</a:t>
            </a:r>
          </a:p>
          <a:p>
            <a:pPr marL="246063" lvl="1" indent="-246063">
              <a:lnSpc>
                <a:spcPct val="150000"/>
              </a:lnSpc>
            </a:pPr>
            <a:r>
              <a:rPr lang="en-US" sz="2800" dirty="0">
                <a:latin typeface="Cambria" panose="02040503050406030204" pitchFamily="18" charset="0"/>
                <a:ea typeface="Cambria" panose="02040503050406030204" pitchFamily="18" charset="0"/>
              </a:rPr>
              <a:t>Send transfer requests to:</a:t>
            </a:r>
            <a:br>
              <a:rPr lang="en-US" sz="2800" dirty="0">
                <a:latin typeface="Cambria" panose="02040503050406030204" pitchFamily="18" charset="0"/>
                <a:ea typeface="Cambria" panose="02040503050406030204" pitchFamily="18" charset="0"/>
              </a:rPr>
            </a:br>
            <a:r>
              <a:rPr lang="en-US" sz="2800" dirty="0">
                <a:solidFill>
                  <a:srgbClr val="0070C0"/>
                </a:solidFill>
                <a:latin typeface="Cambria" panose="02040503050406030204" pitchFamily="18" charset="0"/>
                <a:ea typeface="Cambria" panose="02040503050406030204" pitchFamily="18" charset="0"/>
              </a:rPr>
              <a:t>USCCB_MRSTransfers@usccb.org </a:t>
            </a:r>
          </a:p>
          <a:p>
            <a:pPr marL="548640" lvl="3" indent="0">
              <a:lnSpc>
                <a:spcPct val="150000"/>
              </a:lnSpc>
              <a:buNone/>
            </a:pPr>
            <a:r>
              <a:rPr lang="en-US" sz="2800" b="1" dirty="0">
                <a:latin typeface="Cambria" panose="02040503050406030204" pitchFamily="18" charset="0"/>
                <a:ea typeface="Cambria" panose="02040503050406030204" pitchFamily="18" charset="0"/>
              </a:rPr>
              <a:t>*Exceptions may be allowed in emergency situations</a:t>
            </a:r>
          </a:p>
        </p:txBody>
      </p:sp>
      <p:sp>
        <p:nvSpPr>
          <p:cNvPr id="5" name="Slide Number Placeholder 4">
            <a:extLst>
              <a:ext uri="{FF2B5EF4-FFF2-40B4-BE49-F238E27FC236}">
                <a16:creationId xmlns:a16="http://schemas.microsoft.com/office/drawing/2014/main" id="{F6ED3193-B5B9-426F-A191-E1D2BECBBF4B}"/>
              </a:ext>
            </a:extLst>
          </p:cNvPr>
          <p:cNvSpPr>
            <a:spLocks noGrp="1"/>
          </p:cNvSpPr>
          <p:nvPr>
            <p:ph type="sldNum" sz="quarter" idx="12"/>
          </p:nvPr>
        </p:nvSpPr>
        <p:spPr/>
        <p:txBody>
          <a:bodyPr/>
          <a:lstStyle/>
          <a:p>
            <a:fld id="{401CF334-2D5C-4859-84A6-CA7E6E43FAEB}" type="slidenum">
              <a:rPr lang="en-US" smtClean="0"/>
              <a:t>17</a:t>
            </a:fld>
            <a:endParaRPr lang="en-US" dirty="0"/>
          </a:p>
        </p:txBody>
      </p:sp>
    </p:spTree>
    <p:extLst>
      <p:ext uri="{BB962C8B-B14F-4D97-AF65-F5344CB8AC3E}">
        <p14:creationId xmlns:p14="http://schemas.microsoft.com/office/powerpoint/2010/main" val="226010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28472"/>
            <a:ext cx="11676888" cy="1143000"/>
          </a:xfrm>
        </p:spPr>
        <p:txBody>
          <a:bodyPr anchor="ctr">
            <a:noAutofit/>
          </a:bodyPr>
          <a:lstStyle/>
          <a:p>
            <a:pPr algn="ctr"/>
            <a:r>
              <a:rPr lang="en-US" sz="4000" b="1" dirty="0">
                <a:latin typeface="Cambria" panose="02040503050406030204" pitchFamily="18" charset="0"/>
                <a:ea typeface="Cambria" panose="02040503050406030204" pitchFamily="18" charset="0"/>
              </a:rPr>
              <a:t>A Few Things You Should Know:</a:t>
            </a:r>
          </a:p>
        </p:txBody>
      </p:sp>
      <p:sp>
        <p:nvSpPr>
          <p:cNvPr id="2" name="Content Placeholder 1"/>
          <p:cNvSpPr>
            <a:spLocks noGrp="1"/>
          </p:cNvSpPr>
          <p:nvPr>
            <p:ph idx="1"/>
          </p:nvPr>
        </p:nvSpPr>
        <p:spPr>
          <a:xfrm>
            <a:off x="609600" y="1732547"/>
            <a:ext cx="10972800" cy="4905997"/>
          </a:xfrm>
        </p:spPr>
        <p:txBody>
          <a:bodyPr>
            <a:normAutofit/>
          </a:bodyPr>
          <a:lstStyle/>
          <a:p>
            <a:r>
              <a:rPr lang="en-US" sz="2800" dirty="0">
                <a:latin typeface="Cambria" panose="02040503050406030204" pitchFamily="18" charset="0"/>
                <a:ea typeface="Cambria" panose="02040503050406030204" pitchFamily="18" charset="0"/>
              </a:rPr>
              <a:t>Post-arrival transfers within the same city is possible only in exceptional circumstances </a:t>
            </a:r>
          </a:p>
          <a:p>
            <a:pPr marL="365760" lvl="1" indent="0">
              <a:buNone/>
            </a:pPr>
            <a:r>
              <a:rPr lang="en-US" sz="3200" dirty="0">
                <a:solidFill>
                  <a:srgbClr val="0070C0"/>
                </a:solidFill>
                <a:latin typeface="Cambria" panose="02040503050406030204" pitchFamily="18" charset="0"/>
                <a:ea typeface="Cambria" panose="02040503050406030204" pitchFamily="18" charset="0"/>
              </a:rPr>
              <a:t>*some exceptions can be made</a:t>
            </a:r>
          </a:p>
          <a:p>
            <a:r>
              <a:rPr lang="en-US" sz="2800" dirty="0">
                <a:latin typeface="Cambria" panose="02040503050406030204" pitchFamily="18" charset="0"/>
                <a:ea typeface="Cambria" panose="02040503050406030204" pitchFamily="18" charset="0"/>
              </a:rPr>
              <a:t>Please update us on all changes to US Ties, even if a case is on ABN and the new US Tie would require a transfer</a:t>
            </a:r>
          </a:p>
        </p:txBody>
      </p:sp>
      <p:sp>
        <p:nvSpPr>
          <p:cNvPr id="4" name="Slide Number Placeholder 3">
            <a:extLst>
              <a:ext uri="{FF2B5EF4-FFF2-40B4-BE49-F238E27FC236}">
                <a16:creationId xmlns:a16="http://schemas.microsoft.com/office/drawing/2014/main" id="{6699C91A-FC3B-4619-B330-E69A8D6599D7}"/>
              </a:ext>
            </a:extLst>
          </p:cNvPr>
          <p:cNvSpPr>
            <a:spLocks noGrp="1"/>
          </p:cNvSpPr>
          <p:nvPr>
            <p:ph type="sldNum" sz="quarter" idx="12"/>
          </p:nvPr>
        </p:nvSpPr>
        <p:spPr/>
        <p:txBody>
          <a:bodyPr/>
          <a:lstStyle/>
          <a:p>
            <a:fld id="{401CF334-2D5C-4859-84A6-CA7E6E43FAEB}" type="slidenum">
              <a:rPr lang="en-US" smtClean="0"/>
              <a:t>18</a:t>
            </a:fld>
            <a:endParaRPr lang="en-US" dirty="0"/>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F7932-BEC5-46AE-B047-B6684C1F8C13}"/>
              </a:ext>
            </a:extLst>
          </p:cNvPr>
          <p:cNvSpPr>
            <a:spLocks noGrp="1"/>
          </p:cNvSpPr>
          <p:nvPr>
            <p:ph type="title"/>
          </p:nvPr>
        </p:nvSpPr>
        <p:spPr/>
        <p:txBody>
          <a:bodyPr anchor="ctr">
            <a:noAutofit/>
          </a:bodyPr>
          <a:lstStyle/>
          <a:p>
            <a:pPr algn="ctr"/>
            <a:r>
              <a:rPr lang="en-US" sz="4000" b="1" dirty="0">
                <a:latin typeface="Cambria" panose="02040503050406030204" pitchFamily="18" charset="0"/>
                <a:ea typeface="Cambria" panose="02040503050406030204" pitchFamily="18" charset="0"/>
              </a:rPr>
              <a:t>What If A Case Can’t Be Transferred?</a:t>
            </a:r>
          </a:p>
        </p:txBody>
      </p:sp>
      <p:sp>
        <p:nvSpPr>
          <p:cNvPr id="3" name="Content Placeholder 2">
            <a:extLst>
              <a:ext uri="{FF2B5EF4-FFF2-40B4-BE49-F238E27FC236}">
                <a16:creationId xmlns:a16="http://schemas.microsoft.com/office/drawing/2014/main" id="{3B8B9D36-9492-4C2D-89C3-334993903486}"/>
              </a:ext>
            </a:extLst>
          </p:cNvPr>
          <p:cNvSpPr>
            <a:spLocks noGrp="1"/>
          </p:cNvSpPr>
          <p:nvPr>
            <p:ph idx="1"/>
          </p:nvPr>
        </p:nvSpPr>
        <p:spPr/>
        <p:txBody>
          <a:bodyPr>
            <a:normAutofit/>
          </a:bodyPr>
          <a:lstStyle/>
          <a:p>
            <a:pPr marL="457200" lvl="1" indent="-246063"/>
            <a:r>
              <a:rPr lang="en-US" dirty="0">
                <a:latin typeface="Cambria" panose="02040503050406030204" pitchFamily="18" charset="0"/>
                <a:ea typeface="Cambria" panose="02040503050406030204" pitchFamily="18" charset="0"/>
              </a:rPr>
              <a:t>Disbursement of any unexpended direct assistance to clients, once an office becomes aware that the client is planning to out-migrate remains allowable</a:t>
            </a:r>
          </a:p>
          <a:p>
            <a:pPr marL="457200" lvl="1" indent="-246063"/>
            <a:endParaRPr lang="en-US" dirty="0">
              <a:latin typeface="Cambria" panose="02040503050406030204" pitchFamily="18" charset="0"/>
              <a:ea typeface="Cambria" panose="02040503050406030204" pitchFamily="18" charset="0"/>
            </a:endParaRPr>
          </a:p>
          <a:p>
            <a:pPr marL="457200" lvl="1" indent="-246063"/>
            <a:r>
              <a:rPr lang="en-US" dirty="0">
                <a:latin typeface="Cambria" panose="02040503050406030204" pitchFamily="18" charset="0"/>
                <a:ea typeface="Cambria" panose="02040503050406030204" pitchFamily="18" charset="0"/>
              </a:rPr>
              <a:t>As a best practice, the agency that holds the case should connect the refugee with a local office in the new city (if aware of the location) even if a post-arrival transfer has not taken place</a:t>
            </a:r>
          </a:p>
          <a:p>
            <a:pPr marL="211137" lvl="1" indent="0">
              <a:buNone/>
            </a:pPr>
            <a:endParaRPr lang="en-US" dirty="0">
              <a:latin typeface="Cambria" panose="02040503050406030204" pitchFamily="18" charset="0"/>
              <a:ea typeface="Cambria" panose="02040503050406030204" pitchFamily="18" charset="0"/>
            </a:endParaRPr>
          </a:p>
          <a:p>
            <a:pPr marL="211137" lvl="1" indent="0">
              <a:buNone/>
            </a:pPr>
            <a:r>
              <a:rPr lang="en-US" dirty="0">
                <a:latin typeface="Cambria" panose="02040503050406030204" pitchFamily="18" charset="0"/>
                <a:ea typeface="Cambria" panose="02040503050406030204" pitchFamily="18" charset="0"/>
              </a:rPr>
              <a:t>*</a:t>
            </a:r>
            <a:r>
              <a:rPr lang="en-US" b="1" dirty="0">
                <a:latin typeface="Cambria" panose="02040503050406030204" pitchFamily="18" charset="0"/>
                <a:ea typeface="Cambria" panose="02040503050406030204" pitchFamily="18" charset="0"/>
              </a:rPr>
              <a:t>Reminder - </a:t>
            </a:r>
            <a:r>
              <a:rPr lang="en-US" dirty="0">
                <a:latin typeface="Cambria" panose="02040503050406030204" pitchFamily="18" charset="0"/>
                <a:ea typeface="Cambria" panose="02040503050406030204" pitchFamily="18" charset="0"/>
              </a:rPr>
              <a:t>USCCB/MRS will continue to disallow reimbursement of client direct assistance to be used to facilitate a client's out-migration (i.e. fuel, bus/train/plane tickets etc.)</a:t>
            </a:r>
          </a:p>
        </p:txBody>
      </p:sp>
      <p:sp>
        <p:nvSpPr>
          <p:cNvPr id="4" name="Slide Number Placeholder 3">
            <a:extLst>
              <a:ext uri="{FF2B5EF4-FFF2-40B4-BE49-F238E27FC236}">
                <a16:creationId xmlns:a16="http://schemas.microsoft.com/office/drawing/2014/main" id="{EE1F394A-0DA0-4A46-A518-6DFCC503F92D}"/>
              </a:ext>
            </a:extLst>
          </p:cNvPr>
          <p:cNvSpPr>
            <a:spLocks noGrp="1"/>
          </p:cNvSpPr>
          <p:nvPr>
            <p:ph type="sldNum" sz="quarter" idx="12"/>
          </p:nvPr>
        </p:nvSpPr>
        <p:spPr/>
        <p:txBody>
          <a:bodyPr/>
          <a:lstStyle/>
          <a:p>
            <a:fld id="{401CF334-2D5C-4859-84A6-CA7E6E43FAEB}" type="slidenum">
              <a:rPr lang="en-US" smtClean="0"/>
              <a:t>19</a:t>
            </a:fld>
            <a:endParaRPr lang="en-US" dirty="0"/>
          </a:p>
        </p:txBody>
      </p:sp>
    </p:spTree>
    <p:extLst>
      <p:ext uri="{BB962C8B-B14F-4D97-AF65-F5344CB8AC3E}">
        <p14:creationId xmlns:p14="http://schemas.microsoft.com/office/powerpoint/2010/main" val="364399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59032"/>
            <a:ext cx="10972800" cy="1143000"/>
          </a:xfrm>
        </p:spPr>
        <p:txBody>
          <a:bodyPr>
            <a:normAutofit/>
          </a:bodyPr>
          <a:lstStyle/>
          <a:p>
            <a:r>
              <a:rPr lang="en-US" sz="4000" b="1" dirty="0">
                <a:latin typeface="Cambria" panose="02040503050406030204" pitchFamily="18" charset="0"/>
                <a:ea typeface="Cambria" panose="02040503050406030204" pitchFamily="18" charset="0"/>
              </a:rPr>
              <a:t>Webinar Objectives:</a:t>
            </a:r>
          </a:p>
        </p:txBody>
      </p:sp>
      <p:sp>
        <p:nvSpPr>
          <p:cNvPr id="2" name="Content Placeholder 1"/>
          <p:cNvSpPr>
            <a:spLocks noGrp="1"/>
          </p:cNvSpPr>
          <p:nvPr>
            <p:ph idx="1"/>
          </p:nvPr>
        </p:nvSpPr>
        <p:spPr>
          <a:xfrm>
            <a:off x="352425" y="1502032"/>
            <a:ext cx="11551104" cy="4822568"/>
          </a:xfrm>
        </p:spPr>
        <p:txBody>
          <a:bodyPr>
            <a:normAutofit fontScale="92500"/>
          </a:bodyPr>
          <a:lstStyle/>
          <a:p>
            <a:pPr>
              <a:lnSpc>
                <a:spcPct val="150000"/>
              </a:lnSpc>
            </a:pPr>
            <a:r>
              <a:rPr lang="en-US" dirty="0">
                <a:latin typeface="Cambria" panose="02040503050406030204" pitchFamily="18" charset="0"/>
                <a:ea typeface="Cambria" panose="02040503050406030204" pitchFamily="18" charset="0"/>
              </a:rPr>
              <a:t>Describe why cases are transferred and how transfer process is initiated</a:t>
            </a:r>
          </a:p>
          <a:p>
            <a:pPr>
              <a:lnSpc>
                <a:spcPct val="150000"/>
              </a:lnSpc>
            </a:pPr>
            <a:r>
              <a:rPr lang="en-US" dirty="0">
                <a:latin typeface="Cambria" panose="02040503050406030204" pitchFamily="18" charset="0"/>
                <a:ea typeface="Cambria" panose="02040503050406030204" pitchFamily="18" charset="0"/>
              </a:rPr>
              <a:t>Who can request a transfer, and who makes the final decision whether to transfer or not to transfer a case</a:t>
            </a:r>
          </a:p>
          <a:p>
            <a:pPr>
              <a:lnSpc>
                <a:spcPct val="150000"/>
              </a:lnSpc>
            </a:pPr>
            <a:r>
              <a:rPr lang="en-US" dirty="0">
                <a:latin typeface="Cambria" panose="02040503050406030204" pitchFamily="18" charset="0"/>
                <a:ea typeface="Cambria" panose="02040503050406030204" pitchFamily="18" charset="0"/>
              </a:rPr>
              <a:t>Describe how transfer communications and timeframes work and who sets the transfer policy </a:t>
            </a:r>
            <a:r>
              <a:rPr lang="en-US" dirty="0">
                <a:solidFill>
                  <a:srgbClr val="0070C0"/>
                </a:solidFill>
                <a:latin typeface="Cambria" panose="02040503050406030204" pitchFamily="18" charset="0"/>
                <a:ea typeface="Cambria" panose="02040503050406030204" pitchFamily="18" charset="0"/>
              </a:rPr>
              <a:t>(Two Documents That Guide Us)</a:t>
            </a:r>
          </a:p>
          <a:p>
            <a:pPr>
              <a:lnSpc>
                <a:spcPct val="150000"/>
              </a:lnSpc>
            </a:pPr>
            <a:r>
              <a:rPr lang="en-US" dirty="0">
                <a:latin typeface="Cambria" panose="02040503050406030204" pitchFamily="18" charset="0"/>
                <a:ea typeface="Cambria" panose="02040503050406030204" pitchFamily="18" charset="0"/>
              </a:rPr>
              <a:t>Explain how to handle direct assistance funds when a case is transferred Post-Arrival</a:t>
            </a:r>
          </a:p>
          <a:p>
            <a:pPr>
              <a:lnSpc>
                <a:spcPct val="150000"/>
              </a:lnSpc>
            </a:pPr>
            <a:r>
              <a:rPr lang="en-US" dirty="0">
                <a:latin typeface="Cambria" panose="02040503050406030204" pitchFamily="18" charset="0"/>
                <a:ea typeface="Cambria" panose="02040503050406030204" pitchFamily="18" charset="0"/>
              </a:rPr>
              <a:t>Demonstrate how USCCB's new Post-Arrival Transfer Support Fund is used</a:t>
            </a:r>
          </a:p>
          <a:p>
            <a:pPr>
              <a:lnSpc>
                <a:spcPct val="150000"/>
              </a:lnSpc>
            </a:pPr>
            <a:r>
              <a:rPr lang="en-US" dirty="0">
                <a:latin typeface="Cambria" panose="02040503050406030204" pitchFamily="18" charset="0"/>
                <a:ea typeface="Cambria" panose="02040503050406030204" pitchFamily="18" charset="0"/>
              </a:rPr>
              <a:t>Questions and Comments</a:t>
            </a:r>
          </a:p>
        </p:txBody>
      </p:sp>
      <p:sp>
        <p:nvSpPr>
          <p:cNvPr id="4" name="Slide Number Placeholder 3">
            <a:extLst>
              <a:ext uri="{FF2B5EF4-FFF2-40B4-BE49-F238E27FC236}">
                <a16:creationId xmlns:a16="http://schemas.microsoft.com/office/drawing/2014/main" id="{3F138D2D-4ED5-4BA1-898A-87031853B6D7}"/>
              </a:ext>
            </a:extLst>
          </p:cNvPr>
          <p:cNvSpPr>
            <a:spLocks noGrp="1"/>
          </p:cNvSpPr>
          <p:nvPr>
            <p:ph type="sldNum" sz="quarter" idx="12"/>
          </p:nvPr>
        </p:nvSpPr>
        <p:spPr/>
        <p:txBody>
          <a:bodyPr/>
          <a:lstStyle/>
          <a:p>
            <a:fld id="{401CF334-2D5C-4859-84A6-CA7E6E43FAEB}" type="slidenum">
              <a:rPr lang="en-US" smtClean="0"/>
              <a:t>2</a:t>
            </a:fld>
            <a:endParaRPr lang="en-US"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E684A-D662-4B59-B97D-000EC8EEDAB4}"/>
              </a:ext>
            </a:extLst>
          </p:cNvPr>
          <p:cNvSpPr>
            <a:spLocks noGrp="1"/>
          </p:cNvSpPr>
          <p:nvPr>
            <p:ph type="title"/>
          </p:nvPr>
        </p:nvSpPr>
        <p:spPr>
          <a:xfrm>
            <a:off x="756557" y="735398"/>
            <a:ext cx="10972800" cy="1143000"/>
          </a:xfrm>
        </p:spPr>
        <p:txBody>
          <a:bodyPr>
            <a:noAutofit/>
          </a:bodyPr>
          <a:lstStyle/>
          <a:p>
            <a:pPr algn="ctr"/>
            <a:r>
              <a:rPr lang="en-US" sz="3600" b="1" dirty="0">
                <a:latin typeface="Cambria" panose="02040503050406030204" pitchFamily="18" charset="0"/>
                <a:ea typeface="Cambria" panose="02040503050406030204" pitchFamily="18" charset="0"/>
              </a:rPr>
              <a:t>For All Out-Migration and Cases That are Transferred Post-Arrival</a:t>
            </a:r>
          </a:p>
        </p:txBody>
      </p:sp>
      <p:sp>
        <p:nvSpPr>
          <p:cNvPr id="3" name="Content Placeholder 2">
            <a:extLst>
              <a:ext uri="{FF2B5EF4-FFF2-40B4-BE49-F238E27FC236}">
                <a16:creationId xmlns:a16="http://schemas.microsoft.com/office/drawing/2014/main" id="{69E233A8-161E-49BB-BDE5-137B93C807C4}"/>
              </a:ext>
            </a:extLst>
          </p:cNvPr>
          <p:cNvSpPr>
            <a:spLocks noGrp="1"/>
          </p:cNvSpPr>
          <p:nvPr>
            <p:ph idx="1"/>
          </p:nvPr>
        </p:nvSpPr>
        <p:spPr>
          <a:xfrm>
            <a:off x="609600" y="2055303"/>
            <a:ext cx="10972800" cy="2244634"/>
          </a:xfrm>
        </p:spPr>
        <p:txBody>
          <a:bodyPr/>
          <a:lstStyle/>
          <a:p>
            <a:r>
              <a:rPr lang="en-US" dirty="0"/>
              <a:t>Be sure to notify MRS Travel Loan Collections Office via email </a:t>
            </a:r>
            <a:r>
              <a:rPr lang="en-US" dirty="0">
                <a:solidFill>
                  <a:srgbClr val="0070C0"/>
                </a:solidFill>
              </a:rPr>
              <a:t>travelloan@usccb.org </a:t>
            </a:r>
            <a:r>
              <a:rPr lang="en-US" dirty="0"/>
              <a:t>or by calling 1 (800) 233-0213</a:t>
            </a:r>
          </a:p>
          <a:p>
            <a:r>
              <a:rPr lang="en-US" dirty="0"/>
              <a:t>Please encourage all out-migrating clients to notify Travel Loan Collections Office of their move/residence address by calling 1 (800) 233-0213 or via email: </a:t>
            </a:r>
            <a:r>
              <a:rPr lang="en-US" dirty="0">
                <a:solidFill>
                  <a:srgbClr val="0070C0"/>
                </a:solidFill>
              </a:rPr>
              <a:t>travelloan@usccb.org </a:t>
            </a:r>
          </a:p>
          <a:p>
            <a:endParaRPr lang="en-US" dirty="0"/>
          </a:p>
          <a:p>
            <a:endParaRPr lang="en-US" dirty="0"/>
          </a:p>
        </p:txBody>
      </p:sp>
      <p:sp>
        <p:nvSpPr>
          <p:cNvPr id="4" name="Slide Number Placeholder 3">
            <a:extLst>
              <a:ext uri="{FF2B5EF4-FFF2-40B4-BE49-F238E27FC236}">
                <a16:creationId xmlns:a16="http://schemas.microsoft.com/office/drawing/2014/main" id="{BE6F0818-5A42-4C70-8C0D-3DD785D1C0FC}"/>
              </a:ext>
            </a:extLst>
          </p:cNvPr>
          <p:cNvSpPr>
            <a:spLocks noGrp="1"/>
          </p:cNvSpPr>
          <p:nvPr>
            <p:ph type="sldNum" sz="quarter" idx="12"/>
          </p:nvPr>
        </p:nvSpPr>
        <p:spPr/>
        <p:txBody>
          <a:bodyPr/>
          <a:lstStyle/>
          <a:p>
            <a:fld id="{401CF334-2D5C-4859-84A6-CA7E6E43FAEB}" type="slidenum">
              <a:rPr lang="en-US" smtClean="0"/>
              <a:t>20</a:t>
            </a:fld>
            <a:endParaRPr lang="en-US" dirty="0"/>
          </a:p>
        </p:txBody>
      </p:sp>
      <p:sp>
        <p:nvSpPr>
          <p:cNvPr id="5" name="Content Placeholder 2">
            <a:extLst>
              <a:ext uri="{FF2B5EF4-FFF2-40B4-BE49-F238E27FC236}">
                <a16:creationId xmlns:a16="http://schemas.microsoft.com/office/drawing/2014/main" id="{0C56E23F-632C-4A84-8847-D0F65559582F}"/>
              </a:ext>
            </a:extLst>
          </p:cNvPr>
          <p:cNvSpPr txBox="1">
            <a:spLocks/>
          </p:cNvSpPr>
          <p:nvPr/>
        </p:nvSpPr>
        <p:spPr>
          <a:xfrm>
            <a:off x="609600" y="4476842"/>
            <a:ext cx="10972800" cy="2244634"/>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b="1" dirty="0"/>
              <a:t>Note: </a:t>
            </a:r>
            <a:r>
              <a:rPr lang="en-US" dirty="0"/>
              <a:t>This will help USCCB MRS Loan Collections Office to cancel the loan from being billed out to client’s old address, and to avoid submitting delinquency notices to credit reporting agencies as this may affect client’s credit history who start to establish a new life in the U.S.</a:t>
            </a:r>
          </a:p>
        </p:txBody>
      </p:sp>
    </p:spTree>
    <p:extLst>
      <p:ext uri="{BB962C8B-B14F-4D97-AF65-F5344CB8AC3E}">
        <p14:creationId xmlns:p14="http://schemas.microsoft.com/office/powerpoint/2010/main" val="514686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F39F7-08BB-434E-9BCD-C66D468A466B}"/>
              </a:ext>
            </a:extLst>
          </p:cNvPr>
          <p:cNvSpPr>
            <a:spLocks noGrp="1"/>
          </p:cNvSpPr>
          <p:nvPr>
            <p:ph type="title"/>
          </p:nvPr>
        </p:nvSpPr>
        <p:spPr>
          <a:xfrm>
            <a:off x="609600" y="704088"/>
            <a:ext cx="10972800" cy="847126"/>
          </a:xfrm>
        </p:spPr>
        <p:txBody>
          <a:bodyPr>
            <a:normAutofit/>
          </a:bodyPr>
          <a:lstStyle/>
          <a:p>
            <a:pPr algn="ctr"/>
            <a:r>
              <a:rPr lang="en-US" sz="4000" b="1" dirty="0">
                <a:latin typeface="Cambria" panose="02040503050406030204" pitchFamily="18" charset="0"/>
                <a:ea typeface="Cambria" panose="02040503050406030204" pitchFamily="18" charset="0"/>
              </a:rPr>
              <a:t>A Few Things to Leave You With:</a:t>
            </a:r>
          </a:p>
        </p:txBody>
      </p:sp>
      <p:sp>
        <p:nvSpPr>
          <p:cNvPr id="3" name="Content Placeholder 2">
            <a:extLst>
              <a:ext uri="{FF2B5EF4-FFF2-40B4-BE49-F238E27FC236}">
                <a16:creationId xmlns:a16="http://schemas.microsoft.com/office/drawing/2014/main" id="{A44898F0-8F7D-4E28-9BB9-5BE8D35F1E1E}"/>
              </a:ext>
            </a:extLst>
          </p:cNvPr>
          <p:cNvSpPr>
            <a:spLocks noGrp="1"/>
          </p:cNvSpPr>
          <p:nvPr>
            <p:ph idx="1"/>
          </p:nvPr>
        </p:nvSpPr>
        <p:spPr>
          <a:xfrm>
            <a:off x="858982" y="1690255"/>
            <a:ext cx="10723418" cy="4634345"/>
          </a:xfrm>
        </p:spPr>
        <p:txBody>
          <a:bodyPr>
            <a:normAutofit lnSpcReduction="10000"/>
          </a:bodyPr>
          <a:lstStyle/>
          <a:p>
            <a:pPr marL="457200" indent="-457200"/>
            <a:r>
              <a:rPr lang="en-US" sz="3600" dirty="0">
                <a:latin typeface="Cambria" panose="02040503050406030204" pitchFamily="18" charset="0"/>
                <a:ea typeface="Cambria" panose="02040503050406030204" pitchFamily="18" charset="0"/>
              </a:rPr>
              <a:t>Every transfer is unique and has a different circumstance</a:t>
            </a:r>
            <a:br>
              <a:rPr lang="en-US" sz="3600" dirty="0">
                <a:latin typeface="Cambria" panose="02040503050406030204" pitchFamily="18" charset="0"/>
                <a:ea typeface="Cambria" panose="02040503050406030204" pitchFamily="18" charset="0"/>
              </a:rPr>
            </a:br>
            <a:endParaRPr lang="en-US" sz="3600" dirty="0">
              <a:latin typeface="Cambria" panose="02040503050406030204" pitchFamily="18" charset="0"/>
              <a:ea typeface="Cambria" panose="02040503050406030204" pitchFamily="18" charset="0"/>
            </a:endParaRPr>
          </a:p>
          <a:p>
            <a:pPr marL="457200" indent="-457200"/>
            <a:r>
              <a:rPr lang="en-US" sz="3600" dirty="0">
                <a:latin typeface="Cambria" panose="02040503050406030204" pitchFamily="18" charset="0"/>
                <a:ea typeface="Cambria" panose="02040503050406030204" pitchFamily="18" charset="0"/>
              </a:rPr>
              <a:t>We won’t always say yes,  but we also won’t always say no, therefore ask!</a:t>
            </a:r>
            <a:br>
              <a:rPr lang="en-US" sz="3600" dirty="0">
                <a:latin typeface="Cambria" panose="02040503050406030204" pitchFamily="18" charset="0"/>
                <a:ea typeface="Cambria" panose="02040503050406030204" pitchFamily="18" charset="0"/>
              </a:rPr>
            </a:br>
            <a:endParaRPr lang="en-US" sz="3600" dirty="0">
              <a:latin typeface="Cambria" panose="02040503050406030204" pitchFamily="18" charset="0"/>
              <a:ea typeface="Cambria" panose="02040503050406030204" pitchFamily="18" charset="0"/>
            </a:endParaRPr>
          </a:p>
          <a:p>
            <a:pPr marL="457200" indent="-457200"/>
            <a:r>
              <a:rPr lang="en-US" sz="3600" dirty="0">
                <a:latin typeface="Cambria" panose="02040503050406030204" pitchFamily="18" charset="0"/>
                <a:ea typeface="Cambria" panose="02040503050406030204" pitchFamily="18" charset="0"/>
              </a:rPr>
              <a:t>Final decision will be based upon what is best for the clients</a:t>
            </a:r>
          </a:p>
          <a:p>
            <a:pPr marL="457200" indent="-457200"/>
            <a:endParaRPr lang="en-US" sz="36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CAFFDEFC-8EE6-4A4A-AE81-2623F0FA5E90}"/>
              </a:ext>
            </a:extLst>
          </p:cNvPr>
          <p:cNvSpPr>
            <a:spLocks noGrp="1"/>
          </p:cNvSpPr>
          <p:nvPr>
            <p:ph type="sldNum" sz="quarter" idx="12"/>
          </p:nvPr>
        </p:nvSpPr>
        <p:spPr/>
        <p:txBody>
          <a:bodyPr/>
          <a:lstStyle/>
          <a:p>
            <a:fld id="{401CF334-2D5C-4859-84A6-CA7E6E43FAEB}" type="slidenum">
              <a:rPr lang="en-US" smtClean="0"/>
              <a:t>21</a:t>
            </a:fld>
            <a:endParaRPr lang="en-US" dirty="0"/>
          </a:p>
        </p:txBody>
      </p:sp>
    </p:spTree>
    <p:extLst>
      <p:ext uri="{BB962C8B-B14F-4D97-AF65-F5344CB8AC3E}">
        <p14:creationId xmlns:p14="http://schemas.microsoft.com/office/powerpoint/2010/main" val="2199961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3FBB1-EA51-403D-A963-B585ABFBFE6E}"/>
              </a:ext>
            </a:extLst>
          </p:cNvPr>
          <p:cNvSpPr txBox="1">
            <a:spLocks/>
          </p:cNvSpPr>
          <p:nvPr/>
        </p:nvSpPr>
        <p:spPr>
          <a:xfrm>
            <a:off x="2610866" y="1264158"/>
            <a:ext cx="6970268" cy="1815084"/>
          </a:xfrm>
          <a:prstGeom prst="rect">
            <a:avLst/>
          </a:prstGeom>
        </p:spPr>
        <p:txBody>
          <a:bodyPr vert="horz" lIns="0" tIns="45720" rIns="0" bIns="0" anchor="ctr">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4800" b="1" dirty="0">
                <a:latin typeface="Cambria" panose="02040503050406030204" pitchFamily="18" charset="0"/>
                <a:ea typeface="Cambria" panose="02040503050406030204" pitchFamily="18" charset="0"/>
              </a:rPr>
              <a:t>Questions and Comments?</a:t>
            </a:r>
            <a:endParaRPr lang="en-US" sz="4800" b="1" dirty="0">
              <a:solidFill>
                <a:schemeClr val="tx1"/>
              </a:solidFill>
              <a:latin typeface="Cambria" panose="02040503050406030204" pitchFamily="18" charset="0"/>
              <a:ea typeface="Cambria" panose="02040503050406030204" pitchFamily="18" charset="0"/>
            </a:endParaRPr>
          </a:p>
        </p:txBody>
      </p:sp>
      <p:sp>
        <p:nvSpPr>
          <p:cNvPr id="3" name="Slide Number Placeholder 2">
            <a:extLst>
              <a:ext uri="{FF2B5EF4-FFF2-40B4-BE49-F238E27FC236}">
                <a16:creationId xmlns:a16="http://schemas.microsoft.com/office/drawing/2014/main" id="{07402262-35EE-497C-BDB6-39295D8D683F}"/>
              </a:ext>
            </a:extLst>
          </p:cNvPr>
          <p:cNvSpPr>
            <a:spLocks noGrp="1"/>
          </p:cNvSpPr>
          <p:nvPr>
            <p:ph type="sldNum" sz="quarter" idx="12"/>
          </p:nvPr>
        </p:nvSpPr>
        <p:spPr/>
        <p:txBody>
          <a:bodyPr/>
          <a:lstStyle/>
          <a:p>
            <a:fld id="{401CF334-2D5C-4859-84A6-CA7E6E43FAEB}" type="slidenum">
              <a:rPr lang="en-US" sz="1200" smtClean="0">
                <a:latin typeface="Cambria" panose="02040503050406030204" pitchFamily="18" charset="0"/>
                <a:ea typeface="Cambria" panose="02040503050406030204" pitchFamily="18" charset="0"/>
              </a:rPr>
              <a:t>22</a:t>
            </a:fld>
            <a:endParaRPr lang="en-US" sz="1200" dirty="0">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40BDED71-E8F9-43F8-BD63-9F609B3A2CD8}"/>
              </a:ext>
            </a:extLst>
          </p:cNvPr>
          <p:cNvSpPr txBox="1"/>
          <p:nvPr/>
        </p:nvSpPr>
        <p:spPr>
          <a:xfrm>
            <a:off x="2887726" y="3761952"/>
            <a:ext cx="6693408" cy="830997"/>
          </a:xfrm>
          <a:prstGeom prst="rect">
            <a:avLst/>
          </a:prstGeom>
          <a:noFill/>
        </p:spPr>
        <p:txBody>
          <a:bodyPr wrap="square" rtlCol="0">
            <a:spAutoFit/>
          </a:bodyPr>
          <a:lstStyle/>
          <a:p>
            <a:pPr algn="ctr"/>
            <a:r>
              <a:rPr lang="en-US" sz="2400" b="1" dirty="0">
                <a:latin typeface="Cambria" panose="02040503050406030204" pitchFamily="18" charset="0"/>
                <a:ea typeface="Cambria" panose="02040503050406030204" pitchFamily="18" charset="0"/>
                <a:cs typeface="Times New Roman" panose="02020603050405020304" pitchFamily="18" charset="0"/>
              </a:rPr>
              <a:t>Don’t forget to use our Transfer inbox!</a:t>
            </a:r>
          </a:p>
          <a:p>
            <a:pPr algn="ctr"/>
            <a:r>
              <a:rPr lang="en-US" sz="2400" dirty="0">
                <a:solidFill>
                  <a:srgbClr val="0070C0"/>
                </a:solidFill>
                <a:latin typeface="Cambria" panose="02040503050406030204" pitchFamily="18" charset="0"/>
                <a:ea typeface="Cambria" panose="02040503050406030204" pitchFamily="18" charset="0"/>
                <a:cs typeface="Times New Roman" panose="02020603050405020304" pitchFamily="18" charset="0"/>
              </a:rPr>
              <a:t>USCCB_MRSTransfers@usccb.org </a:t>
            </a:r>
          </a:p>
        </p:txBody>
      </p:sp>
      <p:sp>
        <p:nvSpPr>
          <p:cNvPr id="5" name="TextBox 4">
            <a:extLst>
              <a:ext uri="{FF2B5EF4-FFF2-40B4-BE49-F238E27FC236}">
                <a16:creationId xmlns:a16="http://schemas.microsoft.com/office/drawing/2014/main" id="{0CDB4FF6-EDFB-45D8-A694-6EDCB1DE6FEB}"/>
              </a:ext>
            </a:extLst>
          </p:cNvPr>
          <p:cNvSpPr txBox="1"/>
          <p:nvPr/>
        </p:nvSpPr>
        <p:spPr>
          <a:xfrm>
            <a:off x="1840268" y="4695069"/>
            <a:ext cx="8788319" cy="1384995"/>
          </a:xfrm>
          <a:prstGeom prst="rect">
            <a:avLst/>
          </a:prstGeom>
          <a:noFill/>
        </p:spPr>
        <p:txBody>
          <a:bodyPr wrap="square" rtlCol="0">
            <a:spAutoFit/>
          </a:bodyPr>
          <a:lstStyle/>
          <a:p>
            <a:pPr algn="ctr"/>
            <a:r>
              <a:rPr lang="en-US" sz="2800" dirty="0">
                <a:latin typeface="Cambria" panose="02040503050406030204" pitchFamily="18" charset="0"/>
                <a:ea typeface="Cambria" panose="02040503050406030204" pitchFamily="18" charset="0"/>
                <a:cs typeface="Times New Roman" panose="02020603050405020304" pitchFamily="18" charset="0"/>
              </a:rPr>
              <a:t>Please don’t forget to fill out our evaluation The link will be sent via email after this webinar.</a:t>
            </a:r>
          </a:p>
          <a:p>
            <a:pPr algn="ctr"/>
            <a:r>
              <a:rPr lang="en-US" sz="2800" dirty="0">
                <a:latin typeface="Cambria" panose="02040503050406030204" pitchFamily="18" charset="0"/>
                <a:ea typeface="Cambria" panose="02040503050406030204" pitchFamily="18" charset="0"/>
                <a:cs typeface="Times New Roman" panose="02020603050405020304" pitchFamily="18" charset="0"/>
              </a:rPr>
              <a:t>Thank you!</a:t>
            </a:r>
          </a:p>
        </p:txBody>
      </p:sp>
      <p:sp>
        <p:nvSpPr>
          <p:cNvPr id="6" name="TextBox 5">
            <a:extLst>
              <a:ext uri="{FF2B5EF4-FFF2-40B4-BE49-F238E27FC236}">
                <a16:creationId xmlns:a16="http://schemas.microsoft.com/office/drawing/2014/main" id="{5915D723-D2C7-457A-92C4-65D39BD47CBD}"/>
              </a:ext>
            </a:extLst>
          </p:cNvPr>
          <p:cNvSpPr txBox="1"/>
          <p:nvPr/>
        </p:nvSpPr>
        <p:spPr>
          <a:xfrm>
            <a:off x="961975" y="3100589"/>
            <a:ext cx="10268049" cy="523220"/>
          </a:xfrm>
          <a:prstGeom prst="rect">
            <a:avLst/>
          </a:prstGeom>
          <a:noFill/>
        </p:spPr>
        <p:txBody>
          <a:bodyPr wrap="square" rtlCol="0">
            <a:spAutoFit/>
          </a:bodyPr>
          <a:lstStyle/>
          <a:p>
            <a:pPr algn="ctr"/>
            <a:r>
              <a:rPr lang="en-US" sz="2800" dirty="0">
                <a:latin typeface="Cambria" panose="02040503050406030204" pitchFamily="18" charset="0"/>
                <a:ea typeface="Cambria" panose="02040503050406030204" pitchFamily="18" charset="0"/>
                <a:cs typeface="Times New Roman" panose="02020603050405020304" pitchFamily="18" charset="0"/>
              </a:rPr>
              <a:t>(complex cases can be discussed with a PACM after the webinar)</a:t>
            </a:r>
          </a:p>
        </p:txBody>
      </p:sp>
    </p:spTree>
    <p:extLst>
      <p:ext uri="{BB962C8B-B14F-4D97-AF65-F5344CB8AC3E}">
        <p14:creationId xmlns:p14="http://schemas.microsoft.com/office/powerpoint/2010/main" val="675487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id="{8CB2AD10-B141-4741-9D3D-838C6A8BA662}"/>
              </a:ext>
            </a:extLst>
          </p:cNvPr>
          <p:cNvSpPr txBox="1">
            <a:spLocks/>
          </p:cNvSpPr>
          <p:nvPr/>
        </p:nvSpPr>
        <p:spPr>
          <a:xfrm>
            <a:off x="974089" y="789647"/>
            <a:ext cx="10357939" cy="838200"/>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4000" b="1" dirty="0">
                <a:solidFill>
                  <a:prstClr val="black">
                    <a:lumMod val="65000"/>
                    <a:lumOff val="35000"/>
                  </a:prstClr>
                </a:solidFill>
                <a:latin typeface="Cambria" panose="02040503050406030204" pitchFamily="18" charset="0"/>
                <a:ea typeface="Cambria" panose="02040503050406030204" pitchFamily="18" charset="0"/>
              </a:rPr>
              <a:t>Key Terms We Use in Processing Operations</a:t>
            </a:r>
          </a:p>
        </p:txBody>
      </p:sp>
      <p:sp>
        <p:nvSpPr>
          <p:cNvPr id="22" name="Content Placeholder 1">
            <a:extLst>
              <a:ext uri="{FF2B5EF4-FFF2-40B4-BE49-F238E27FC236}">
                <a16:creationId xmlns:a16="http://schemas.microsoft.com/office/drawing/2014/main" id="{04B0809F-12A2-4FD3-BDD5-003A18EE3B3F}"/>
              </a:ext>
            </a:extLst>
          </p:cNvPr>
          <p:cNvSpPr txBox="1">
            <a:spLocks/>
          </p:cNvSpPr>
          <p:nvPr/>
        </p:nvSpPr>
        <p:spPr>
          <a:xfrm>
            <a:off x="288471" y="1777347"/>
            <a:ext cx="3325071" cy="4579004"/>
          </a:xfrm>
          <a:prstGeom prst="rect">
            <a:avLst/>
          </a:prstGeom>
        </p:spPr>
        <p:txBody>
          <a:bodyPr>
            <a:normAutofit fontScale="85000" lnSpcReduction="1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3379" defTabSz="914126">
              <a:lnSpc>
                <a:spcPct val="102000"/>
              </a:lnSpc>
              <a:spcBef>
                <a:spcPts val="900"/>
              </a:spcBef>
              <a:buFont typeface="Arial" panose="020B0604020202020204" pitchFamily="34" charset="0"/>
              <a:buChar char="•"/>
            </a:pPr>
            <a:r>
              <a:rPr lang="en-US" sz="2400" b="1" u="sng" dirty="0">
                <a:solidFill>
                  <a:schemeClr val="tx1"/>
                </a:solidFill>
                <a:latin typeface="Cambria" panose="02040503050406030204" pitchFamily="18" charset="0"/>
                <a:ea typeface="Cambria" panose="02040503050406030204" pitchFamily="18" charset="0"/>
              </a:rPr>
              <a:t>Resettlement Support Centers (RSCs)</a:t>
            </a:r>
            <a:r>
              <a:rPr lang="en-US" sz="2400" b="1" dirty="0">
                <a:solidFill>
                  <a:schemeClr val="tx1"/>
                </a:solidFill>
                <a:latin typeface="Cambria" panose="02040503050406030204" pitchFamily="18" charset="0"/>
                <a:ea typeface="Cambria" panose="02040503050406030204" pitchFamily="18" charset="0"/>
              </a:rPr>
              <a:t>: </a:t>
            </a:r>
            <a:r>
              <a:rPr lang="en-US" sz="2400" dirty="0">
                <a:solidFill>
                  <a:schemeClr val="tx1"/>
                </a:solidFill>
                <a:latin typeface="Cambria" panose="02040503050406030204" pitchFamily="18" charset="0"/>
                <a:ea typeface="Cambria" panose="02040503050406030204" pitchFamily="18" charset="0"/>
              </a:rPr>
              <a:t>overseas entities that process refugee cases for resettlement in the U.S.</a:t>
            </a:r>
          </a:p>
          <a:p>
            <a:pPr marL="283379" defTabSz="914126">
              <a:lnSpc>
                <a:spcPct val="102000"/>
              </a:lnSpc>
              <a:spcBef>
                <a:spcPts val="900"/>
              </a:spcBef>
              <a:buFont typeface="Arial" panose="020B0604020202020204" pitchFamily="34" charset="0"/>
              <a:buChar char="•"/>
            </a:pPr>
            <a:r>
              <a:rPr lang="en-US" sz="2400" b="1" u="sng" dirty="0">
                <a:solidFill>
                  <a:schemeClr val="tx1"/>
                </a:solidFill>
                <a:latin typeface="Cambria" panose="02040503050406030204" pitchFamily="18" charset="0"/>
                <a:ea typeface="Cambria" panose="02040503050406030204" pitchFamily="18" charset="0"/>
              </a:rPr>
              <a:t>Refugee Processing Center (RPC)</a:t>
            </a:r>
            <a:r>
              <a:rPr lang="en-US" sz="2400" b="1" dirty="0">
                <a:solidFill>
                  <a:schemeClr val="tx1"/>
                </a:solidFill>
                <a:latin typeface="Cambria" panose="02040503050406030204" pitchFamily="18" charset="0"/>
                <a:ea typeface="Cambria" panose="02040503050406030204" pitchFamily="18" charset="0"/>
              </a:rPr>
              <a:t>: </a:t>
            </a:r>
            <a:r>
              <a:rPr lang="en-US" sz="2400" dirty="0">
                <a:solidFill>
                  <a:schemeClr val="tx1"/>
                </a:solidFill>
                <a:latin typeface="Cambria" panose="02040503050406030204" pitchFamily="18" charset="0"/>
                <a:ea typeface="Cambria" panose="02040503050406030204" pitchFamily="18" charset="0"/>
              </a:rPr>
              <a:t>domestic contractor with the State Department that provides technical support and coordinates between domestic and overseas partners; manages allocations process</a:t>
            </a:r>
          </a:p>
        </p:txBody>
      </p:sp>
      <p:sp>
        <p:nvSpPr>
          <p:cNvPr id="23" name="Content Placeholder 1">
            <a:extLst>
              <a:ext uri="{FF2B5EF4-FFF2-40B4-BE49-F238E27FC236}">
                <a16:creationId xmlns:a16="http://schemas.microsoft.com/office/drawing/2014/main" id="{A6DC6027-2AFB-4D02-AB68-24B9509B7C69}"/>
              </a:ext>
            </a:extLst>
          </p:cNvPr>
          <p:cNvSpPr txBox="1">
            <a:spLocks/>
          </p:cNvSpPr>
          <p:nvPr/>
        </p:nvSpPr>
        <p:spPr>
          <a:xfrm>
            <a:off x="3781941" y="1649807"/>
            <a:ext cx="4177540" cy="5071669"/>
          </a:xfrm>
          <a:prstGeom prst="rect">
            <a:avLst/>
          </a:prstGeom>
        </p:spPr>
        <p:txBody>
          <a:bodyPr vert="horz" lIns="91440" tIns="45720" rIns="91440" bIns="45720" rtlCol="0">
            <a:noAutofit/>
          </a:bodyPr>
          <a:lstStyle>
            <a:lvl1pPr marL="283379" indent="-283379" algn="l" defTabSz="914126" rtl="0" eaLnBrk="1" latinLnBrk="0" hangingPunct="1">
              <a:lnSpc>
                <a:spcPct val="112000"/>
              </a:lnSpc>
              <a:spcBef>
                <a:spcPts val="900"/>
              </a:spcBef>
              <a:buFont typeface="Arial" panose="020B0604020202020204" pitchFamily="34" charset="0"/>
              <a:buChar char="•"/>
              <a:defRPr sz="1999" kern="1200" baseline="0">
                <a:solidFill>
                  <a:schemeClr val="tx1">
                    <a:lumMod val="85000"/>
                    <a:lumOff val="15000"/>
                  </a:schemeClr>
                </a:solidFill>
                <a:latin typeface="+mn-lt"/>
                <a:ea typeface="+mn-ea"/>
                <a:cs typeface="+mn-cs"/>
              </a:defRPr>
            </a:lvl1pPr>
            <a:lvl2pPr marL="685594" indent="-283379" algn="l" defTabSz="914126" rtl="0" eaLnBrk="1" latinLnBrk="0" hangingPunct="1">
              <a:lnSpc>
                <a:spcPct val="112000"/>
              </a:lnSpc>
              <a:spcBef>
                <a:spcPts val="900"/>
              </a:spcBef>
              <a:buFont typeface="Corbel" panose="020B0503020204020204" pitchFamily="34" charset="0"/>
              <a:buChar char="–"/>
              <a:defRPr sz="1799" kern="1200" baseline="0">
                <a:solidFill>
                  <a:schemeClr val="tx1">
                    <a:lumMod val="85000"/>
                    <a:lumOff val="15000"/>
                  </a:schemeClr>
                </a:solidFill>
                <a:latin typeface="+mn-lt"/>
                <a:ea typeface="+mn-ea"/>
                <a:cs typeface="+mn-cs"/>
              </a:defRPr>
            </a:lvl2pPr>
            <a:lvl3pPr marL="1142657" indent="-283379" algn="l" defTabSz="914126"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599720" indent="-283379" algn="l" defTabSz="914126"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6783" indent="-283379" algn="l" defTabSz="914126"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3846" indent="-283379" algn="l" defTabSz="914126"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0908" indent="-283379" algn="l" defTabSz="914126"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7971" indent="-283379" algn="l" defTabSz="914126"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5034" indent="-283379" algn="l" defTabSz="914126"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a:lstStyle>
          <a:p>
            <a:pPr>
              <a:buClr>
                <a:schemeClr val="accent1"/>
              </a:buClr>
            </a:pPr>
            <a:r>
              <a:rPr lang="en-US" sz="2000" b="1" u="sng" dirty="0">
                <a:solidFill>
                  <a:schemeClr val="tx1"/>
                </a:solidFill>
                <a:latin typeface="Cambria" panose="02040503050406030204" pitchFamily="18" charset="0"/>
                <a:ea typeface="Cambria" panose="02040503050406030204" pitchFamily="18" charset="0"/>
              </a:rPr>
              <a:t>No U.S. Tie (No UST) case</a:t>
            </a:r>
            <a:r>
              <a:rPr lang="en-US" sz="2000" b="1" dirty="0">
                <a:solidFill>
                  <a:schemeClr val="tx1"/>
                </a:solidFill>
                <a:latin typeface="Cambria" panose="02040503050406030204" pitchFamily="18" charset="0"/>
                <a:ea typeface="Cambria" panose="02040503050406030204" pitchFamily="18" charset="0"/>
              </a:rPr>
              <a:t>: </a:t>
            </a:r>
            <a:r>
              <a:rPr lang="en-US" sz="2000" dirty="0">
                <a:solidFill>
                  <a:schemeClr val="tx1"/>
                </a:solidFill>
                <a:latin typeface="Cambria" panose="02040503050406030204" pitchFamily="18" charset="0"/>
                <a:ea typeface="Cambria" panose="02040503050406030204" pitchFamily="18" charset="0"/>
              </a:rPr>
              <a:t>case who does not list a friend/family member in U.S. with whom they wish to reunite</a:t>
            </a:r>
            <a:endParaRPr lang="en-US" sz="2000" u="sng" dirty="0">
              <a:solidFill>
                <a:schemeClr val="tx1"/>
              </a:solidFill>
              <a:latin typeface="Cambria" panose="02040503050406030204" pitchFamily="18" charset="0"/>
              <a:ea typeface="Cambria" panose="02040503050406030204" pitchFamily="18" charset="0"/>
            </a:endParaRPr>
          </a:p>
          <a:p>
            <a:pPr indent="-182880">
              <a:buClr>
                <a:schemeClr val="accent1"/>
              </a:buClr>
            </a:pPr>
            <a:r>
              <a:rPr lang="en-US" sz="2000" b="1" u="sng" dirty="0">
                <a:solidFill>
                  <a:schemeClr val="tx1"/>
                </a:solidFill>
                <a:latin typeface="Cambria" panose="02040503050406030204" pitchFamily="18" charset="0"/>
                <a:ea typeface="Cambria" panose="02040503050406030204" pitchFamily="18" charset="0"/>
              </a:rPr>
              <a:t>U.S. Tie (UST) case</a:t>
            </a:r>
            <a:r>
              <a:rPr lang="en-US" sz="2000" b="1" dirty="0">
                <a:solidFill>
                  <a:schemeClr val="tx1"/>
                </a:solidFill>
                <a:latin typeface="Cambria" panose="02040503050406030204" pitchFamily="18" charset="0"/>
                <a:ea typeface="Cambria" panose="02040503050406030204" pitchFamily="18" charset="0"/>
              </a:rPr>
              <a:t>: </a:t>
            </a:r>
            <a:r>
              <a:rPr lang="en-US" sz="2000" dirty="0">
                <a:solidFill>
                  <a:schemeClr val="tx1"/>
                </a:solidFill>
                <a:latin typeface="Cambria" panose="02040503050406030204" pitchFamily="18" charset="0"/>
                <a:ea typeface="Cambria" panose="02040503050406030204" pitchFamily="18" charset="0"/>
              </a:rPr>
              <a:t>case who provides contact information for friend/family member in the U.S. with whom they wish to reunite</a:t>
            </a:r>
          </a:p>
          <a:p>
            <a:pPr indent="-182880">
              <a:buClr>
                <a:schemeClr val="accent1"/>
              </a:buClr>
            </a:pPr>
            <a:r>
              <a:rPr lang="en-US" sz="2000" b="1" u="sng" dirty="0">
                <a:solidFill>
                  <a:schemeClr val="tx1"/>
                </a:solidFill>
                <a:latin typeface="Cambria" panose="02040503050406030204" pitchFamily="18" charset="0"/>
                <a:ea typeface="Cambria" panose="02040503050406030204" pitchFamily="18" charset="0"/>
              </a:rPr>
              <a:t>Cross-reference</a:t>
            </a:r>
            <a:r>
              <a:rPr lang="en-US" sz="2000" dirty="0">
                <a:solidFill>
                  <a:schemeClr val="tx1"/>
                </a:solidFill>
                <a:latin typeface="Cambria" panose="02040503050406030204" pitchFamily="18" charset="0"/>
                <a:ea typeface="Cambria" panose="02040503050406030204" pitchFamily="18" charset="0"/>
              </a:rPr>
              <a:t>: a link between two or more separate cases who want to resettle to the same final destination. They must be resettled by the same RA in almost all situations</a:t>
            </a:r>
          </a:p>
        </p:txBody>
      </p:sp>
      <p:sp>
        <p:nvSpPr>
          <p:cNvPr id="24" name="Content Placeholder 1">
            <a:extLst>
              <a:ext uri="{FF2B5EF4-FFF2-40B4-BE49-F238E27FC236}">
                <a16:creationId xmlns:a16="http://schemas.microsoft.com/office/drawing/2014/main" id="{FB4454BB-02B9-4010-82EA-BB1811CD65E2}"/>
              </a:ext>
            </a:extLst>
          </p:cNvPr>
          <p:cNvSpPr txBox="1">
            <a:spLocks/>
          </p:cNvSpPr>
          <p:nvPr/>
        </p:nvSpPr>
        <p:spPr>
          <a:xfrm>
            <a:off x="8123833" y="1627847"/>
            <a:ext cx="3665396" cy="4990647"/>
          </a:xfrm>
          <a:prstGeom prst="rect">
            <a:avLst/>
          </a:prstGeom>
        </p:spPr>
        <p:txBody>
          <a:bodyPr vert="horz" lIns="91440" tIns="45720" rIns="91440" bIns="45720" rtlCol="0">
            <a:normAutofit lnSpcReduction="10000"/>
          </a:bodyPr>
          <a:lstStyle>
            <a:lvl1pPr marL="283379" indent="-283379" algn="l" defTabSz="914126" rtl="0" eaLnBrk="1" latinLnBrk="0" hangingPunct="1">
              <a:lnSpc>
                <a:spcPct val="112000"/>
              </a:lnSpc>
              <a:spcBef>
                <a:spcPts val="900"/>
              </a:spcBef>
              <a:buFont typeface="Arial" panose="020B0604020202020204" pitchFamily="34" charset="0"/>
              <a:buChar char="•"/>
              <a:defRPr sz="1999" kern="1200" baseline="0">
                <a:solidFill>
                  <a:schemeClr val="tx1">
                    <a:lumMod val="85000"/>
                    <a:lumOff val="15000"/>
                  </a:schemeClr>
                </a:solidFill>
                <a:latin typeface="+mn-lt"/>
                <a:ea typeface="+mn-ea"/>
                <a:cs typeface="+mn-cs"/>
              </a:defRPr>
            </a:lvl1pPr>
            <a:lvl2pPr marL="685594" indent="-283379" algn="l" defTabSz="914126" rtl="0" eaLnBrk="1" latinLnBrk="0" hangingPunct="1">
              <a:lnSpc>
                <a:spcPct val="112000"/>
              </a:lnSpc>
              <a:spcBef>
                <a:spcPts val="900"/>
              </a:spcBef>
              <a:buFont typeface="Corbel" panose="020B0503020204020204" pitchFamily="34" charset="0"/>
              <a:buChar char="–"/>
              <a:defRPr sz="1799" kern="1200" baseline="0">
                <a:solidFill>
                  <a:schemeClr val="tx1">
                    <a:lumMod val="85000"/>
                    <a:lumOff val="15000"/>
                  </a:schemeClr>
                </a:solidFill>
                <a:latin typeface="+mn-lt"/>
                <a:ea typeface="+mn-ea"/>
                <a:cs typeface="+mn-cs"/>
              </a:defRPr>
            </a:lvl2pPr>
            <a:lvl3pPr marL="1142657" indent="-283379" algn="l" defTabSz="914126"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599720" indent="-283379" algn="l" defTabSz="914126"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6783" indent="-283379" algn="l" defTabSz="914126"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3846" indent="-283379" algn="l" defTabSz="914126"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0908" indent="-283379" algn="l" defTabSz="914126"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7971" indent="-283379" algn="l" defTabSz="914126"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5034" indent="-283379" algn="l" defTabSz="914126"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a:lstStyle>
          <a:p>
            <a:pPr>
              <a:buClr>
                <a:schemeClr val="accent1"/>
              </a:buClr>
            </a:pPr>
            <a:r>
              <a:rPr lang="en-US" sz="2000" b="1" u="sng" dirty="0">
                <a:solidFill>
                  <a:schemeClr val="tx1"/>
                </a:solidFill>
                <a:latin typeface="Cambria" panose="02040503050406030204" pitchFamily="18" charset="0"/>
                <a:ea typeface="Cambria" panose="02040503050406030204" pitchFamily="18" charset="0"/>
              </a:rPr>
              <a:t>Verification</a:t>
            </a:r>
            <a:r>
              <a:rPr lang="en-US" sz="2000" b="1" dirty="0">
                <a:solidFill>
                  <a:schemeClr val="tx1"/>
                </a:solidFill>
                <a:latin typeface="Cambria" panose="02040503050406030204" pitchFamily="18" charset="0"/>
                <a:ea typeface="Cambria" panose="02040503050406030204" pitchFamily="18" charset="0"/>
              </a:rPr>
              <a:t>: </a:t>
            </a:r>
            <a:r>
              <a:rPr lang="en-US" sz="2000" dirty="0">
                <a:solidFill>
                  <a:schemeClr val="tx1"/>
                </a:solidFill>
                <a:latin typeface="Cambria" panose="02040503050406030204" pitchFamily="18" charset="0"/>
                <a:ea typeface="Cambria" panose="02040503050406030204" pitchFamily="18" charset="0"/>
              </a:rPr>
              <a:t>your affiliate’s acceptance or rejection of a case</a:t>
            </a:r>
          </a:p>
          <a:p>
            <a:pPr>
              <a:buClr>
                <a:schemeClr val="accent1"/>
              </a:buClr>
            </a:pPr>
            <a:r>
              <a:rPr lang="en-US" sz="2000" b="1" u="sng" dirty="0">
                <a:solidFill>
                  <a:schemeClr val="tx1"/>
                </a:solidFill>
                <a:latin typeface="Cambria" panose="02040503050406030204" pitchFamily="18" charset="0"/>
                <a:ea typeface="Cambria" panose="02040503050406030204" pitchFamily="18" charset="0"/>
              </a:rPr>
              <a:t>Assurance</a:t>
            </a:r>
            <a:r>
              <a:rPr lang="en-US" sz="2000" b="1" dirty="0">
                <a:solidFill>
                  <a:schemeClr val="tx1"/>
                </a:solidFill>
                <a:latin typeface="Cambria" panose="02040503050406030204" pitchFamily="18" charset="0"/>
                <a:ea typeface="Cambria" panose="02040503050406030204" pitchFamily="18" charset="0"/>
              </a:rPr>
              <a:t>: </a:t>
            </a:r>
            <a:r>
              <a:rPr lang="en-US" sz="2000" dirty="0">
                <a:solidFill>
                  <a:schemeClr val="tx1"/>
                </a:solidFill>
                <a:latin typeface="Cambria" panose="02040503050406030204" pitchFamily="18" charset="0"/>
                <a:ea typeface="Cambria" panose="02040503050406030204" pitchFamily="18" charset="0"/>
              </a:rPr>
              <a:t>USCCB’s processing and sending of your accepted verification to RPC/RSC</a:t>
            </a:r>
          </a:p>
          <a:p>
            <a:pPr>
              <a:buClr>
                <a:schemeClr val="accent1"/>
              </a:buClr>
            </a:pPr>
            <a:r>
              <a:rPr lang="en-US" sz="2000" b="1" u="sng" dirty="0">
                <a:solidFill>
                  <a:schemeClr val="tx1"/>
                </a:solidFill>
                <a:latin typeface="Cambria" panose="02040503050406030204" pitchFamily="18" charset="0"/>
                <a:ea typeface="Cambria" panose="02040503050406030204" pitchFamily="18" charset="0"/>
              </a:rPr>
              <a:t>Soft cross-reference</a:t>
            </a:r>
            <a:r>
              <a:rPr lang="en-US" sz="2000" b="1" dirty="0">
                <a:solidFill>
                  <a:schemeClr val="tx1"/>
                </a:solidFill>
                <a:latin typeface="Cambria" panose="02040503050406030204" pitchFamily="18" charset="0"/>
                <a:ea typeface="Cambria" panose="02040503050406030204" pitchFamily="18" charset="0"/>
              </a:rPr>
              <a:t>:</a:t>
            </a:r>
            <a:r>
              <a:rPr lang="en-US" sz="2000" dirty="0">
                <a:solidFill>
                  <a:schemeClr val="tx1"/>
                </a:solidFill>
                <a:latin typeface="Cambria" panose="02040503050406030204" pitchFamily="18" charset="0"/>
                <a:ea typeface="Cambria" panose="02040503050406030204" pitchFamily="18" charset="0"/>
              </a:rPr>
              <a:t> cases that must resettle together, but don’t necessarily have to travel together </a:t>
            </a:r>
          </a:p>
          <a:p>
            <a:pPr>
              <a:buClr>
                <a:schemeClr val="accent1"/>
              </a:buClr>
            </a:pPr>
            <a:r>
              <a:rPr lang="en-US" sz="2000" b="1" u="sng" dirty="0">
                <a:solidFill>
                  <a:schemeClr val="tx1"/>
                </a:solidFill>
                <a:latin typeface="Cambria" panose="02040503050406030204" pitchFamily="18" charset="0"/>
                <a:ea typeface="Cambria" panose="02040503050406030204" pitchFamily="18" charset="0"/>
              </a:rPr>
              <a:t>Hard cross-reference</a:t>
            </a:r>
            <a:r>
              <a:rPr lang="en-US" sz="2000" dirty="0">
                <a:solidFill>
                  <a:schemeClr val="tx1"/>
                </a:solidFill>
                <a:latin typeface="Cambria" panose="02040503050406030204" pitchFamily="18" charset="0"/>
                <a:ea typeface="Cambria" panose="02040503050406030204" pitchFamily="18" charset="0"/>
              </a:rPr>
              <a:t>: cases that must travel and resettle together</a:t>
            </a:r>
          </a:p>
        </p:txBody>
      </p:sp>
      <p:sp>
        <p:nvSpPr>
          <p:cNvPr id="2" name="Slide Number Placeholder 1">
            <a:extLst>
              <a:ext uri="{FF2B5EF4-FFF2-40B4-BE49-F238E27FC236}">
                <a16:creationId xmlns:a16="http://schemas.microsoft.com/office/drawing/2014/main" id="{F16AC05C-D32B-4F72-9415-85F1C8160E28}"/>
              </a:ext>
            </a:extLst>
          </p:cNvPr>
          <p:cNvSpPr>
            <a:spLocks noGrp="1"/>
          </p:cNvSpPr>
          <p:nvPr>
            <p:ph type="sldNum" sz="quarter" idx="12"/>
          </p:nvPr>
        </p:nvSpPr>
        <p:spPr/>
        <p:txBody>
          <a:bodyPr/>
          <a:lstStyle/>
          <a:p>
            <a:fld id="{401CF334-2D5C-4859-84A6-CA7E6E43FAEB}" type="slidenum">
              <a:rPr lang="en-US" smtClean="0"/>
              <a:t>3</a:t>
            </a:fld>
            <a:endParaRPr lang="en-US"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05AC7-0BBA-4845-9326-6F5F3248F458}"/>
              </a:ext>
            </a:extLst>
          </p:cNvPr>
          <p:cNvSpPr>
            <a:spLocks noGrp="1"/>
          </p:cNvSpPr>
          <p:nvPr>
            <p:ph type="title"/>
          </p:nvPr>
        </p:nvSpPr>
        <p:spPr>
          <a:xfrm>
            <a:off x="558800" y="832757"/>
            <a:ext cx="11074400" cy="761668"/>
          </a:xfrm>
        </p:spPr>
        <p:txBody>
          <a:bodyPr>
            <a:normAutofit/>
          </a:bodyPr>
          <a:lstStyle/>
          <a:p>
            <a:pPr algn="ctr"/>
            <a:r>
              <a:rPr lang="en-US" sz="4000" b="1" dirty="0">
                <a:latin typeface="Cambria" panose="02040503050406030204" pitchFamily="18" charset="0"/>
                <a:ea typeface="Cambria" panose="02040503050406030204" pitchFamily="18" charset="0"/>
              </a:rPr>
              <a:t>Three Main Questions to Ask Before Transfer</a:t>
            </a:r>
          </a:p>
        </p:txBody>
      </p:sp>
      <p:sp>
        <p:nvSpPr>
          <p:cNvPr id="5" name="Slide Number Placeholder 4">
            <a:extLst>
              <a:ext uri="{FF2B5EF4-FFF2-40B4-BE49-F238E27FC236}">
                <a16:creationId xmlns:a16="http://schemas.microsoft.com/office/drawing/2014/main" id="{11C8451F-726A-4541-A64F-915A256FC034}"/>
              </a:ext>
            </a:extLst>
          </p:cNvPr>
          <p:cNvSpPr>
            <a:spLocks noGrp="1"/>
          </p:cNvSpPr>
          <p:nvPr>
            <p:ph type="sldNum" sz="quarter" idx="12"/>
          </p:nvPr>
        </p:nvSpPr>
        <p:spPr/>
        <p:txBody>
          <a:bodyPr/>
          <a:lstStyle/>
          <a:p>
            <a:fld id="{401CF334-2D5C-4859-84A6-CA7E6E43FAEB}" type="slidenum">
              <a:rPr lang="en-US" smtClean="0"/>
              <a:t>4</a:t>
            </a:fld>
            <a:endParaRPr lang="en-US" dirty="0"/>
          </a:p>
        </p:txBody>
      </p:sp>
      <p:sp>
        <p:nvSpPr>
          <p:cNvPr id="7" name="Title 1">
            <a:extLst>
              <a:ext uri="{FF2B5EF4-FFF2-40B4-BE49-F238E27FC236}">
                <a16:creationId xmlns:a16="http://schemas.microsoft.com/office/drawing/2014/main" id="{E0AFD983-11B8-40BE-B68D-539D0A2333B0}"/>
              </a:ext>
            </a:extLst>
          </p:cNvPr>
          <p:cNvSpPr txBox="1">
            <a:spLocks/>
          </p:cNvSpPr>
          <p:nvPr/>
        </p:nvSpPr>
        <p:spPr>
          <a:xfrm>
            <a:off x="558800" y="1828800"/>
            <a:ext cx="11074400" cy="4527551"/>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22288" indent="-522288">
              <a:buFont typeface="+mj-lt"/>
              <a:buAutoNum type="arabicPeriod"/>
            </a:pPr>
            <a:r>
              <a:rPr lang="en-US" sz="3600" dirty="0">
                <a:solidFill>
                  <a:schemeClr val="tx1"/>
                </a:solidFill>
                <a:latin typeface="Cambria" panose="02040503050406030204" pitchFamily="18" charset="0"/>
                <a:ea typeface="Cambria" panose="02040503050406030204" pitchFamily="18" charset="0"/>
              </a:rPr>
              <a:t>Is this a pre-arrival or post-arrival transfer?</a:t>
            </a:r>
            <a:br>
              <a:rPr lang="en-US" sz="3600" dirty="0">
                <a:solidFill>
                  <a:schemeClr val="tx1"/>
                </a:solidFill>
                <a:latin typeface="Cambria" panose="02040503050406030204" pitchFamily="18" charset="0"/>
                <a:ea typeface="Cambria" panose="02040503050406030204" pitchFamily="18" charset="0"/>
              </a:rPr>
            </a:br>
            <a:endParaRPr lang="en-US" sz="3600" dirty="0">
              <a:solidFill>
                <a:schemeClr val="tx1"/>
              </a:solidFill>
              <a:latin typeface="Cambria" panose="02040503050406030204" pitchFamily="18" charset="0"/>
              <a:ea typeface="Cambria" panose="02040503050406030204" pitchFamily="18" charset="0"/>
            </a:endParaRPr>
          </a:p>
          <a:p>
            <a:pPr marL="522288" indent="-522288">
              <a:buFont typeface="+mj-lt"/>
              <a:buAutoNum type="arabicPeriod"/>
            </a:pPr>
            <a:r>
              <a:rPr lang="en-US" sz="3600" dirty="0">
                <a:solidFill>
                  <a:schemeClr val="tx1"/>
                </a:solidFill>
                <a:latin typeface="Cambria" panose="02040503050406030204" pitchFamily="18" charset="0"/>
                <a:ea typeface="Cambria" panose="02040503050406030204" pitchFamily="18" charset="0"/>
              </a:rPr>
              <a:t>Are you asking for a case to be transferred to your office </a:t>
            </a:r>
            <a:r>
              <a:rPr lang="en-US" sz="3600" b="1" u="sng" dirty="0">
                <a:solidFill>
                  <a:schemeClr val="tx1"/>
                </a:solidFill>
                <a:latin typeface="Cambria" panose="02040503050406030204" pitchFamily="18" charset="0"/>
                <a:ea typeface="Cambria" panose="02040503050406030204" pitchFamily="18" charset="0"/>
              </a:rPr>
              <a:t>OR</a:t>
            </a:r>
            <a:r>
              <a:rPr lang="en-US" sz="3600" dirty="0">
                <a:solidFill>
                  <a:schemeClr val="tx1"/>
                </a:solidFill>
                <a:latin typeface="Cambria" panose="02040503050406030204" pitchFamily="18" charset="0"/>
                <a:ea typeface="Cambria" panose="02040503050406030204" pitchFamily="18" charset="0"/>
              </a:rPr>
              <a:t> you are asking to transfer out a case?</a:t>
            </a:r>
          </a:p>
          <a:p>
            <a:pPr marL="522288" indent="-522288">
              <a:buFont typeface="+mj-lt"/>
              <a:buAutoNum type="arabicPeriod"/>
            </a:pPr>
            <a:endParaRPr lang="en-US" sz="3600" dirty="0">
              <a:solidFill>
                <a:schemeClr val="tx1"/>
              </a:solidFill>
              <a:latin typeface="Cambria" panose="02040503050406030204" pitchFamily="18" charset="0"/>
              <a:ea typeface="Cambria" panose="02040503050406030204" pitchFamily="18" charset="0"/>
            </a:endParaRPr>
          </a:p>
          <a:p>
            <a:pPr marL="522288" indent="-522288">
              <a:buFont typeface="+mj-lt"/>
              <a:buAutoNum type="arabicPeriod"/>
            </a:pPr>
            <a:r>
              <a:rPr lang="en-US" sz="3600" dirty="0">
                <a:solidFill>
                  <a:schemeClr val="tx1"/>
                </a:solidFill>
                <a:latin typeface="Cambria" panose="02040503050406030204" pitchFamily="18" charset="0"/>
                <a:ea typeface="Cambria" panose="02040503050406030204" pitchFamily="18" charset="0"/>
              </a:rPr>
              <a:t>Is this a transfer within the USCCB network or outside of the USCCB network?</a:t>
            </a:r>
          </a:p>
          <a:p>
            <a:pPr marL="522288" indent="-522288">
              <a:buFont typeface="+mj-lt"/>
              <a:buAutoNum type="arabicPeriod"/>
            </a:pPr>
            <a:endParaRPr lang="en-US" sz="36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26620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47963" y="718456"/>
            <a:ext cx="10696074" cy="691047"/>
          </a:xfrm>
        </p:spPr>
        <p:txBody>
          <a:bodyPr>
            <a:noAutofit/>
          </a:bodyPr>
          <a:lstStyle/>
          <a:p>
            <a:pPr algn="ctr"/>
            <a:r>
              <a:rPr lang="en-US" sz="4000" b="1" dirty="0">
                <a:latin typeface="Cambria" panose="02040503050406030204" pitchFamily="18" charset="0"/>
                <a:ea typeface="Cambria" panose="02040503050406030204" pitchFamily="18" charset="0"/>
              </a:rPr>
              <a:t>Terms You Should Know:</a:t>
            </a:r>
          </a:p>
        </p:txBody>
      </p:sp>
      <p:sp>
        <p:nvSpPr>
          <p:cNvPr id="4" name="Slide Number Placeholder 3">
            <a:extLst>
              <a:ext uri="{FF2B5EF4-FFF2-40B4-BE49-F238E27FC236}">
                <a16:creationId xmlns:a16="http://schemas.microsoft.com/office/drawing/2014/main" id="{E361816A-53D6-44C5-9FF0-4E21F760E3AE}"/>
              </a:ext>
            </a:extLst>
          </p:cNvPr>
          <p:cNvSpPr>
            <a:spLocks noGrp="1"/>
          </p:cNvSpPr>
          <p:nvPr>
            <p:ph type="sldNum" sz="quarter" idx="12"/>
          </p:nvPr>
        </p:nvSpPr>
        <p:spPr/>
        <p:txBody>
          <a:bodyPr/>
          <a:lstStyle/>
          <a:p>
            <a:fld id="{401CF334-2D5C-4859-84A6-CA7E6E43FAEB}" type="slidenum">
              <a:rPr lang="en-US" smtClean="0"/>
              <a:t>5</a:t>
            </a:fld>
            <a:endParaRPr lang="en-US" dirty="0"/>
          </a:p>
        </p:txBody>
      </p:sp>
      <p:sp>
        <p:nvSpPr>
          <p:cNvPr id="7" name="Content Placeholder 6">
            <a:extLst>
              <a:ext uri="{FF2B5EF4-FFF2-40B4-BE49-F238E27FC236}">
                <a16:creationId xmlns:a16="http://schemas.microsoft.com/office/drawing/2014/main" id="{0A0E088B-39D3-4615-9953-B807D5549326}"/>
              </a:ext>
            </a:extLst>
          </p:cNvPr>
          <p:cNvSpPr>
            <a:spLocks noGrp="1"/>
          </p:cNvSpPr>
          <p:nvPr>
            <p:ph idx="1"/>
          </p:nvPr>
        </p:nvSpPr>
        <p:spPr>
          <a:xfrm>
            <a:off x="609600" y="1546027"/>
            <a:ext cx="10972800" cy="5311973"/>
          </a:xfrm>
        </p:spPr>
        <p:txBody>
          <a:bodyPr>
            <a:normAutofit/>
          </a:bodyPr>
          <a:lstStyle/>
          <a:p>
            <a:pPr marL="0" indent="0">
              <a:buNone/>
            </a:pPr>
            <a:r>
              <a:rPr lang="en-US" sz="2400" b="1" dirty="0">
                <a:solidFill>
                  <a:srgbClr val="0070C0"/>
                </a:solidFill>
                <a:latin typeface="Cambria" panose="02040503050406030204" pitchFamily="18" charset="0"/>
                <a:ea typeface="Cambria" panose="02040503050406030204" pitchFamily="18" charset="0"/>
              </a:rPr>
              <a:t>Sending Agency:</a:t>
            </a:r>
          </a:p>
          <a:p>
            <a:pPr marL="365760" lvl="1" indent="0">
              <a:buNone/>
            </a:pPr>
            <a:r>
              <a:rPr lang="en-US" dirty="0">
                <a:latin typeface="Cambria" panose="02040503050406030204" pitchFamily="18" charset="0"/>
                <a:ea typeface="Cambria" panose="02040503050406030204" pitchFamily="18" charset="0"/>
              </a:rPr>
              <a:t>This is the agency who was originally assigned the case</a:t>
            </a:r>
          </a:p>
          <a:p>
            <a:pPr marL="0" indent="0">
              <a:lnSpc>
                <a:spcPct val="150000"/>
              </a:lnSpc>
              <a:buNone/>
            </a:pPr>
            <a:r>
              <a:rPr lang="en-US" sz="2400" b="1" dirty="0">
                <a:solidFill>
                  <a:srgbClr val="0070C0"/>
                </a:solidFill>
                <a:latin typeface="Cambria" panose="02040503050406030204" pitchFamily="18" charset="0"/>
                <a:ea typeface="Cambria" panose="02040503050406030204" pitchFamily="18" charset="0"/>
              </a:rPr>
              <a:t>Gaining Agency:</a:t>
            </a:r>
          </a:p>
          <a:p>
            <a:pPr marL="365760" lvl="1" indent="0">
              <a:buNone/>
            </a:pPr>
            <a:r>
              <a:rPr lang="en-US" dirty="0">
                <a:latin typeface="Cambria" panose="02040503050406030204" pitchFamily="18" charset="0"/>
                <a:ea typeface="Cambria" panose="02040503050406030204" pitchFamily="18" charset="0"/>
              </a:rPr>
              <a:t>This is the agency who is now receiving the case as a result of the transfer</a:t>
            </a:r>
          </a:p>
          <a:p>
            <a:pPr marL="0" indent="0">
              <a:lnSpc>
                <a:spcPct val="150000"/>
              </a:lnSpc>
              <a:buNone/>
            </a:pPr>
            <a:r>
              <a:rPr lang="en-US" sz="2400" b="1" dirty="0">
                <a:solidFill>
                  <a:srgbClr val="0070C0"/>
                </a:solidFill>
                <a:latin typeface="Cambria" panose="02040503050406030204" pitchFamily="18" charset="0"/>
                <a:ea typeface="Cambria" panose="02040503050406030204" pitchFamily="18" charset="0"/>
              </a:rPr>
              <a:t>Within USCCB Network:</a:t>
            </a:r>
          </a:p>
          <a:p>
            <a:pPr marL="365760" lvl="1" indent="0">
              <a:buNone/>
            </a:pPr>
            <a:r>
              <a:rPr lang="en-US" dirty="0">
                <a:latin typeface="Cambria" panose="02040503050406030204" pitchFamily="18" charset="0"/>
                <a:ea typeface="Cambria" panose="02040503050406030204" pitchFamily="18" charset="0"/>
              </a:rPr>
              <a:t>This is a transfer that is occurring within the USCCB network (from one affiliate to another affiliate)</a:t>
            </a:r>
          </a:p>
          <a:p>
            <a:pPr marL="0" lvl="3" indent="0">
              <a:lnSpc>
                <a:spcPct val="150000"/>
              </a:lnSpc>
              <a:buNone/>
            </a:pPr>
            <a:r>
              <a:rPr lang="en-US" sz="2400" b="1" dirty="0">
                <a:solidFill>
                  <a:srgbClr val="0070C0"/>
                </a:solidFill>
                <a:latin typeface="Cambria" panose="02040503050406030204" pitchFamily="18" charset="0"/>
                <a:ea typeface="Cambria" panose="02040503050406030204" pitchFamily="18" charset="0"/>
              </a:rPr>
              <a:t>Outside of USCCB Network:</a:t>
            </a:r>
          </a:p>
          <a:p>
            <a:pPr marL="274320" lvl="4" indent="0">
              <a:buNone/>
            </a:pPr>
            <a:r>
              <a:rPr lang="en-US" sz="2400" dirty="0">
                <a:latin typeface="Cambria" panose="02040503050406030204" pitchFamily="18" charset="0"/>
                <a:ea typeface="Cambria" panose="02040503050406030204" pitchFamily="18" charset="0"/>
              </a:rPr>
              <a:t>This is a transfer that is occurring outside of the USCCB network (from another RA to USCCB, or the other way around)</a:t>
            </a:r>
          </a:p>
        </p:txBody>
      </p:sp>
    </p:spTree>
    <p:extLst>
      <p:ext uri="{BB962C8B-B14F-4D97-AF65-F5344CB8AC3E}">
        <p14:creationId xmlns:p14="http://schemas.microsoft.com/office/powerpoint/2010/main" val="2861793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22C74270-8277-4153-A3BA-B51C759C39E7}"/>
              </a:ext>
            </a:extLst>
          </p:cNvPr>
          <p:cNvSpPr txBox="1">
            <a:spLocks/>
          </p:cNvSpPr>
          <p:nvPr/>
        </p:nvSpPr>
        <p:spPr>
          <a:xfrm>
            <a:off x="698247" y="673733"/>
            <a:ext cx="10795505" cy="859610"/>
          </a:xfrm>
          <a:prstGeom prst="rect">
            <a:avLst/>
          </a:prstGeom>
        </p:spPr>
        <p:txBody>
          <a:bodyPr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4000" b="1" dirty="0">
                <a:solidFill>
                  <a:schemeClr val="tx2"/>
                </a:solidFill>
                <a:latin typeface="Cambria" panose="02040503050406030204" pitchFamily="18" charset="0"/>
                <a:ea typeface="Cambria" panose="02040503050406030204" pitchFamily="18" charset="0"/>
              </a:rPr>
              <a:t>From the Perspective of the Gaining Agency</a:t>
            </a:r>
          </a:p>
        </p:txBody>
      </p:sp>
      <p:sp>
        <p:nvSpPr>
          <p:cNvPr id="7" name="Slide Number Placeholder 6">
            <a:extLst>
              <a:ext uri="{FF2B5EF4-FFF2-40B4-BE49-F238E27FC236}">
                <a16:creationId xmlns:a16="http://schemas.microsoft.com/office/drawing/2014/main" id="{DC7DC814-9927-45CE-9069-FD5996F42A06}"/>
              </a:ext>
            </a:extLst>
          </p:cNvPr>
          <p:cNvSpPr>
            <a:spLocks noGrp="1"/>
          </p:cNvSpPr>
          <p:nvPr>
            <p:ph type="sldNum" sz="quarter" idx="12"/>
          </p:nvPr>
        </p:nvSpPr>
        <p:spPr/>
        <p:txBody>
          <a:bodyPr/>
          <a:lstStyle/>
          <a:p>
            <a:fld id="{401CF334-2D5C-4859-84A6-CA7E6E43FAEB}" type="slidenum">
              <a:rPr lang="en-US" smtClean="0"/>
              <a:t>6</a:t>
            </a:fld>
            <a:endParaRPr lang="en-US" dirty="0"/>
          </a:p>
        </p:txBody>
      </p:sp>
      <p:sp>
        <p:nvSpPr>
          <p:cNvPr id="10" name="Content Placeholder 2">
            <a:extLst>
              <a:ext uri="{FF2B5EF4-FFF2-40B4-BE49-F238E27FC236}">
                <a16:creationId xmlns:a16="http://schemas.microsoft.com/office/drawing/2014/main" id="{76AAFC08-FDE3-467E-9A61-3824823E82BF}"/>
              </a:ext>
            </a:extLst>
          </p:cNvPr>
          <p:cNvSpPr txBox="1">
            <a:spLocks/>
          </p:cNvSpPr>
          <p:nvPr/>
        </p:nvSpPr>
        <p:spPr>
          <a:xfrm>
            <a:off x="457200" y="1750287"/>
            <a:ext cx="11364686" cy="4748484"/>
          </a:xfrm>
          <a:prstGeom prst="rect">
            <a:avLst/>
          </a:prstGeom>
        </p:spPr>
        <p:txBody>
          <a:bodyPr>
            <a:no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457200" lvl="1" indent="-246063">
              <a:lnSpc>
                <a:spcPct val="150000"/>
              </a:lnSpc>
            </a:pPr>
            <a:r>
              <a:rPr lang="en-US" sz="2600" dirty="0">
                <a:latin typeface="Cambria" panose="02040503050406030204" pitchFamily="18" charset="0"/>
                <a:ea typeface="Cambria" panose="02040503050406030204" pitchFamily="18" charset="0"/>
              </a:rPr>
              <a:t>PA/UST request transfer</a:t>
            </a:r>
          </a:p>
          <a:p>
            <a:pPr marL="457200" lvl="1" indent="-246063">
              <a:lnSpc>
                <a:spcPct val="150000"/>
              </a:lnSpc>
            </a:pPr>
            <a:r>
              <a:rPr lang="en-US" sz="2600" dirty="0">
                <a:latin typeface="Cambria" panose="02040503050406030204" pitchFamily="18" charset="0"/>
                <a:ea typeface="Cambria" panose="02040503050406030204" pitchFamily="18" charset="0"/>
              </a:rPr>
              <a:t>Fill out case transfer request form, send to </a:t>
            </a:r>
            <a:r>
              <a:rPr lang="en-US" sz="2600" dirty="0">
                <a:solidFill>
                  <a:srgbClr val="0070C0"/>
                </a:solidFill>
                <a:latin typeface="Cambria" panose="02040503050406030204" pitchFamily="18" charset="0"/>
                <a:ea typeface="Cambria" panose="02040503050406030204" pitchFamily="18" charset="0"/>
              </a:rPr>
              <a:t>USCCB_MRSTransfers@usccb.org </a:t>
            </a:r>
          </a:p>
          <a:p>
            <a:pPr marL="457200" lvl="1" indent="-246063">
              <a:lnSpc>
                <a:spcPct val="150000"/>
              </a:lnSpc>
            </a:pPr>
            <a:r>
              <a:rPr lang="en-US" sz="2600" dirty="0">
                <a:latin typeface="Cambria" panose="02040503050406030204" pitchFamily="18" charset="0"/>
                <a:ea typeface="Cambria" panose="02040503050406030204" pitchFamily="18" charset="0"/>
              </a:rPr>
              <a:t>PACM will request transfer within USCCB network or from another RA</a:t>
            </a:r>
          </a:p>
          <a:p>
            <a:pPr marL="457200" lvl="1" indent="-246063">
              <a:lnSpc>
                <a:spcPct val="150000"/>
              </a:lnSpc>
            </a:pPr>
            <a:r>
              <a:rPr lang="en-US" sz="2600" dirty="0">
                <a:latin typeface="Cambria" panose="02040503050406030204" pitchFamily="18" charset="0"/>
                <a:ea typeface="Cambria" panose="02040503050406030204" pitchFamily="18" charset="0"/>
              </a:rPr>
              <a:t>For </a:t>
            </a:r>
            <a:r>
              <a:rPr lang="en-US" sz="2600" u="sng" dirty="0">
                <a:latin typeface="Cambria" panose="02040503050406030204" pitchFamily="18" charset="0"/>
                <a:ea typeface="Cambria" panose="02040503050406030204" pitchFamily="18" charset="0"/>
              </a:rPr>
              <a:t>Post-Arrival transfer</a:t>
            </a:r>
            <a:r>
              <a:rPr lang="en-US" sz="2600" dirty="0">
                <a:latin typeface="Cambria" panose="02040503050406030204" pitchFamily="18" charset="0"/>
                <a:ea typeface="Cambria" panose="02040503050406030204" pitchFamily="18" charset="0"/>
              </a:rPr>
              <a:t>, your office will receive an expenditure report from sending agency detailing what has been spent on the case</a:t>
            </a:r>
          </a:p>
          <a:p>
            <a:pPr marL="457200" lvl="1" indent="-246063">
              <a:lnSpc>
                <a:spcPct val="150000"/>
              </a:lnSpc>
            </a:pPr>
            <a:r>
              <a:rPr lang="en-US" sz="2600" dirty="0">
                <a:latin typeface="Cambria" panose="02040503050406030204" pitchFamily="18" charset="0"/>
                <a:ea typeface="Cambria" panose="02040503050406030204" pitchFamily="18" charset="0"/>
              </a:rPr>
              <a:t>You will agree to reimburse the sending agency</a:t>
            </a:r>
          </a:p>
          <a:p>
            <a:pPr marL="457200" lvl="1" indent="-246063">
              <a:lnSpc>
                <a:spcPct val="150000"/>
              </a:lnSpc>
            </a:pPr>
            <a:r>
              <a:rPr lang="en-US" sz="2600" dirty="0">
                <a:latin typeface="Cambria" panose="02040503050406030204" pitchFamily="18" charset="0"/>
                <a:ea typeface="Cambria" panose="02040503050406030204" pitchFamily="18" charset="0"/>
              </a:rPr>
              <a:t>Once RPC processes transfer request, you will be assigned the case in MRIS</a:t>
            </a:r>
          </a:p>
        </p:txBody>
      </p:sp>
    </p:spTree>
    <p:extLst>
      <p:ext uri="{BB962C8B-B14F-4D97-AF65-F5344CB8AC3E}">
        <p14:creationId xmlns:p14="http://schemas.microsoft.com/office/powerpoint/2010/main" val="96089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76870-0F36-433F-BE97-EB1054AB3256}"/>
              </a:ext>
            </a:extLst>
          </p:cNvPr>
          <p:cNvSpPr txBox="1">
            <a:spLocks/>
          </p:cNvSpPr>
          <p:nvPr/>
        </p:nvSpPr>
        <p:spPr>
          <a:xfrm>
            <a:off x="180975" y="777331"/>
            <a:ext cx="11830050" cy="880019"/>
          </a:xfrm>
          <a:prstGeom prst="rect">
            <a:avLst/>
          </a:prstGeom>
        </p:spPr>
        <p:txBody>
          <a:bodyPr>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4000" b="1" dirty="0">
                <a:latin typeface="Cambria" panose="02040503050406030204" pitchFamily="18" charset="0"/>
                <a:ea typeface="Cambria" panose="02040503050406030204" pitchFamily="18" charset="0"/>
              </a:rPr>
              <a:t>From the Perspective of the Sending Agency</a:t>
            </a:r>
          </a:p>
        </p:txBody>
      </p:sp>
      <p:sp>
        <p:nvSpPr>
          <p:cNvPr id="7" name="Slide Number Placeholder 6">
            <a:extLst>
              <a:ext uri="{FF2B5EF4-FFF2-40B4-BE49-F238E27FC236}">
                <a16:creationId xmlns:a16="http://schemas.microsoft.com/office/drawing/2014/main" id="{FBBEF1BF-3882-4474-8348-0FF26AB606A1}"/>
              </a:ext>
            </a:extLst>
          </p:cNvPr>
          <p:cNvSpPr>
            <a:spLocks noGrp="1"/>
          </p:cNvSpPr>
          <p:nvPr>
            <p:ph type="sldNum" sz="quarter" idx="12"/>
          </p:nvPr>
        </p:nvSpPr>
        <p:spPr/>
        <p:txBody>
          <a:bodyPr/>
          <a:lstStyle/>
          <a:p>
            <a:fld id="{401CF334-2D5C-4859-84A6-CA7E6E43FAEB}" type="slidenum">
              <a:rPr lang="en-US" smtClean="0"/>
              <a:t>7</a:t>
            </a:fld>
            <a:endParaRPr lang="en-US" dirty="0"/>
          </a:p>
        </p:txBody>
      </p:sp>
      <p:sp>
        <p:nvSpPr>
          <p:cNvPr id="8" name="Content Placeholder 2">
            <a:extLst>
              <a:ext uri="{FF2B5EF4-FFF2-40B4-BE49-F238E27FC236}">
                <a16:creationId xmlns:a16="http://schemas.microsoft.com/office/drawing/2014/main" id="{1EF4D1D0-58F1-4ED2-A8A9-542113E8267D}"/>
              </a:ext>
            </a:extLst>
          </p:cNvPr>
          <p:cNvSpPr txBox="1">
            <a:spLocks/>
          </p:cNvSpPr>
          <p:nvPr/>
        </p:nvSpPr>
        <p:spPr>
          <a:xfrm>
            <a:off x="457199" y="1935480"/>
            <a:ext cx="11305309" cy="4673138"/>
          </a:xfrm>
          <a:prstGeom prst="rect">
            <a:avLst/>
          </a:prstGeom>
        </p:spPr>
        <p:txBody>
          <a:bodyPr>
            <a:normAutofit lnSpcReduction="100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457200" lvl="1" indent="-246063">
              <a:lnSpc>
                <a:spcPct val="150000"/>
              </a:lnSpc>
            </a:pPr>
            <a:r>
              <a:rPr lang="en-US" dirty="0">
                <a:latin typeface="Cambria" panose="02040503050406030204" pitchFamily="18" charset="0"/>
                <a:ea typeface="Cambria" panose="02040503050406030204" pitchFamily="18" charset="0"/>
              </a:rPr>
              <a:t>Your office will receive a </a:t>
            </a:r>
            <a:r>
              <a:rPr lang="en-US" u="sng" dirty="0">
                <a:latin typeface="Cambria" panose="02040503050406030204" pitchFamily="18" charset="0"/>
                <a:ea typeface="Cambria" panose="02040503050406030204" pitchFamily="18" charset="0"/>
              </a:rPr>
              <a:t>Post-Arrival</a:t>
            </a:r>
            <a:r>
              <a:rPr lang="en-US" dirty="0">
                <a:latin typeface="Cambria" panose="02040503050406030204" pitchFamily="18" charset="0"/>
                <a:ea typeface="Cambria" panose="02040503050406030204" pitchFamily="18" charset="0"/>
              </a:rPr>
              <a:t> case transfer request from PACM requesting transfer of a case </a:t>
            </a:r>
          </a:p>
          <a:p>
            <a:pPr marL="457200" lvl="1" indent="-246063">
              <a:lnSpc>
                <a:spcPct val="150000"/>
              </a:lnSpc>
            </a:pPr>
            <a:r>
              <a:rPr lang="en-US" dirty="0">
                <a:latin typeface="Cambria" panose="02040503050406030204" pitchFamily="18" charset="0"/>
                <a:ea typeface="Cambria" panose="02040503050406030204" pitchFamily="18" charset="0"/>
              </a:rPr>
              <a:t>Your office will send PACM an expenditure report detailing what has been spent on the case, PACM sends the report to gaining agency</a:t>
            </a:r>
          </a:p>
          <a:p>
            <a:pPr marL="457200" lvl="1" indent="-246063">
              <a:lnSpc>
                <a:spcPct val="150000"/>
              </a:lnSpc>
            </a:pPr>
            <a:r>
              <a:rPr lang="en-US" dirty="0">
                <a:latin typeface="Cambria" panose="02040503050406030204" pitchFamily="18" charset="0"/>
                <a:ea typeface="Cambria" panose="02040503050406030204" pitchFamily="18" charset="0"/>
              </a:rPr>
              <a:t>Gaining agency will agree to reimburse your office for your </a:t>
            </a:r>
            <a:r>
              <a:rPr lang="en-US" u="sng" dirty="0">
                <a:latin typeface="Cambria" panose="02040503050406030204" pitchFamily="18" charset="0"/>
                <a:ea typeface="Cambria" panose="02040503050406030204" pitchFamily="18" charset="0"/>
              </a:rPr>
              <a:t>R&amp;P direct assistance</a:t>
            </a:r>
          </a:p>
          <a:p>
            <a:pPr marL="457200" lvl="1" indent="-246063">
              <a:lnSpc>
                <a:spcPct val="150000"/>
              </a:lnSpc>
            </a:pPr>
            <a:r>
              <a:rPr lang="en-US" dirty="0">
                <a:latin typeface="Cambria" panose="02040503050406030204" pitchFamily="18" charset="0"/>
                <a:ea typeface="Cambria" panose="02040503050406030204" pitchFamily="18" charset="0"/>
              </a:rPr>
              <a:t>Your office will send the address of where check should be mailed</a:t>
            </a:r>
          </a:p>
          <a:p>
            <a:pPr marL="457200" lvl="1" indent="-246063">
              <a:lnSpc>
                <a:spcPct val="150000"/>
              </a:lnSpc>
            </a:pPr>
            <a:r>
              <a:rPr lang="en-US" b="1" dirty="0">
                <a:solidFill>
                  <a:srgbClr val="FF0000"/>
                </a:solidFill>
                <a:latin typeface="Cambria" panose="02040503050406030204" pitchFamily="18" charset="0"/>
                <a:ea typeface="Cambria" panose="02040503050406030204" pitchFamily="18" charset="0"/>
              </a:rPr>
              <a:t>Note: </a:t>
            </a:r>
            <a:r>
              <a:rPr lang="en-US" dirty="0">
                <a:latin typeface="Cambria" panose="02040503050406030204" pitchFamily="18" charset="0"/>
                <a:ea typeface="Cambria" panose="02040503050406030204" pitchFamily="18" charset="0"/>
              </a:rPr>
              <a:t>All </a:t>
            </a:r>
            <a:r>
              <a:rPr lang="en-US" u="sng" dirty="0">
                <a:latin typeface="Cambria" panose="02040503050406030204" pitchFamily="18" charset="0"/>
                <a:ea typeface="Cambria" panose="02040503050406030204" pitchFamily="18" charset="0"/>
              </a:rPr>
              <a:t>Pre-Arrival</a:t>
            </a:r>
            <a:r>
              <a:rPr lang="en-US" dirty="0">
                <a:latin typeface="Cambria" panose="02040503050406030204" pitchFamily="18" charset="0"/>
                <a:ea typeface="Cambria" panose="02040503050406030204" pitchFamily="18" charset="0"/>
              </a:rPr>
              <a:t> transfer requests will be processed upon confirmation of resettlement preference with PA through the RSC at the National Level</a:t>
            </a:r>
          </a:p>
        </p:txBody>
      </p:sp>
    </p:spTree>
    <p:extLst>
      <p:ext uri="{BB962C8B-B14F-4D97-AF65-F5344CB8AC3E}">
        <p14:creationId xmlns:p14="http://schemas.microsoft.com/office/powerpoint/2010/main" val="229245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6334" y="443937"/>
            <a:ext cx="11419332" cy="1143000"/>
          </a:xfrm>
        </p:spPr>
        <p:txBody>
          <a:bodyPr anchor="ctr">
            <a:noAutofit/>
          </a:bodyPr>
          <a:lstStyle/>
          <a:p>
            <a:pPr algn="ctr"/>
            <a:r>
              <a:rPr lang="en-US" sz="4000" b="1" dirty="0">
                <a:latin typeface="Cambria" panose="02040503050406030204" pitchFamily="18" charset="0"/>
                <a:ea typeface="Cambria" panose="02040503050406030204" pitchFamily="18" charset="0"/>
              </a:rPr>
              <a:t>Two Documents That Guide Us:</a:t>
            </a:r>
          </a:p>
        </p:txBody>
      </p:sp>
      <p:sp>
        <p:nvSpPr>
          <p:cNvPr id="2" name="Content Placeholder 1"/>
          <p:cNvSpPr>
            <a:spLocks noGrp="1"/>
          </p:cNvSpPr>
          <p:nvPr>
            <p:ph idx="1"/>
          </p:nvPr>
        </p:nvSpPr>
        <p:spPr>
          <a:xfrm>
            <a:off x="609600" y="1457461"/>
            <a:ext cx="10972800" cy="4136571"/>
          </a:xfrm>
        </p:spPr>
        <p:txBody>
          <a:bodyPr>
            <a:normAutofit/>
          </a:bodyPr>
          <a:lstStyle/>
          <a:p>
            <a:r>
              <a:rPr lang="en-US" sz="3200" dirty="0">
                <a:latin typeface="Cambria" panose="02040503050406030204" pitchFamily="18" charset="0"/>
                <a:ea typeface="Cambria" panose="02040503050406030204" pitchFamily="18" charset="0"/>
              </a:rPr>
              <a:t>USCCB/MRS Transfer Guidance</a:t>
            </a:r>
          </a:p>
          <a:p>
            <a:pPr lvl="1">
              <a:buFont typeface="Courier New" panose="02070309020205020404" pitchFamily="49" charset="0"/>
              <a:buChar char="o"/>
            </a:pPr>
            <a:r>
              <a:rPr lang="en-US" dirty="0">
                <a:latin typeface="Cambria" panose="02040503050406030204" pitchFamily="18" charset="0"/>
                <a:ea typeface="Cambria" panose="02040503050406030204" pitchFamily="18" charset="0"/>
              </a:rPr>
              <a:t>Whether or not a transfer takes place is ultimately up to the National RA offices. USCCB/MRS staff make this decision based upon what is best for the clients</a:t>
            </a:r>
            <a:br>
              <a:rPr lang="en-US" sz="2800" dirty="0">
                <a:latin typeface="Cambria" panose="02040503050406030204" pitchFamily="18" charset="0"/>
                <a:ea typeface="Cambria" panose="02040503050406030204" pitchFamily="18" charset="0"/>
              </a:rPr>
            </a:br>
            <a:endParaRPr lang="en-US" sz="2800" dirty="0">
              <a:latin typeface="Cambria" panose="02040503050406030204" pitchFamily="18" charset="0"/>
              <a:ea typeface="Cambria" panose="02040503050406030204" pitchFamily="18" charset="0"/>
            </a:endParaRPr>
          </a:p>
          <a:p>
            <a:r>
              <a:rPr lang="en-US" sz="3200" dirty="0">
                <a:latin typeface="Cambria" panose="02040503050406030204" pitchFamily="18" charset="0"/>
                <a:ea typeface="Cambria" panose="02040503050406030204" pitchFamily="18" charset="0"/>
              </a:rPr>
              <a:t>RCUSA Transfer Policy and Interagency Communication SOP</a:t>
            </a:r>
          </a:p>
          <a:p>
            <a:pPr lvl="1">
              <a:buFont typeface="Courier New" panose="02070309020205020404" pitchFamily="49" charset="0"/>
              <a:buChar char="o"/>
            </a:pPr>
            <a:r>
              <a:rPr lang="en-US" dirty="0">
                <a:latin typeface="Cambria" panose="02040503050406030204" pitchFamily="18" charset="0"/>
                <a:ea typeface="Cambria" panose="02040503050406030204" pitchFamily="18" charset="0"/>
              </a:rPr>
              <a:t>The policies stated in the RCUSA transfer policy are agreed upon by all </a:t>
            </a:r>
            <a:r>
              <a:rPr lang="en-US" b="1" dirty="0">
                <a:latin typeface="Cambria" panose="02040503050406030204" pitchFamily="18" charset="0"/>
                <a:ea typeface="Cambria" panose="02040503050406030204" pitchFamily="18" charset="0"/>
              </a:rPr>
              <a:t>9</a:t>
            </a:r>
            <a:r>
              <a:rPr lang="en-US" dirty="0">
                <a:latin typeface="Cambria" panose="02040503050406030204" pitchFamily="18" charset="0"/>
                <a:ea typeface="Cambria" panose="02040503050406030204" pitchFamily="18" charset="0"/>
              </a:rPr>
              <a:t> Resettlement Agencies (RAs) and are adhered to by USCCB/MRS staff</a:t>
            </a:r>
          </a:p>
          <a:p>
            <a:pPr lvl="1">
              <a:buFont typeface="Courier New" panose="02070309020205020404" pitchFamily="49" charset="0"/>
              <a:buChar char="o"/>
            </a:pPr>
            <a:endParaRPr lang="en-US" sz="28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5F6DB82A-6A59-4D5B-A53A-0A7D8FA2CE78}"/>
              </a:ext>
            </a:extLst>
          </p:cNvPr>
          <p:cNvSpPr>
            <a:spLocks noGrp="1"/>
          </p:cNvSpPr>
          <p:nvPr>
            <p:ph type="sldNum" sz="quarter" idx="12"/>
          </p:nvPr>
        </p:nvSpPr>
        <p:spPr/>
        <p:txBody>
          <a:bodyPr/>
          <a:lstStyle/>
          <a:p>
            <a:fld id="{401CF334-2D5C-4859-84A6-CA7E6E43FAEB}" type="slidenum">
              <a:rPr lang="en-US" smtClean="0"/>
              <a:t>8</a:t>
            </a:fld>
            <a:endParaRPr lang="en-US" dirty="0"/>
          </a:p>
        </p:txBody>
      </p:sp>
      <p:sp>
        <p:nvSpPr>
          <p:cNvPr id="5" name="Rectangle: Rounded Corners 4">
            <a:extLst>
              <a:ext uri="{FF2B5EF4-FFF2-40B4-BE49-F238E27FC236}">
                <a16:creationId xmlns:a16="http://schemas.microsoft.com/office/drawing/2014/main" id="{984783E6-DF7F-4E55-82EE-83A832014A16}"/>
              </a:ext>
            </a:extLst>
          </p:cNvPr>
          <p:cNvSpPr/>
          <p:nvPr/>
        </p:nvSpPr>
        <p:spPr>
          <a:xfrm>
            <a:off x="386334" y="5644584"/>
            <a:ext cx="1099219" cy="6492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a:t>CWS</a:t>
            </a:r>
          </a:p>
        </p:txBody>
      </p:sp>
      <p:sp>
        <p:nvSpPr>
          <p:cNvPr id="6" name="Rectangle: Rounded Corners 5">
            <a:extLst>
              <a:ext uri="{FF2B5EF4-FFF2-40B4-BE49-F238E27FC236}">
                <a16:creationId xmlns:a16="http://schemas.microsoft.com/office/drawing/2014/main" id="{E906BB80-D459-4690-9BB5-3EC2E7155D42}"/>
              </a:ext>
            </a:extLst>
          </p:cNvPr>
          <p:cNvSpPr/>
          <p:nvPr/>
        </p:nvSpPr>
        <p:spPr>
          <a:xfrm>
            <a:off x="1688607" y="5644584"/>
            <a:ext cx="1099219" cy="64922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t>DFMS</a:t>
            </a:r>
          </a:p>
        </p:txBody>
      </p:sp>
      <p:sp>
        <p:nvSpPr>
          <p:cNvPr id="7" name="Rectangle: Rounded Corners 6">
            <a:extLst>
              <a:ext uri="{FF2B5EF4-FFF2-40B4-BE49-F238E27FC236}">
                <a16:creationId xmlns:a16="http://schemas.microsoft.com/office/drawing/2014/main" id="{B7690675-AF92-484C-A8B1-6176EA272D23}"/>
              </a:ext>
            </a:extLst>
          </p:cNvPr>
          <p:cNvSpPr/>
          <p:nvPr/>
        </p:nvSpPr>
        <p:spPr>
          <a:xfrm>
            <a:off x="2972335" y="5668587"/>
            <a:ext cx="1077087" cy="64922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ECDC</a:t>
            </a:r>
          </a:p>
        </p:txBody>
      </p:sp>
      <p:sp>
        <p:nvSpPr>
          <p:cNvPr id="8" name="Rectangle: Rounded Corners 7">
            <a:extLst>
              <a:ext uri="{FF2B5EF4-FFF2-40B4-BE49-F238E27FC236}">
                <a16:creationId xmlns:a16="http://schemas.microsoft.com/office/drawing/2014/main" id="{A94855EA-E26B-465D-88CF-4AED7C578BA0}"/>
              </a:ext>
            </a:extLst>
          </p:cNvPr>
          <p:cNvSpPr/>
          <p:nvPr/>
        </p:nvSpPr>
        <p:spPr>
          <a:xfrm>
            <a:off x="4252371" y="5668587"/>
            <a:ext cx="1077087" cy="6492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a:t>HIAS</a:t>
            </a:r>
          </a:p>
        </p:txBody>
      </p:sp>
      <p:sp>
        <p:nvSpPr>
          <p:cNvPr id="9" name="Rectangle: Rounded Corners 8">
            <a:extLst>
              <a:ext uri="{FF2B5EF4-FFF2-40B4-BE49-F238E27FC236}">
                <a16:creationId xmlns:a16="http://schemas.microsoft.com/office/drawing/2014/main" id="{2BD9A309-7266-4925-98F4-33D2AF39C9D9}"/>
              </a:ext>
            </a:extLst>
          </p:cNvPr>
          <p:cNvSpPr/>
          <p:nvPr/>
        </p:nvSpPr>
        <p:spPr>
          <a:xfrm>
            <a:off x="5532512" y="5644584"/>
            <a:ext cx="1077087" cy="649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IRC</a:t>
            </a:r>
          </a:p>
        </p:txBody>
      </p:sp>
      <p:sp>
        <p:nvSpPr>
          <p:cNvPr id="10" name="Rectangle: Rounded Corners 9">
            <a:extLst>
              <a:ext uri="{FF2B5EF4-FFF2-40B4-BE49-F238E27FC236}">
                <a16:creationId xmlns:a16="http://schemas.microsoft.com/office/drawing/2014/main" id="{E868406B-E8AC-4057-AF9F-D206BA09CAE1}"/>
              </a:ext>
            </a:extLst>
          </p:cNvPr>
          <p:cNvSpPr/>
          <p:nvPr/>
        </p:nvSpPr>
        <p:spPr>
          <a:xfrm>
            <a:off x="8052012" y="5668587"/>
            <a:ext cx="1077087" cy="6492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a:t>LIRS</a:t>
            </a:r>
          </a:p>
        </p:txBody>
      </p:sp>
      <p:sp>
        <p:nvSpPr>
          <p:cNvPr id="11" name="Rectangle: Rounded Corners 10">
            <a:extLst>
              <a:ext uri="{FF2B5EF4-FFF2-40B4-BE49-F238E27FC236}">
                <a16:creationId xmlns:a16="http://schemas.microsoft.com/office/drawing/2014/main" id="{C0A23248-CF89-4B7C-A232-07623E07257C}"/>
              </a:ext>
            </a:extLst>
          </p:cNvPr>
          <p:cNvSpPr/>
          <p:nvPr/>
        </p:nvSpPr>
        <p:spPr>
          <a:xfrm>
            <a:off x="6792262" y="5668587"/>
            <a:ext cx="1077087" cy="64922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b="1" dirty="0"/>
              <a:t>USCRI</a:t>
            </a:r>
          </a:p>
        </p:txBody>
      </p:sp>
      <p:sp>
        <p:nvSpPr>
          <p:cNvPr id="12" name="Rectangle: Rounded Corners 11">
            <a:extLst>
              <a:ext uri="{FF2B5EF4-FFF2-40B4-BE49-F238E27FC236}">
                <a16:creationId xmlns:a16="http://schemas.microsoft.com/office/drawing/2014/main" id="{15F147BF-B56C-426E-B91D-B319ED4CFAA2}"/>
              </a:ext>
            </a:extLst>
          </p:cNvPr>
          <p:cNvSpPr/>
          <p:nvPr/>
        </p:nvSpPr>
        <p:spPr>
          <a:xfrm>
            <a:off x="9311762" y="5668587"/>
            <a:ext cx="1077087" cy="64922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t>USCCB</a:t>
            </a:r>
          </a:p>
        </p:txBody>
      </p:sp>
      <p:sp>
        <p:nvSpPr>
          <p:cNvPr id="13" name="Rectangle: Rounded Corners 12">
            <a:extLst>
              <a:ext uri="{FF2B5EF4-FFF2-40B4-BE49-F238E27FC236}">
                <a16:creationId xmlns:a16="http://schemas.microsoft.com/office/drawing/2014/main" id="{2D8BE563-7718-4748-A03C-9AC7CFB69CE3}"/>
              </a:ext>
            </a:extLst>
          </p:cNvPr>
          <p:cNvSpPr/>
          <p:nvPr/>
        </p:nvSpPr>
        <p:spPr>
          <a:xfrm>
            <a:off x="10571512" y="5668587"/>
            <a:ext cx="1077087" cy="64922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a:t>WR</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C70F-653B-4ACF-B70A-5762B5612374}"/>
              </a:ext>
            </a:extLst>
          </p:cNvPr>
          <p:cNvSpPr>
            <a:spLocks noGrp="1"/>
          </p:cNvSpPr>
          <p:nvPr>
            <p:ph type="title"/>
          </p:nvPr>
        </p:nvSpPr>
        <p:spPr>
          <a:xfrm>
            <a:off x="400050" y="274320"/>
            <a:ext cx="11468862" cy="1143000"/>
          </a:xfrm>
        </p:spPr>
        <p:txBody>
          <a:bodyPr>
            <a:normAutofit/>
          </a:bodyPr>
          <a:lstStyle/>
          <a:p>
            <a:pPr algn="ctr"/>
            <a:r>
              <a:rPr lang="en-US" sz="4000" b="1" dirty="0">
                <a:latin typeface="Cambria" panose="02040503050406030204" pitchFamily="18" charset="0"/>
                <a:ea typeface="Cambria" panose="02040503050406030204" pitchFamily="18" charset="0"/>
              </a:rPr>
              <a:t>Post-Arrival Timeframes</a:t>
            </a:r>
          </a:p>
        </p:txBody>
      </p:sp>
      <p:sp>
        <p:nvSpPr>
          <p:cNvPr id="4" name="Slide Number Placeholder 3">
            <a:extLst>
              <a:ext uri="{FF2B5EF4-FFF2-40B4-BE49-F238E27FC236}">
                <a16:creationId xmlns:a16="http://schemas.microsoft.com/office/drawing/2014/main" id="{94DCC896-FABF-439B-B75E-C2602E5D151B}"/>
              </a:ext>
            </a:extLst>
          </p:cNvPr>
          <p:cNvSpPr>
            <a:spLocks noGrp="1"/>
          </p:cNvSpPr>
          <p:nvPr>
            <p:ph type="sldNum" sz="quarter" idx="12"/>
          </p:nvPr>
        </p:nvSpPr>
        <p:spPr/>
        <p:txBody>
          <a:bodyPr/>
          <a:lstStyle/>
          <a:p>
            <a:fld id="{401CF334-2D5C-4859-84A6-CA7E6E43FAEB}" type="slidenum">
              <a:rPr lang="en-US" smtClean="0"/>
              <a:t>9</a:t>
            </a:fld>
            <a:endParaRPr lang="en-US" dirty="0"/>
          </a:p>
        </p:txBody>
      </p:sp>
      <p:sp>
        <p:nvSpPr>
          <p:cNvPr id="19" name="Rectangle: Rounded Corners 18">
            <a:extLst>
              <a:ext uri="{FF2B5EF4-FFF2-40B4-BE49-F238E27FC236}">
                <a16:creationId xmlns:a16="http://schemas.microsoft.com/office/drawing/2014/main" id="{D073ECB7-F82D-4B8C-BE2A-037DC8F445A6}"/>
              </a:ext>
            </a:extLst>
          </p:cNvPr>
          <p:cNvSpPr/>
          <p:nvPr/>
        </p:nvSpPr>
        <p:spPr>
          <a:xfrm>
            <a:off x="4197345" y="1944032"/>
            <a:ext cx="3627957" cy="1514310"/>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b="1" dirty="0">
                <a:solidFill>
                  <a:schemeClr val="tx1"/>
                </a:solidFill>
                <a:latin typeface="Cambria" panose="02040503050406030204" pitchFamily="18" charset="0"/>
                <a:ea typeface="Cambria" panose="02040503050406030204" pitchFamily="18" charset="0"/>
              </a:rPr>
              <a:t>Within USCCB Network</a:t>
            </a:r>
          </a:p>
        </p:txBody>
      </p:sp>
      <p:sp>
        <p:nvSpPr>
          <p:cNvPr id="20" name="Rectangle: Rounded Corners 19">
            <a:extLst>
              <a:ext uri="{FF2B5EF4-FFF2-40B4-BE49-F238E27FC236}">
                <a16:creationId xmlns:a16="http://schemas.microsoft.com/office/drawing/2014/main" id="{8F7AA5B7-541D-417B-9247-AA3494CEBE9F}"/>
              </a:ext>
            </a:extLst>
          </p:cNvPr>
          <p:cNvSpPr/>
          <p:nvPr/>
        </p:nvSpPr>
        <p:spPr>
          <a:xfrm>
            <a:off x="8556171" y="2215822"/>
            <a:ext cx="3234086" cy="973111"/>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a:solidFill>
                  <a:schemeClr val="tx1"/>
                </a:solidFill>
                <a:latin typeface="Cambria" panose="02040503050406030204" pitchFamily="18" charset="0"/>
                <a:ea typeface="Cambria" panose="02040503050406030204" pitchFamily="18" charset="0"/>
              </a:rPr>
              <a:t>Must occur within </a:t>
            </a:r>
            <a:r>
              <a:rPr lang="en-US" sz="2400" b="1" dirty="0">
                <a:solidFill>
                  <a:srgbClr val="FF0000"/>
                </a:solidFill>
                <a:latin typeface="Cambria" panose="02040503050406030204" pitchFamily="18" charset="0"/>
                <a:ea typeface="Cambria" panose="02040503050406030204" pitchFamily="18" charset="0"/>
              </a:rPr>
              <a:t>60 </a:t>
            </a:r>
            <a:r>
              <a:rPr lang="en-US" sz="2400" b="1" dirty="0">
                <a:solidFill>
                  <a:schemeClr val="tx1"/>
                </a:solidFill>
                <a:latin typeface="Cambria" panose="02040503050406030204" pitchFamily="18" charset="0"/>
                <a:ea typeface="Cambria" panose="02040503050406030204" pitchFamily="18" charset="0"/>
              </a:rPr>
              <a:t>days after arrival</a:t>
            </a:r>
          </a:p>
        </p:txBody>
      </p:sp>
      <p:sp>
        <p:nvSpPr>
          <p:cNvPr id="21" name="Rectangle: Rounded Corners 20">
            <a:extLst>
              <a:ext uri="{FF2B5EF4-FFF2-40B4-BE49-F238E27FC236}">
                <a16:creationId xmlns:a16="http://schemas.microsoft.com/office/drawing/2014/main" id="{40067DBF-11E2-4CE9-91FA-1F13E83E9649}"/>
              </a:ext>
            </a:extLst>
          </p:cNvPr>
          <p:cNvSpPr/>
          <p:nvPr/>
        </p:nvSpPr>
        <p:spPr>
          <a:xfrm>
            <a:off x="4197345" y="4346110"/>
            <a:ext cx="3627957" cy="1514309"/>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b="1" dirty="0">
                <a:solidFill>
                  <a:schemeClr val="tx1"/>
                </a:solidFill>
                <a:latin typeface="Cambria" panose="02040503050406030204" pitchFamily="18" charset="0"/>
                <a:ea typeface="Cambria" panose="02040503050406030204" pitchFamily="18" charset="0"/>
              </a:rPr>
              <a:t>Outside of USCCB Network</a:t>
            </a:r>
          </a:p>
        </p:txBody>
      </p:sp>
      <p:sp>
        <p:nvSpPr>
          <p:cNvPr id="22" name="Rectangle: Rounded Corners 21">
            <a:extLst>
              <a:ext uri="{FF2B5EF4-FFF2-40B4-BE49-F238E27FC236}">
                <a16:creationId xmlns:a16="http://schemas.microsoft.com/office/drawing/2014/main" id="{ED515B12-94AB-4174-9894-2CBF8078DF24}"/>
              </a:ext>
            </a:extLst>
          </p:cNvPr>
          <p:cNvSpPr/>
          <p:nvPr/>
        </p:nvSpPr>
        <p:spPr>
          <a:xfrm>
            <a:off x="8556171" y="4616706"/>
            <a:ext cx="3312741" cy="973110"/>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a:solidFill>
                  <a:schemeClr val="tx1"/>
                </a:solidFill>
                <a:latin typeface="Cambria" panose="02040503050406030204" pitchFamily="18" charset="0"/>
                <a:ea typeface="Cambria" panose="02040503050406030204" pitchFamily="18" charset="0"/>
              </a:rPr>
              <a:t>Must occur within </a:t>
            </a:r>
            <a:r>
              <a:rPr lang="en-US" sz="2400" b="1" dirty="0">
                <a:solidFill>
                  <a:srgbClr val="FF0000"/>
                </a:solidFill>
                <a:latin typeface="Cambria" panose="02040503050406030204" pitchFamily="18" charset="0"/>
                <a:ea typeface="Cambria" panose="02040503050406030204" pitchFamily="18" charset="0"/>
              </a:rPr>
              <a:t>30</a:t>
            </a:r>
            <a:r>
              <a:rPr lang="en-US" sz="2400" b="1" dirty="0">
                <a:solidFill>
                  <a:schemeClr val="tx1"/>
                </a:solidFill>
                <a:latin typeface="Cambria" panose="02040503050406030204" pitchFamily="18" charset="0"/>
                <a:ea typeface="Cambria" panose="02040503050406030204" pitchFamily="18" charset="0"/>
              </a:rPr>
              <a:t> days of arrival</a:t>
            </a:r>
          </a:p>
        </p:txBody>
      </p:sp>
      <p:sp>
        <p:nvSpPr>
          <p:cNvPr id="6" name="Arrow: Right 5">
            <a:extLst>
              <a:ext uri="{FF2B5EF4-FFF2-40B4-BE49-F238E27FC236}">
                <a16:creationId xmlns:a16="http://schemas.microsoft.com/office/drawing/2014/main" id="{0E0902FB-5814-46FB-BC26-B7AB9504BF08}"/>
              </a:ext>
            </a:extLst>
          </p:cNvPr>
          <p:cNvSpPr/>
          <p:nvPr/>
        </p:nvSpPr>
        <p:spPr>
          <a:xfrm>
            <a:off x="7844555" y="2563584"/>
            <a:ext cx="692363" cy="277585"/>
          </a:xfrm>
          <a:prstGeom prst="rightArrow">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sp>
        <p:nvSpPr>
          <p:cNvPr id="12" name="Arrow: Right 11">
            <a:extLst>
              <a:ext uri="{FF2B5EF4-FFF2-40B4-BE49-F238E27FC236}">
                <a16:creationId xmlns:a16="http://schemas.microsoft.com/office/drawing/2014/main" id="{EA4CA9E6-97B1-4A6B-AD02-7A0454182D1E}"/>
              </a:ext>
            </a:extLst>
          </p:cNvPr>
          <p:cNvSpPr/>
          <p:nvPr/>
        </p:nvSpPr>
        <p:spPr>
          <a:xfrm>
            <a:off x="7844555" y="4964468"/>
            <a:ext cx="692363" cy="277585"/>
          </a:xfrm>
          <a:prstGeom prst="rightArrow">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pic>
        <p:nvPicPr>
          <p:cNvPr id="5" name="Picture 4" descr="A picture containing object&#10;&#10;Description automatically generated">
            <a:extLst>
              <a:ext uri="{FF2B5EF4-FFF2-40B4-BE49-F238E27FC236}">
                <a16:creationId xmlns:a16="http://schemas.microsoft.com/office/drawing/2014/main" id="{064D64C3-FD58-4A8B-B372-1226C0BF18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17" y="1747157"/>
            <a:ext cx="3847386" cy="4113262"/>
          </a:xfrm>
          <a:prstGeom prst="rect">
            <a:avLst/>
          </a:prstGeom>
        </p:spPr>
      </p:pic>
    </p:spTree>
    <p:extLst>
      <p:ext uri="{BB962C8B-B14F-4D97-AF65-F5344CB8AC3E}">
        <p14:creationId xmlns:p14="http://schemas.microsoft.com/office/powerpoint/2010/main" val="776542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12466</TotalTime>
  <Words>1671</Words>
  <Application>Microsoft Office PowerPoint</Application>
  <PresentationFormat>Widescreen</PresentationFormat>
  <Paragraphs>182</Paragraphs>
  <Slides>22</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Cambria</vt:lpstr>
      <vt:lpstr>Century Gothic</vt:lpstr>
      <vt:lpstr>Courier New</vt:lpstr>
      <vt:lpstr>Palatino Linotype</vt:lpstr>
      <vt:lpstr>Times New Roman</vt:lpstr>
      <vt:lpstr>Wingdings</vt:lpstr>
      <vt:lpstr>Wingdings 2</vt:lpstr>
      <vt:lpstr>Presentation on brainstorming</vt:lpstr>
      <vt:lpstr> </vt:lpstr>
      <vt:lpstr>Webinar Objectives:</vt:lpstr>
      <vt:lpstr>PowerPoint Presentation</vt:lpstr>
      <vt:lpstr>Three Main Questions to Ask Before Transfer</vt:lpstr>
      <vt:lpstr>Terms You Should Know:</vt:lpstr>
      <vt:lpstr>PowerPoint Presentation</vt:lpstr>
      <vt:lpstr>PowerPoint Presentation</vt:lpstr>
      <vt:lpstr>Two Documents That Guide Us:</vt:lpstr>
      <vt:lpstr>Post-Arrival Timeframes</vt:lpstr>
      <vt:lpstr>PowerPoint Presentation</vt:lpstr>
      <vt:lpstr>An Example:</vt:lpstr>
      <vt:lpstr>PowerPoint Presentation</vt:lpstr>
      <vt:lpstr>Let’s Talk About When It Gets Complicated</vt:lpstr>
      <vt:lpstr>PowerPoint Presentation</vt:lpstr>
      <vt:lpstr>What Should You Do If You Have Not Received Payment?</vt:lpstr>
      <vt:lpstr>Post-Arrival Transfer Support Fund</vt:lpstr>
      <vt:lpstr>PowerPoint Presentation</vt:lpstr>
      <vt:lpstr>A Few Things You Should Know:</vt:lpstr>
      <vt:lpstr>What If A Case Can’t Be Transferred?</vt:lpstr>
      <vt:lpstr>For All Out-Migration and Cases That are Transferred Post-Arrival</vt:lpstr>
      <vt:lpstr>A Few Things to Leave You With: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Transfers 101</dc:title>
  <dc:creator>Mohammad Hussain</dc:creator>
  <cp:keywords>Transfers Webinar November 2019</cp:keywords>
  <cp:lastModifiedBy>Mohammad Hussain</cp:lastModifiedBy>
  <cp:revision>186</cp:revision>
  <cp:lastPrinted>2019-11-05T16:30:02Z</cp:lastPrinted>
  <dcterms:created xsi:type="dcterms:W3CDTF">2019-07-07T15:10:27Z</dcterms:created>
  <dcterms:modified xsi:type="dcterms:W3CDTF">2019-11-07T21:15:35Z</dcterms:modified>
  <cp:category>MRS/PO Transfers Webinar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